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_rels/slide26.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0"/>
            <a:ext cx="12189240" cy="1438560"/>
          </a:xfrm>
          <a:prstGeom prst="rect">
            <a:avLst/>
          </a:prstGeom>
          <a:ln>
            <a:noFill/>
          </a:ln>
        </p:spPr>
      </p:pic>
      <p:pic>
        <p:nvPicPr>
          <p:cNvPr id="1" name="Picture 6" descr=""/>
          <p:cNvPicPr/>
          <p:nvPr/>
        </p:nvPicPr>
        <p:blipFill>
          <a:blip r:embed="rId3"/>
          <a:stretch/>
        </p:blipFill>
        <p:spPr>
          <a:xfrm>
            <a:off x="0" y="4375080"/>
            <a:ext cx="12189240" cy="248004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0" name="Picture 6" descr=""/>
          <p:cNvPicPr/>
          <p:nvPr/>
        </p:nvPicPr>
        <p:blipFill>
          <a:blip r:embed="rId2"/>
          <a:stretch/>
        </p:blipFill>
        <p:spPr>
          <a:xfrm>
            <a:off x="0" y="0"/>
            <a:ext cx="12189240" cy="1438560"/>
          </a:xfrm>
          <a:prstGeom prst="rect">
            <a:avLst/>
          </a:prstGeom>
          <a:ln>
            <a:noFill/>
          </a:ln>
        </p:spPr>
      </p:pic>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1371600" y="1803240"/>
            <a:ext cx="9446040" cy="18223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6000" spc="-1" strike="noStrike" cap="all">
                <a:solidFill>
                  <a:srgbClr val="ffffff"/>
                </a:solidFill>
                <a:latin typeface="Century Gothic"/>
                <a:ea typeface="DejaVu Sans"/>
              </a:rPr>
              <a:t>Energy Data Analysis</a:t>
            </a:r>
            <a:endParaRPr b="0" lang="en-US" sz="6000" spc="-1" strike="noStrike">
              <a:solidFill>
                <a:srgbClr val="ffffff"/>
              </a:solidFill>
              <a:latin typeface="Arial"/>
            </a:endParaRPr>
          </a:p>
        </p:txBody>
      </p:sp>
      <p:sp>
        <p:nvSpPr>
          <p:cNvPr id="80" name="CustomShape 2"/>
          <p:cNvSpPr/>
          <p:nvPr/>
        </p:nvSpPr>
        <p:spPr>
          <a:xfrm>
            <a:off x="1371600" y="3632040"/>
            <a:ext cx="9446040" cy="12330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US" sz="2000" spc="-1" strike="noStrike">
                <a:solidFill>
                  <a:srgbClr val="ffffff"/>
                </a:solidFill>
                <a:latin typeface="Century Gothic"/>
                <a:ea typeface="DejaVu Sans"/>
              </a:rPr>
              <a:t>Analysis and Recommendations</a:t>
            </a:r>
            <a:endParaRPr b="0" lang="en-US" sz="2000" spc="-1" strike="noStrike">
              <a:solidFill>
                <a:srgbClr val="ffffff"/>
              </a:solidFill>
              <a:latin typeface="Arial"/>
            </a:endParaRPr>
          </a:p>
          <a:p>
            <a:pPr>
              <a:lnSpc>
                <a:spcPct val="90000"/>
              </a:lnSpc>
              <a:spcBef>
                <a:spcPts val="1001"/>
              </a:spcBef>
            </a:pPr>
            <a:r>
              <a:rPr b="0" lang="en-US" sz="1800" spc="-1" strike="noStrike">
                <a:solidFill>
                  <a:srgbClr val="ffffff"/>
                </a:solidFill>
                <a:latin typeface="Century Gothic"/>
                <a:ea typeface="DejaVu Sans"/>
              </a:rPr>
              <a:t>Kevin Burr</a:t>
            </a:r>
            <a:endParaRPr b="0" lang="en-US" sz="1800" spc="-1" strike="noStrike">
              <a:solidFill>
                <a:srgbClr val="ffffff"/>
              </a:solidFill>
              <a:latin typeface="Arial"/>
            </a:endParaRPr>
          </a:p>
          <a:p>
            <a:pPr>
              <a:lnSpc>
                <a:spcPct val="90000"/>
              </a:lnSpc>
              <a:spcBef>
                <a:spcPts val="1001"/>
              </a:spcBef>
            </a:pPr>
            <a:r>
              <a:rPr b="0" lang="en-US" sz="1800" spc="-1" strike="noStrike">
                <a:solidFill>
                  <a:srgbClr val="ffffff"/>
                </a:solidFill>
                <a:latin typeface="Century Gothic"/>
                <a:ea typeface="DejaVu Sans"/>
              </a:rPr>
              <a:t>December 2019</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3: Linear Regression Forecasts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110" name="CustomShape 2"/>
          <p:cNvSpPr/>
          <p:nvPr/>
        </p:nvSpPr>
        <p:spPr>
          <a:xfrm>
            <a:off x="685800" y="2194560"/>
            <a:ext cx="10817640" cy="4021200"/>
          </a:xfrm>
          <a:prstGeom prst="rect">
            <a:avLst/>
          </a:prstGeom>
          <a:noFill/>
          <a:ln>
            <a:noFill/>
          </a:ln>
        </p:spPr>
        <p:style>
          <a:lnRef idx="0"/>
          <a:fillRef idx="0"/>
          <a:effectRef idx="0"/>
          <a:fontRef idx="minor"/>
        </p:style>
      </p:sp>
      <p:pic>
        <p:nvPicPr>
          <p:cNvPr id="111" name="" descr=""/>
          <p:cNvPicPr/>
          <p:nvPr/>
        </p:nvPicPr>
        <p:blipFill>
          <a:blip r:embed="rId1"/>
          <a:stretch/>
        </p:blipFill>
        <p:spPr>
          <a:xfrm>
            <a:off x="243360" y="1920240"/>
            <a:ext cx="8076960" cy="4800240"/>
          </a:xfrm>
          <a:prstGeom prst="rect">
            <a:avLst/>
          </a:prstGeom>
          <a:ln>
            <a:noFill/>
          </a:ln>
        </p:spPr>
      </p:pic>
      <p:sp>
        <p:nvSpPr>
          <p:cNvPr id="112" name="TextShape 3"/>
          <p:cNvSpPr txBox="1"/>
          <p:nvPr/>
        </p:nvSpPr>
        <p:spPr>
          <a:xfrm>
            <a:off x="8570160" y="2743200"/>
            <a:ext cx="2859840" cy="111420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Time Series Consumption </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Weekly 2007 - 2009</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Sub Meter 1</a:t>
            </a:r>
            <a:endParaRPr b="0" lang="en-US" sz="1800" spc="-1" strike="noStrike">
              <a:solidFill>
                <a:srgbClr val="ffffff"/>
              </a:solidFill>
              <a:latin typeface="Arial"/>
            </a:endParaRPr>
          </a:p>
          <a:p>
            <a:r>
              <a:rPr b="0" lang="en-US" sz="1800" spc="-1" strike="noStrike">
                <a:solidFill>
                  <a:srgbClr val="ffffff"/>
                </a:solidFill>
                <a:latin typeface="Arial"/>
              </a:rPr>
              <a:t>20 Week Forecast</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3: Linear Regression Forecasts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114" name="CustomShape 2"/>
          <p:cNvSpPr/>
          <p:nvPr/>
        </p:nvSpPr>
        <p:spPr>
          <a:xfrm>
            <a:off x="685800" y="2194560"/>
            <a:ext cx="10817640" cy="4021200"/>
          </a:xfrm>
          <a:prstGeom prst="rect">
            <a:avLst/>
          </a:prstGeom>
          <a:noFill/>
          <a:ln>
            <a:noFill/>
          </a:ln>
        </p:spPr>
        <p:style>
          <a:lnRef idx="0"/>
          <a:fillRef idx="0"/>
          <a:effectRef idx="0"/>
          <a:fontRef idx="minor"/>
        </p:style>
      </p:sp>
      <p:pic>
        <p:nvPicPr>
          <p:cNvPr id="115" name="" descr=""/>
          <p:cNvPicPr/>
          <p:nvPr/>
        </p:nvPicPr>
        <p:blipFill>
          <a:blip r:embed="rId1"/>
          <a:stretch/>
        </p:blipFill>
        <p:spPr>
          <a:xfrm>
            <a:off x="243360" y="1911240"/>
            <a:ext cx="8014680" cy="4763160"/>
          </a:xfrm>
          <a:prstGeom prst="rect">
            <a:avLst/>
          </a:prstGeom>
          <a:ln>
            <a:noFill/>
          </a:ln>
        </p:spPr>
      </p:pic>
      <p:sp>
        <p:nvSpPr>
          <p:cNvPr id="116" name="TextShape 3"/>
          <p:cNvSpPr txBox="1"/>
          <p:nvPr/>
        </p:nvSpPr>
        <p:spPr>
          <a:xfrm>
            <a:off x="8595360" y="2634840"/>
            <a:ext cx="2859840" cy="111420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Time Series Consumption </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Weekly 2007 - 2009</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Sub Meter 2</a:t>
            </a:r>
            <a:endParaRPr b="0" lang="en-US" sz="1800" spc="-1" strike="noStrike">
              <a:solidFill>
                <a:srgbClr val="ffffff"/>
              </a:solidFill>
              <a:latin typeface="Arial"/>
            </a:endParaRPr>
          </a:p>
          <a:p>
            <a:r>
              <a:rPr b="0" lang="en-US" sz="1800" spc="-1" strike="noStrike">
                <a:solidFill>
                  <a:srgbClr val="ffffff"/>
                </a:solidFill>
                <a:latin typeface="Arial"/>
              </a:rPr>
              <a:t>20 Week Forecast</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3: Linear Regression Forecasts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118" name="CustomShape 2"/>
          <p:cNvSpPr/>
          <p:nvPr/>
        </p:nvSpPr>
        <p:spPr>
          <a:xfrm>
            <a:off x="685800" y="2194560"/>
            <a:ext cx="10817640" cy="4021200"/>
          </a:xfrm>
          <a:prstGeom prst="rect">
            <a:avLst/>
          </a:prstGeom>
          <a:noFill/>
          <a:ln>
            <a:noFill/>
          </a:ln>
        </p:spPr>
        <p:style>
          <a:lnRef idx="0"/>
          <a:fillRef idx="0"/>
          <a:effectRef idx="0"/>
          <a:fontRef idx="minor"/>
        </p:style>
      </p:sp>
      <p:pic>
        <p:nvPicPr>
          <p:cNvPr id="119" name="" descr=""/>
          <p:cNvPicPr/>
          <p:nvPr/>
        </p:nvPicPr>
        <p:blipFill>
          <a:blip r:embed="rId1"/>
          <a:stretch/>
        </p:blipFill>
        <p:spPr>
          <a:xfrm>
            <a:off x="334800" y="1874160"/>
            <a:ext cx="8076960" cy="4800240"/>
          </a:xfrm>
          <a:prstGeom prst="rect">
            <a:avLst/>
          </a:prstGeom>
          <a:ln>
            <a:noFill/>
          </a:ln>
        </p:spPr>
      </p:pic>
      <p:sp>
        <p:nvSpPr>
          <p:cNvPr id="120" name="TextShape 3"/>
          <p:cNvSpPr txBox="1"/>
          <p:nvPr/>
        </p:nvSpPr>
        <p:spPr>
          <a:xfrm>
            <a:off x="9144000" y="3108960"/>
            <a:ext cx="2859840" cy="111420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Time Series Consumption </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Weekly 2007 - 2009</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Sub Meter 3</a:t>
            </a:r>
            <a:endParaRPr b="0" lang="en-US" sz="1800" spc="-1" strike="noStrike">
              <a:solidFill>
                <a:srgbClr val="ffffff"/>
              </a:solidFill>
              <a:latin typeface="Arial"/>
            </a:endParaRPr>
          </a:p>
          <a:p>
            <a:r>
              <a:rPr b="0" lang="en-US" sz="1800" spc="-1" strike="noStrike">
                <a:solidFill>
                  <a:srgbClr val="ffffff"/>
                </a:solidFill>
                <a:latin typeface="Arial"/>
              </a:rPr>
              <a:t>20 Week Forecast</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3: Linear Regression Forecasts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122" name="CustomShape 2"/>
          <p:cNvSpPr/>
          <p:nvPr/>
        </p:nvSpPr>
        <p:spPr>
          <a:xfrm>
            <a:off x="685800" y="2194560"/>
            <a:ext cx="10817640" cy="4021200"/>
          </a:xfrm>
          <a:prstGeom prst="rect">
            <a:avLst/>
          </a:prstGeom>
          <a:noFill/>
          <a:ln>
            <a:noFill/>
          </a:ln>
        </p:spPr>
        <p:style>
          <a:lnRef idx="0"/>
          <a:fillRef idx="0"/>
          <a:effectRef idx="0"/>
          <a:fontRef idx="minor"/>
        </p:style>
      </p:sp>
      <p:graphicFrame>
        <p:nvGraphicFramePr>
          <p:cNvPr id="123" name="Table 3"/>
          <p:cNvGraphicFramePr/>
          <p:nvPr/>
        </p:nvGraphicFramePr>
        <p:xfrm>
          <a:off x="646920" y="2242800"/>
          <a:ext cx="6804360" cy="4172400"/>
        </p:xfrm>
        <a:graphic>
          <a:graphicData uri="http://schemas.openxmlformats.org/drawingml/2006/table">
            <a:tbl>
              <a:tblPr/>
              <a:tblGrid>
                <a:gridCol w="2267640"/>
                <a:gridCol w="2267640"/>
                <a:gridCol w="2269440"/>
              </a:tblGrid>
              <a:tr h="908280">
                <a:tc>
                  <a:txBody>
                    <a:bodyPr lIns="90000" rIns="90000">
                      <a:noAutofit/>
                    </a:bodyPr>
                    <a:p>
                      <a:pPr>
                        <a:lnSpc>
                          <a:spcPct val="100000"/>
                        </a:lnSpc>
                      </a:pPr>
                      <a:r>
                        <a:rPr b="1" lang="en-US" sz="1800" spc="-1" strike="noStrike">
                          <a:solidFill>
                            <a:srgbClr val="ffffff"/>
                          </a:solidFill>
                          <a:latin typeface="Arial"/>
                        </a:rPr>
                        <a:t>Model</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US" sz="1800" spc="-1" strike="noStrike">
                          <a:solidFill>
                            <a:srgbClr val="ffffff"/>
                          </a:solidFill>
                          <a:latin typeface="Arial"/>
                        </a:rPr>
                        <a:t>R2</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US" sz="1800" spc="-1" strike="noStrike">
                          <a:solidFill>
                            <a:srgbClr val="ffffff"/>
                          </a:solidFill>
                          <a:latin typeface="Arial"/>
                        </a:rPr>
                        <a:t>RMSE</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087920">
                <a:tc>
                  <a:txBody>
                    <a:bodyPr lIns="90000" rIns="90000">
                      <a:noAutofit/>
                    </a:bodyPr>
                    <a:p>
                      <a:pPr>
                        <a:lnSpc>
                          <a:spcPct val="100000"/>
                        </a:lnSpc>
                      </a:pPr>
                      <a:r>
                        <a:rPr b="0" lang="en-US" sz="1800" spc="-1" strike="noStrike">
                          <a:solidFill>
                            <a:srgbClr val="ffffff"/>
                          </a:solidFill>
                          <a:latin typeface="Arial"/>
                        </a:rPr>
                        <a:t>TimeSeries Forecast for Sub Meter 1</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solidFill>
                            <a:srgbClr val="ffffff"/>
                          </a:solidFill>
                          <a:latin typeface="Arial"/>
                        </a:rPr>
                        <a:t>0.3248</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solidFill>
                            <a:srgbClr val="ffffff"/>
                          </a:solidFill>
                          <a:latin typeface="Arial"/>
                        </a:rPr>
                        <a:t>2.889331</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087920">
                <a:tc>
                  <a:txBody>
                    <a:bodyPr lIns="90000" rIns="90000">
                      <a:noAutofit/>
                    </a:bodyPr>
                    <a:p>
                      <a:pPr>
                        <a:lnSpc>
                          <a:spcPct val="100000"/>
                        </a:lnSpc>
                      </a:pPr>
                      <a:r>
                        <a:rPr b="0" lang="en-US" sz="1800" spc="-1" strike="noStrike">
                          <a:solidFill>
                            <a:srgbClr val="ffffff"/>
                          </a:solidFill>
                          <a:latin typeface="Arial"/>
                        </a:rPr>
                        <a:t>TimeSeries Forecast for Sub Meter 2</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solidFill>
                            <a:srgbClr val="ffffff"/>
                          </a:solidFill>
                          <a:latin typeface="Arial"/>
                        </a:rPr>
                        <a:t> </a:t>
                      </a:r>
                      <a:r>
                        <a:rPr b="0" lang="en-US" sz="1800" spc="-1" strike="noStrike">
                          <a:solidFill>
                            <a:srgbClr val="ffffff"/>
                          </a:solidFill>
                          <a:latin typeface="Arial"/>
                        </a:rPr>
                        <a:t>0.3152</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solidFill>
                            <a:srgbClr val="ffffff"/>
                          </a:solidFill>
                          <a:latin typeface="Arial"/>
                        </a:rPr>
                        <a:t>4.867134</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088640">
                <a:tc>
                  <a:txBody>
                    <a:bodyPr lIns="90000" rIns="90000">
                      <a:noAutofit/>
                    </a:bodyPr>
                    <a:p>
                      <a:pPr>
                        <a:lnSpc>
                          <a:spcPct val="100000"/>
                        </a:lnSpc>
                      </a:pPr>
                      <a:r>
                        <a:rPr b="0" lang="en-US" sz="1800" spc="-1" strike="noStrike">
                          <a:solidFill>
                            <a:srgbClr val="ffffff"/>
                          </a:solidFill>
                          <a:latin typeface="Arial"/>
                        </a:rPr>
                        <a:t>TimeSeries Forecast for Sub Meter 3</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solidFill>
                            <a:srgbClr val="ffffff"/>
                          </a:solidFill>
                          <a:latin typeface="Arial"/>
                        </a:rPr>
                        <a:t>0.263</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solidFill>
                            <a:srgbClr val="ffffff"/>
                          </a:solidFill>
                          <a:latin typeface="Arial"/>
                        </a:rPr>
                        <a:t>7.362187</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124" name="TextShape 4"/>
          <p:cNvSpPr txBox="1"/>
          <p:nvPr/>
        </p:nvSpPr>
        <p:spPr>
          <a:xfrm>
            <a:off x="7680960" y="2377440"/>
            <a:ext cx="3931920" cy="162612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Lower Values of RMSE indicate a better fit</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r>
              <a:rPr b="0" lang="en-US" sz="1800" spc="-1" strike="noStrike">
                <a:solidFill>
                  <a:srgbClr val="ffffff"/>
                </a:solidFill>
                <a:latin typeface="Arial"/>
              </a:rPr>
              <a:t>R2 measures how close the data is to the fitted linear regression line. 100% is a perfect fit.</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4: Decompositions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126" name="CustomShape 2"/>
          <p:cNvSpPr/>
          <p:nvPr/>
        </p:nvSpPr>
        <p:spPr>
          <a:xfrm>
            <a:off x="685800" y="2194560"/>
            <a:ext cx="10817640" cy="4021200"/>
          </a:xfrm>
          <a:prstGeom prst="rect">
            <a:avLst/>
          </a:prstGeom>
          <a:noFill/>
          <a:ln>
            <a:noFill/>
          </a:ln>
        </p:spPr>
        <p:style>
          <a:lnRef idx="0"/>
          <a:fillRef idx="0"/>
          <a:effectRef idx="0"/>
          <a:fontRef idx="minor"/>
        </p:style>
      </p:sp>
      <p:pic>
        <p:nvPicPr>
          <p:cNvPr id="127" name="" descr=""/>
          <p:cNvPicPr/>
          <p:nvPr/>
        </p:nvPicPr>
        <p:blipFill>
          <a:blip r:embed="rId1"/>
          <a:stretch/>
        </p:blipFill>
        <p:spPr>
          <a:xfrm>
            <a:off x="334800" y="1865880"/>
            <a:ext cx="8076960" cy="4800600"/>
          </a:xfrm>
          <a:prstGeom prst="rect">
            <a:avLst/>
          </a:prstGeom>
          <a:ln>
            <a:noFill/>
          </a:ln>
        </p:spPr>
      </p:pic>
      <p:sp>
        <p:nvSpPr>
          <p:cNvPr id="128" name="TextShape 3"/>
          <p:cNvSpPr txBox="1"/>
          <p:nvPr/>
        </p:nvSpPr>
        <p:spPr>
          <a:xfrm>
            <a:off x="8628120" y="2159640"/>
            <a:ext cx="1613160" cy="213804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Observed</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Trend</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Seasonal</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Random</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Mondays 8pm</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2007-2010</a:t>
            </a:r>
            <a:endParaRPr b="0" lang="en-US" sz="1800" spc="-1" strike="noStrike">
              <a:solidFill>
                <a:srgbClr val="ffffff"/>
              </a:solidFill>
              <a:latin typeface="Arial"/>
            </a:endParaRPr>
          </a:p>
          <a:p>
            <a:r>
              <a:rPr b="0" lang="en-US" sz="1800" spc="-1" strike="noStrike">
                <a:solidFill>
                  <a:srgbClr val="ffffff"/>
                </a:solidFill>
                <a:latin typeface="Arial"/>
              </a:rPr>
              <a:t>Sub Meter 1</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4: Decompositions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130" name="CustomShape 2"/>
          <p:cNvSpPr/>
          <p:nvPr/>
        </p:nvSpPr>
        <p:spPr>
          <a:xfrm>
            <a:off x="685800" y="2194560"/>
            <a:ext cx="10817640" cy="4021200"/>
          </a:xfrm>
          <a:prstGeom prst="rect">
            <a:avLst/>
          </a:prstGeom>
          <a:noFill/>
          <a:ln>
            <a:noFill/>
          </a:ln>
        </p:spPr>
        <p:style>
          <a:lnRef idx="0"/>
          <a:fillRef idx="0"/>
          <a:effectRef idx="0"/>
          <a:fontRef idx="minor"/>
        </p:style>
      </p:sp>
      <p:pic>
        <p:nvPicPr>
          <p:cNvPr id="131" name="" descr=""/>
          <p:cNvPicPr/>
          <p:nvPr/>
        </p:nvPicPr>
        <p:blipFill>
          <a:blip r:embed="rId1"/>
          <a:stretch/>
        </p:blipFill>
        <p:spPr>
          <a:xfrm>
            <a:off x="274320" y="1645920"/>
            <a:ext cx="8351280" cy="4963320"/>
          </a:xfrm>
          <a:prstGeom prst="rect">
            <a:avLst/>
          </a:prstGeom>
          <a:ln>
            <a:noFill/>
          </a:ln>
        </p:spPr>
      </p:pic>
      <p:sp>
        <p:nvSpPr>
          <p:cNvPr id="132" name="TextShape 3"/>
          <p:cNvSpPr txBox="1"/>
          <p:nvPr/>
        </p:nvSpPr>
        <p:spPr>
          <a:xfrm>
            <a:off x="9784080" y="2743200"/>
            <a:ext cx="1613160" cy="213804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Observed</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Trend</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Seasonal</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Random</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Mondays 8pm</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2007-2010</a:t>
            </a:r>
            <a:endParaRPr b="0" lang="en-US" sz="1800" spc="-1" strike="noStrike">
              <a:solidFill>
                <a:srgbClr val="ffffff"/>
              </a:solidFill>
              <a:latin typeface="Arial"/>
            </a:endParaRPr>
          </a:p>
          <a:p>
            <a:r>
              <a:rPr b="0" lang="en-US" sz="1800" spc="-1" strike="noStrike">
                <a:solidFill>
                  <a:srgbClr val="ffffff"/>
                </a:solidFill>
                <a:latin typeface="Arial"/>
              </a:rPr>
              <a:t>Sub Meter 2</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4: Decompositions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134" name="CustomShape 2"/>
          <p:cNvSpPr/>
          <p:nvPr/>
        </p:nvSpPr>
        <p:spPr>
          <a:xfrm>
            <a:off x="685800" y="2194560"/>
            <a:ext cx="10817640" cy="4021200"/>
          </a:xfrm>
          <a:prstGeom prst="rect">
            <a:avLst/>
          </a:prstGeom>
          <a:noFill/>
          <a:ln>
            <a:noFill/>
          </a:ln>
        </p:spPr>
        <p:style>
          <a:lnRef idx="0"/>
          <a:fillRef idx="0"/>
          <a:effectRef idx="0"/>
          <a:fontRef idx="minor"/>
        </p:style>
      </p:sp>
      <p:pic>
        <p:nvPicPr>
          <p:cNvPr id="135" name="" descr=""/>
          <p:cNvPicPr/>
          <p:nvPr/>
        </p:nvPicPr>
        <p:blipFill>
          <a:blip r:embed="rId1"/>
          <a:stretch/>
        </p:blipFill>
        <p:spPr>
          <a:xfrm>
            <a:off x="389520" y="1769760"/>
            <a:ext cx="8259840" cy="4908960"/>
          </a:xfrm>
          <a:prstGeom prst="rect">
            <a:avLst/>
          </a:prstGeom>
          <a:ln>
            <a:noFill/>
          </a:ln>
        </p:spPr>
      </p:pic>
      <p:sp>
        <p:nvSpPr>
          <p:cNvPr id="136" name="TextShape 3"/>
          <p:cNvSpPr txBox="1"/>
          <p:nvPr/>
        </p:nvSpPr>
        <p:spPr>
          <a:xfrm>
            <a:off x="8902440" y="2433960"/>
            <a:ext cx="1613160" cy="213804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Observed</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Trend</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Seasonal</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Random</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Mondays 8pm</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2007-2010</a:t>
            </a:r>
            <a:endParaRPr b="0" lang="en-US" sz="1800" spc="-1" strike="noStrike">
              <a:solidFill>
                <a:srgbClr val="ffffff"/>
              </a:solidFill>
              <a:latin typeface="Arial"/>
            </a:endParaRPr>
          </a:p>
          <a:p>
            <a:r>
              <a:rPr b="0" lang="en-US" sz="1800" spc="-1" strike="noStrike">
                <a:solidFill>
                  <a:srgbClr val="ffffff"/>
                </a:solidFill>
                <a:latin typeface="Arial"/>
              </a:rPr>
              <a:t>Sub Meter 3</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4: Decompositions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138" name="CustomShape 2"/>
          <p:cNvSpPr/>
          <p:nvPr/>
        </p:nvSpPr>
        <p:spPr>
          <a:xfrm>
            <a:off x="685800" y="2194560"/>
            <a:ext cx="10817640" cy="4021200"/>
          </a:xfrm>
          <a:prstGeom prst="rect">
            <a:avLst/>
          </a:prstGeom>
          <a:noFill/>
          <a:ln>
            <a:noFill/>
          </a:ln>
        </p:spPr>
        <p:style>
          <a:lnRef idx="0"/>
          <a:fillRef idx="0"/>
          <a:effectRef idx="0"/>
          <a:fontRef idx="minor"/>
        </p:style>
      </p:sp>
      <p:graphicFrame>
        <p:nvGraphicFramePr>
          <p:cNvPr id="139" name="Table 3"/>
          <p:cNvGraphicFramePr/>
          <p:nvPr/>
        </p:nvGraphicFramePr>
        <p:xfrm>
          <a:off x="182160" y="2743200"/>
          <a:ext cx="7315560" cy="3763800"/>
        </p:xfrm>
        <a:graphic>
          <a:graphicData uri="http://schemas.openxmlformats.org/drawingml/2006/table">
            <a:tbl>
              <a:tblPr/>
              <a:tblGrid>
                <a:gridCol w="1828800"/>
                <a:gridCol w="1828800"/>
                <a:gridCol w="1828800"/>
                <a:gridCol w="1829520"/>
              </a:tblGrid>
              <a:tr h="6498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solidFill>
                            <a:srgbClr val="ffffff"/>
                          </a:solidFill>
                          <a:latin typeface="Arial"/>
                        </a:rPr>
                        <a:t>SM1 Length</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solidFill>
                            <a:srgbClr val="ffffff"/>
                          </a:solidFill>
                          <a:latin typeface="Arial"/>
                        </a:rPr>
                        <a:t>SM2 Length</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solidFill>
                            <a:srgbClr val="ffffff"/>
                          </a:solidFill>
                          <a:latin typeface="Arial"/>
                        </a:rPr>
                        <a:t>SM3 Length</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78680">
                <a:tc>
                  <a:txBody>
                    <a:bodyPr lIns="90000" rIns="90000">
                      <a:noAutofit/>
                    </a:bodyPr>
                    <a:p>
                      <a:pPr>
                        <a:lnSpc>
                          <a:spcPct val="100000"/>
                        </a:lnSpc>
                      </a:pPr>
                      <a:r>
                        <a:rPr b="0" lang="en-US" sz="1800" spc="-1" strike="noStrike">
                          <a:solidFill>
                            <a:srgbClr val="ffffff"/>
                          </a:solidFill>
                          <a:latin typeface="Arial"/>
                        </a:rPr>
                        <a:t>X</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marL="216000" indent="-215280">
                        <a:lnSpc>
                          <a:spcPct val="100000"/>
                        </a:lnSpc>
                        <a:buClr>
                          <a:srgbClr val="ffffff"/>
                        </a:buClr>
                        <a:buSzPct val="45000"/>
                        <a:buFont typeface="Wingdings" charset="2"/>
                        <a:buChar char=""/>
                      </a:pPr>
                      <a:r>
                        <a:rPr b="0" lang="en-US" sz="1800" spc="-1" strike="noStrike">
                          <a:solidFill>
                            <a:srgbClr val="ffffff"/>
                          </a:solidFill>
                          <a:latin typeface="Arial"/>
                        </a:rPr>
                        <a:t>157</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marL="216000" indent="-215280">
                        <a:lnSpc>
                          <a:spcPct val="100000"/>
                        </a:lnSpc>
                        <a:buClr>
                          <a:srgbClr val="ffffff"/>
                        </a:buClr>
                        <a:buSzPct val="45000"/>
                        <a:buFont typeface="Wingdings" charset="2"/>
                        <a:buChar char=""/>
                      </a:pPr>
                      <a:r>
                        <a:rPr b="0" lang="en-US" sz="1800" spc="-1" strike="noStrike">
                          <a:solidFill>
                            <a:srgbClr val="ffffff"/>
                          </a:solidFill>
                          <a:latin typeface="Arial"/>
                        </a:rPr>
                        <a:t>157</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marL="216000" indent="-215280">
                        <a:lnSpc>
                          <a:spcPct val="100000"/>
                        </a:lnSpc>
                        <a:buClr>
                          <a:srgbClr val="ffffff"/>
                        </a:buClr>
                        <a:buSzPct val="45000"/>
                        <a:buFont typeface="Wingdings" charset="2"/>
                        <a:buChar char=""/>
                      </a:pPr>
                      <a:r>
                        <a:rPr b="0" lang="en-US" sz="1800" spc="-1" strike="noStrike">
                          <a:solidFill>
                            <a:srgbClr val="ffffff"/>
                          </a:solidFill>
                          <a:latin typeface="Arial"/>
                        </a:rPr>
                        <a:t>157</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78680">
                <a:tc>
                  <a:txBody>
                    <a:bodyPr lIns="90000" rIns="90000">
                      <a:noAutofit/>
                    </a:bodyPr>
                    <a:p>
                      <a:pPr>
                        <a:lnSpc>
                          <a:spcPct val="100000"/>
                        </a:lnSpc>
                      </a:pPr>
                      <a:r>
                        <a:rPr b="0" lang="en-US" sz="1800" spc="-1" strike="noStrike">
                          <a:solidFill>
                            <a:srgbClr val="ffffff"/>
                          </a:solidFill>
                          <a:latin typeface="Arial"/>
                        </a:rPr>
                        <a:t>Seasonal</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marL="216000" indent="-215280">
                        <a:lnSpc>
                          <a:spcPct val="100000"/>
                        </a:lnSpc>
                        <a:buClr>
                          <a:srgbClr val="ffffff"/>
                        </a:buClr>
                        <a:buSzPct val="45000"/>
                        <a:buFont typeface="Wingdings" charset="2"/>
                        <a:buChar char=""/>
                      </a:pPr>
                      <a:r>
                        <a:rPr b="0" lang="en-US" sz="1800" spc="-1" strike="noStrike">
                          <a:solidFill>
                            <a:srgbClr val="ffffff"/>
                          </a:solidFill>
                          <a:latin typeface="Arial"/>
                        </a:rPr>
                        <a:t>157</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marL="216000" indent="-215280">
                        <a:lnSpc>
                          <a:spcPct val="100000"/>
                        </a:lnSpc>
                        <a:buClr>
                          <a:srgbClr val="ffffff"/>
                        </a:buClr>
                        <a:buSzPct val="45000"/>
                        <a:buFont typeface="Wingdings" charset="2"/>
                        <a:buChar char=""/>
                      </a:pPr>
                      <a:r>
                        <a:rPr b="0" lang="en-US" sz="1800" spc="-1" strike="noStrike">
                          <a:solidFill>
                            <a:srgbClr val="ffffff"/>
                          </a:solidFill>
                          <a:latin typeface="Arial"/>
                        </a:rPr>
                        <a:t>157</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marL="216000" indent="-215280">
                        <a:lnSpc>
                          <a:spcPct val="100000"/>
                        </a:lnSpc>
                        <a:buClr>
                          <a:srgbClr val="ffffff"/>
                        </a:buClr>
                        <a:buSzPct val="45000"/>
                        <a:buFont typeface="Wingdings" charset="2"/>
                        <a:buChar char=""/>
                      </a:pPr>
                      <a:r>
                        <a:rPr b="0" lang="en-US" sz="1800" spc="-1" strike="noStrike">
                          <a:solidFill>
                            <a:srgbClr val="ffffff"/>
                          </a:solidFill>
                          <a:latin typeface="Arial"/>
                        </a:rPr>
                        <a:t>157</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79040">
                <a:tc>
                  <a:txBody>
                    <a:bodyPr lIns="90000" rIns="90000">
                      <a:noAutofit/>
                    </a:bodyPr>
                    <a:p>
                      <a:pPr>
                        <a:lnSpc>
                          <a:spcPct val="100000"/>
                        </a:lnSpc>
                      </a:pPr>
                      <a:r>
                        <a:rPr b="0" lang="en-US" sz="1800" spc="-1" strike="noStrike">
                          <a:solidFill>
                            <a:srgbClr val="ffffff"/>
                          </a:solidFill>
                          <a:latin typeface="Arial"/>
                        </a:rPr>
                        <a:t>Trend</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marL="216000" indent="-215280">
                        <a:lnSpc>
                          <a:spcPct val="100000"/>
                        </a:lnSpc>
                        <a:buClr>
                          <a:srgbClr val="ffffff"/>
                        </a:buClr>
                        <a:buSzPct val="45000"/>
                        <a:buFont typeface="Wingdings" charset="2"/>
                        <a:buChar char=""/>
                      </a:pPr>
                      <a:r>
                        <a:rPr b="0" lang="en-US" sz="1800" spc="-1" strike="noStrike">
                          <a:solidFill>
                            <a:srgbClr val="ffffff"/>
                          </a:solidFill>
                          <a:latin typeface="Arial"/>
                        </a:rPr>
                        <a:t>157</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marL="216000" indent="-215280">
                        <a:lnSpc>
                          <a:spcPct val="100000"/>
                        </a:lnSpc>
                        <a:buClr>
                          <a:srgbClr val="ffffff"/>
                        </a:buClr>
                        <a:buSzPct val="45000"/>
                        <a:buFont typeface="Wingdings" charset="2"/>
                        <a:buChar char=""/>
                      </a:pPr>
                      <a:r>
                        <a:rPr b="0" lang="en-US" sz="1800" spc="-1" strike="noStrike">
                          <a:solidFill>
                            <a:srgbClr val="ffffff"/>
                          </a:solidFill>
                          <a:latin typeface="Arial"/>
                        </a:rPr>
                        <a:t>157</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marL="216000" indent="-215280">
                        <a:lnSpc>
                          <a:spcPct val="100000"/>
                        </a:lnSpc>
                        <a:buClr>
                          <a:srgbClr val="ffffff"/>
                        </a:buClr>
                        <a:buSzPct val="45000"/>
                        <a:buFont typeface="Wingdings" charset="2"/>
                        <a:buChar char=""/>
                      </a:pPr>
                      <a:r>
                        <a:rPr b="0" lang="en-US" sz="1800" spc="-1" strike="noStrike">
                          <a:solidFill>
                            <a:srgbClr val="ffffff"/>
                          </a:solidFill>
                          <a:latin typeface="Arial"/>
                        </a:rPr>
                        <a:t>157</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77960">
                <a:tc>
                  <a:txBody>
                    <a:bodyPr lIns="90000" rIns="90000">
                      <a:noAutofit/>
                    </a:bodyPr>
                    <a:p>
                      <a:pPr>
                        <a:lnSpc>
                          <a:spcPct val="100000"/>
                        </a:lnSpc>
                      </a:pPr>
                      <a:r>
                        <a:rPr b="0" lang="en-US" sz="1800" spc="-1" strike="noStrike">
                          <a:solidFill>
                            <a:srgbClr val="ffffff"/>
                          </a:solidFill>
                          <a:latin typeface="Arial"/>
                        </a:rPr>
                        <a:t>Random</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marL="216000" indent="-215280">
                        <a:lnSpc>
                          <a:spcPct val="100000"/>
                        </a:lnSpc>
                        <a:buClr>
                          <a:srgbClr val="ffffff"/>
                        </a:buClr>
                        <a:buSzPct val="45000"/>
                        <a:buFont typeface="Wingdings" charset="2"/>
                        <a:buChar char=""/>
                      </a:pPr>
                      <a:r>
                        <a:rPr b="0" lang="en-US" sz="1800" spc="-1" strike="noStrike">
                          <a:solidFill>
                            <a:srgbClr val="ffffff"/>
                          </a:solidFill>
                          <a:latin typeface="Arial"/>
                        </a:rPr>
                        <a:t>157</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marL="216000" indent="-215280">
                        <a:lnSpc>
                          <a:spcPct val="100000"/>
                        </a:lnSpc>
                        <a:buClr>
                          <a:srgbClr val="ffffff"/>
                        </a:buClr>
                        <a:buSzPct val="45000"/>
                        <a:buFont typeface="Wingdings" charset="2"/>
                        <a:buChar char=""/>
                      </a:pPr>
                      <a:r>
                        <a:rPr b="0" lang="en-US" sz="1800" spc="-1" strike="noStrike">
                          <a:solidFill>
                            <a:srgbClr val="ffffff"/>
                          </a:solidFill>
                          <a:latin typeface="Arial"/>
                        </a:rPr>
                        <a:t>157</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marL="216000" indent="-215280">
                        <a:lnSpc>
                          <a:spcPct val="100000"/>
                        </a:lnSpc>
                        <a:buClr>
                          <a:srgbClr val="ffffff"/>
                        </a:buClr>
                        <a:buSzPct val="45000"/>
                        <a:buFont typeface="Wingdings" charset="2"/>
                        <a:buChar char=""/>
                      </a:pPr>
                      <a:r>
                        <a:rPr b="0" lang="en-US" sz="1800" spc="-1" strike="noStrike">
                          <a:solidFill>
                            <a:srgbClr val="ffffff"/>
                          </a:solidFill>
                          <a:latin typeface="Arial"/>
                        </a:rPr>
                        <a:t>157</a:t>
                      </a:r>
                      <a:endParaRPr b="0" lang="en-US" sz="1800" spc="-1" strike="noStrike">
                        <a:solidFill>
                          <a:srgbClr val="ffffff"/>
                        </a:solid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140" name="TextShape 4"/>
          <p:cNvSpPr txBox="1"/>
          <p:nvPr/>
        </p:nvSpPr>
        <p:spPr>
          <a:xfrm>
            <a:off x="7725960" y="2651760"/>
            <a:ext cx="3612600" cy="137016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Results of Summary on decomposed time series</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r>
              <a:rPr b="0" lang="en-US" sz="1800" spc="-1" strike="noStrike">
                <a:solidFill>
                  <a:srgbClr val="ffffff"/>
                </a:solidFill>
                <a:latin typeface="Arial"/>
              </a:rPr>
              <a:t>The information provided from summary was useless</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5: HOLT winters Forecasts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142" name="CustomShape 2"/>
          <p:cNvSpPr/>
          <p:nvPr/>
        </p:nvSpPr>
        <p:spPr>
          <a:xfrm>
            <a:off x="685800" y="2194560"/>
            <a:ext cx="10817640" cy="4021200"/>
          </a:xfrm>
          <a:prstGeom prst="rect">
            <a:avLst/>
          </a:prstGeom>
          <a:noFill/>
          <a:ln>
            <a:noFill/>
          </a:ln>
        </p:spPr>
        <p:style>
          <a:lnRef idx="0"/>
          <a:fillRef idx="0"/>
          <a:effectRef idx="0"/>
          <a:fontRef idx="minor"/>
        </p:style>
      </p:sp>
      <p:pic>
        <p:nvPicPr>
          <p:cNvPr id="143" name="" descr=""/>
          <p:cNvPicPr/>
          <p:nvPr/>
        </p:nvPicPr>
        <p:blipFill>
          <a:blip r:embed="rId1"/>
          <a:stretch/>
        </p:blipFill>
        <p:spPr>
          <a:xfrm>
            <a:off x="243360" y="1765440"/>
            <a:ext cx="8259840" cy="4908960"/>
          </a:xfrm>
          <a:prstGeom prst="rect">
            <a:avLst/>
          </a:prstGeom>
          <a:ln>
            <a:noFill/>
          </a:ln>
        </p:spPr>
      </p:pic>
      <p:sp>
        <p:nvSpPr>
          <p:cNvPr id="144" name="TextShape 3"/>
          <p:cNvSpPr txBox="1"/>
          <p:nvPr/>
        </p:nvSpPr>
        <p:spPr>
          <a:xfrm>
            <a:off x="8869680" y="2470320"/>
            <a:ext cx="2926080" cy="188208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Seasonal Values Removed from Time Series for Forecasting</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Mondays 8pm</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2007-2010</a:t>
            </a:r>
            <a:endParaRPr b="0" lang="en-US" sz="1800" spc="-1" strike="noStrike">
              <a:solidFill>
                <a:srgbClr val="ffffff"/>
              </a:solidFill>
              <a:latin typeface="Arial"/>
            </a:endParaRPr>
          </a:p>
          <a:p>
            <a:r>
              <a:rPr b="0" lang="en-US" sz="1800" spc="-1" strike="noStrike">
                <a:solidFill>
                  <a:srgbClr val="ffffff"/>
                </a:solidFill>
                <a:latin typeface="Arial"/>
              </a:rPr>
              <a:t>Sub Meter 1</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5: HOLT winters Forecasts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146" name="CustomShape 2"/>
          <p:cNvSpPr/>
          <p:nvPr/>
        </p:nvSpPr>
        <p:spPr>
          <a:xfrm>
            <a:off x="685800" y="2194560"/>
            <a:ext cx="10817640" cy="4021200"/>
          </a:xfrm>
          <a:prstGeom prst="rect">
            <a:avLst/>
          </a:prstGeom>
          <a:noFill/>
          <a:ln>
            <a:noFill/>
          </a:ln>
        </p:spPr>
        <p:style>
          <a:lnRef idx="0"/>
          <a:fillRef idx="0"/>
          <a:effectRef idx="0"/>
          <a:fontRef idx="minor"/>
        </p:style>
      </p:sp>
      <p:pic>
        <p:nvPicPr>
          <p:cNvPr id="147" name="" descr=""/>
          <p:cNvPicPr/>
          <p:nvPr/>
        </p:nvPicPr>
        <p:blipFill>
          <a:blip r:embed="rId1"/>
          <a:stretch/>
        </p:blipFill>
        <p:spPr>
          <a:xfrm>
            <a:off x="182880" y="1748160"/>
            <a:ext cx="8442720" cy="5017680"/>
          </a:xfrm>
          <a:prstGeom prst="rect">
            <a:avLst/>
          </a:prstGeom>
          <a:ln>
            <a:noFill/>
          </a:ln>
        </p:spPr>
      </p:pic>
      <p:sp>
        <p:nvSpPr>
          <p:cNvPr id="148" name="TextShape 3"/>
          <p:cNvSpPr txBox="1"/>
          <p:nvPr/>
        </p:nvSpPr>
        <p:spPr>
          <a:xfrm>
            <a:off x="8917560" y="2377440"/>
            <a:ext cx="2878200" cy="239400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Seasonal Values Removed from Time Series for Forecasting – Only the Forecast Values Presented</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Mondays 8pm</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2007-2010</a:t>
            </a:r>
            <a:endParaRPr b="0" lang="en-US" sz="1800" spc="-1" strike="noStrike">
              <a:solidFill>
                <a:srgbClr val="ffffff"/>
              </a:solidFill>
              <a:latin typeface="Arial"/>
            </a:endParaRPr>
          </a:p>
          <a:p>
            <a:r>
              <a:rPr b="0" lang="en-US" sz="1800" spc="-1" strike="noStrike">
                <a:solidFill>
                  <a:srgbClr val="ffffff"/>
                </a:solidFill>
                <a:latin typeface="Arial"/>
              </a:rPr>
              <a:t>Sub Meter 1</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What we will cover</a:t>
            </a:r>
            <a:endParaRPr b="0" lang="en-US" sz="4000" spc="-1" strike="noStrike">
              <a:solidFill>
                <a:srgbClr val="ffffff"/>
              </a:solidFill>
              <a:latin typeface="Arial"/>
            </a:endParaRPr>
          </a:p>
        </p:txBody>
      </p:sp>
      <p:sp>
        <p:nvSpPr>
          <p:cNvPr id="82" name="CustomShape 2"/>
          <p:cNvSpPr/>
          <p:nvPr/>
        </p:nvSpPr>
        <p:spPr>
          <a:xfrm>
            <a:off x="685800" y="2194560"/>
            <a:ext cx="10817640" cy="4021200"/>
          </a:xfrm>
          <a:prstGeom prst="rect">
            <a:avLst/>
          </a:prstGeom>
          <a:noFill/>
          <a:ln>
            <a:noFill/>
          </a:ln>
        </p:spPr>
        <p:style>
          <a:lnRef idx="0"/>
          <a:fillRef idx="0"/>
          <a:effectRef idx="0"/>
          <a:fontRef idx="minor"/>
        </p:style>
        <p:txBody>
          <a:bodyPr lIns="90000" rIns="90000" tIns="45000" bIns="45000">
            <a:noAutofit/>
          </a:bodyPr>
          <a:p>
            <a:pPr marL="228600" indent="-22572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Step 1: Analysis</a:t>
            </a:r>
            <a:endParaRPr b="0" lang="en-US" sz="2200" spc="-1" strike="noStrike">
              <a:solidFill>
                <a:srgbClr val="ffffff"/>
              </a:solidFill>
              <a:latin typeface="Arial"/>
            </a:endParaRPr>
          </a:p>
          <a:p>
            <a:pPr marL="228600" indent="-22572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Step 2: Time Series Analysis </a:t>
            </a:r>
            <a:endParaRPr b="0" lang="en-US" sz="2200" spc="-1" strike="noStrike">
              <a:solidFill>
                <a:srgbClr val="ffffff"/>
              </a:solidFill>
              <a:latin typeface="Arial"/>
            </a:endParaRPr>
          </a:p>
          <a:p>
            <a:pPr marL="228600" indent="-22572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Step 3: Linear Regression Forecasts </a:t>
            </a:r>
            <a:endParaRPr b="0" lang="en-US" sz="2200" spc="-1" strike="noStrike">
              <a:solidFill>
                <a:srgbClr val="ffffff"/>
              </a:solidFill>
              <a:latin typeface="Arial"/>
            </a:endParaRPr>
          </a:p>
          <a:p>
            <a:pPr marL="228600" indent="-22572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Step 4: Decompositions (Trends and Seasonality) </a:t>
            </a:r>
            <a:endParaRPr b="0" lang="en-US" sz="2200" spc="-1" strike="noStrike">
              <a:solidFill>
                <a:srgbClr val="ffffff"/>
              </a:solidFill>
              <a:latin typeface="Arial"/>
            </a:endParaRPr>
          </a:p>
          <a:p>
            <a:pPr marL="228600" indent="-22572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Step 5: Holt Winters Forecasts (Removing Seasonality) </a:t>
            </a:r>
            <a:endParaRPr b="0" lang="en-US" sz="2200" spc="-1" strike="noStrike">
              <a:solidFill>
                <a:srgbClr val="ffffff"/>
              </a:solidFill>
              <a:latin typeface="Arial"/>
            </a:endParaRPr>
          </a:p>
          <a:p>
            <a:pPr marL="228600" indent="-22572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Useful Insight</a:t>
            </a:r>
            <a:endParaRPr b="0" lang="en-US" sz="2200" spc="-1" strike="noStrike">
              <a:solidFill>
                <a:srgbClr val="ffffff"/>
              </a:solidFill>
              <a:latin typeface="Arial"/>
            </a:endParaRPr>
          </a:p>
          <a:p>
            <a:pPr marL="228600" indent="-22572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Summary Statement</a:t>
            </a:r>
            <a:endParaRPr b="0" lang="en-US" sz="2200" spc="-1" strike="noStrike">
              <a:solidFill>
                <a:srgbClr val="ffffff"/>
              </a:solidFill>
              <a:latin typeface="Arial"/>
            </a:endParaRPr>
          </a:p>
          <a:p>
            <a:pPr marL="228600" indent="-22572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5 Business Recommendations</a:t>
            </a:r>
            <a:endParaRPr b="0" lang="en-US" sz="2200" spc="-1" strike="noStrike">
              <a:solidFill>
                <a:srgbClr val="ffffff"/>
              </a:solidFill>
              <a:latin typeface="Arial"/>
            </a:endParaRPr>
          </a:p>
          <a:p>
            <a:pPr marL="228600" indent="-22572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Lessons Learned</a:t>
            </a:r>
            <a:endParaRPr b="0" lang="en-US" sz="2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5: HOLT winters Forecasts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150" name="CustomShape 2"/>
          <p:cNvSpPr/>
          <p:nvPr/>
        </p:nvSpPr>
        <p:spPr>
          <a:xfrm>
            <a:off x="685800" y="2194560"/>
            <a:ext cx="10817640" cy="4021200"/>
          </a:xfrm>
          <a:prstGeom prst="rect">
            <a:avLst/>
          </a:prstGeom>
          <a:noFill/>
          <a:ln>
            <a:noFill/>
          </a:ln>
        </p:spPr>
        <p:style>
          <a:lnRef idx="0"/>
          <a:fillRef idx="0"/>
          <a:effectRef idx="0"/>
          <a:fontRef idx="minor"/>
        </p:style>
      </p:sp>
      <p:pic>
        <p:nvPicPr>
          <p:cNvPr id="151" name="" descr=""/>
          <p:cNvPicPr/>
          <p:nvPr/>
        </p:nvPicPr>
        <p:blipFill>
          <a:blip r:embed="rId1"/>
          <a:stretch/>
        </p:blipFill>
        <p:spPr>
          <a:xfrm>
            <a:off x="197640" y="1747080"/>
            <a:ext cx="8397000" cy="4990680"/>
          </a:xfrm>
          <a:prstGeom prst="rect">
            <a:avLst/>
          </a:prstGeom>
          <a:ln>
            <a:noFill/>
          </a:ln>
        </p:spPr>
      </p:pic>
      <p:sp>
        <p:nvSpPr>
          <p:cNvPr id="152" name="TextShape 3"/>
          <p:cNvSpPr txBox="1"/>
          <p:nvPr/>
        </p:nvSpPr>
        <p:spPr>
          <a:xfrm>
            <a:off x="8707320" y="2287440"/>
            <a:ext cx="2356920" cy="213804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Seasonal Values Removed from Time Series for Forecasting</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Mondays 8pm</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2007-2010</a:t>
            </a:r>
            <a:endParaRPr b="0" lang="en-US" sz="1800" spc="-1" strike="noStrike">
              <a:solidFill>
                <a:srgbClr val="ffffff"/>
              </a:solidFill>
              <a:latin typeface="Arial"/>
            </a:endParaRPr>
          </a:p>
          <a:p>
            <a:r>
              <a:rPr b="0" lang="en-US" sz="1800" spc="-1" strike="noStrike">
                <a:solidFill>
                  <a:srgbClr val="ffffff"/>
                </a:solidFill>
                <a:latin typeface="Arial"/>
              </a:rPr>
              <a:t>Sub Meter 2</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5: HOLT winters Forecasts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154" name="CustomShape 2"/>
          <p:cNvSpPr/>
          <p:nvPr/>
        </p:nvSpPr>
        <p:spPr>
          <a:xfrm>
            <a:off x="685800" y="2194560"/>
            <a:ext cx="10817640" cy="4021200"/>
          </a:xfrm>
          <a:prstGeom prst="rect">
            <a:avLst/>
          </a:prstGeom>
          <a:noFill/>
          <a:ln>
            <a:noFill/>
          </a:ln>
        </p:spPr>
        <p:style>
          <a:lnRef idx="0"/>
          <a:fillRef idx="0"/>
          <a:effectRef idx="0"/>
          <a:fontRef idx="minor"/>
        </p:style>
      </p:sp>
      <p:pic>
        <p:nvPicPr>
          <p:cNvPr id="155" name="" descr=""/>
          <p:cNvPicPr/>
          <p:nvPr/>
        </p:nvPicPr>
        <p:blipFill>
          <a:blip r:embed="rId1"/>
          <a:stretch/>
        </p:blipFill>
        <p:spPr>
          <a:xfrm>
            <a:off x="60480" y="1747080"/>
            <a:ext cx="8442720" cy="5017680"/>
          </a:xfrm>
          <a:prstGeom prst="rect">
            <a:avLst/>
          </a:prstGeom>
          <a:ln>
            <a:noFill/>
          </a:ln>
        </p:spPr>
      </p:pic>
      <p:sp>
        <p:nvSpPr>
          <p:cNvPr id="156" name="TextShape 3"/>
          <p:cNvSpPr txBox="1"/>
          <p:nvPr/>
        </p:nvSpPr>
        <p:spPr>
          <a:xfrm>
            <a:off x="8778240" y="2468880"/>
            <a:ext cx="3108960" cy="213804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Seasonal Values Removed from Time Series for Forecasting – Only the Forecast Values Presented</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Mondays 8pm</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2007-2010</a:t>
            </a:r>
            <a:endParaRPr b="0" lang="en-US" sz="1800" spc="-1" strike="noStrike">
              <a:solidFill>
                <a:srgbClr val="ffffff"/>
              </a:solidFill>
              <a:latin typeface="Arial"/>
            </a:endParaRPr>
          </a:p>
          <a:p>
            <a:r>
              <a:rPr b="0" lang="en-US" sz="1800" spc="-1" strike="noStrike">
                <a:solidFill>
                  <a:srgbClr val="ffffff"/>
                </a:solidFill>
                <a:latin typeface="Arial"/>
              </a:rPr>
              <a:t>Sub Meter 2</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5: HOLT winters Forecasts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158" name="CustomShape 2"/>
          <p:cNvSpPr/>
          <p:nvPr/>
        </p:nvSpPr>
        <p:spPr>
          <a:xfrm>
            <a:off x="685800" y="2194560"/>
            <a:ext cx="10817640" cy="4021200"/>
          </a:xfrm>
          <a:prstGeom prst="rect">
            <a:avLst/>
          </a:prstGeom>
          <a:noFill/>
          <a:ln>
            <a:noFill/>
          </a:ln>
        </p:spPr>
        <p:style>
          <a:lnRef idx="0"/>
          <a:fillRef idx="0"/>
          <a:effectRef idx="0"/>
          <a:fontRef idx="minor"/>
        </p:style>
      </p:sp>
      <p:pic>
        <p:nvPicPr>
          <p:cNvPr id="159" name="" descr=""/>
          <p:cNvPicPr/>
          <p:nvPr/>
        </p:nvPicPr>
        <p:blipFill>
          <a:blip r:embed="rId1"/>
          <a:stretch/>
        </p:blipFill>
        <p:spPr>
          <a:xfrm>
            <a:off x="182880" y="1828800"/>
            <a:ext cx="8259840" cy="4908960"/>
          </a:xfrm>
          <a:prstGeom prst="rect">
            <a:avLst/>
          </a:prstGeom>
          <a:ln>
            <a:noFill/>
          </a:ln>
        </p:spPr>
      </p:pic>
      <p:sp>
        <p:nvSpPr>
          <p:cNvPr id="160" name="TextShape 3"/>
          <p:cNvSpPr txBox="1"/>
          <p:nvPr/>
        </p:nvSpPr>
        <p:spPr>
          <a:xfrm>
            <a:off x="8869680" y="2287440"/>
            <a:ext cx="2560320" cy="188208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Seasonal Values Removed from Time Series for Forecasting</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Mondays 8pm</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2007-2010</a:t>
            </a:r>
            <a:endParaRPr b="0" lang="en-US" sz="1800" spc="-1" strike="noStrike">
              <a:solidFill>
                <a:srgbClr val="ffffff"/>
              </a:solidFill>
              <a:latin typeface="Arial"/>
            </a:endParaRPr>
          </a:p>
          <a:p>
            <a:r>
              <a:rPr b="0" lang="en-US" sz="1800" spc="-1" strike="noStrike">
                <a:solidFill>
                  <a:srgbClr val="ffffff"/>
                </a:solidFill>
                <a:latin typeface="Arial"/>
              </a:rPr>
              <a:t>Sub Meter 3</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5: HOLT winters Forecasts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162" name="CustomShape 2"/>
          <p:cNvSpPr/>
          <p:nvPr/>
        </p:nvSpPr>
        <p:spPr>
          <a:xfrm>
            <a:off x="685800" y="2194560"/>
            <a:ext cx="10817640" cy="4021200"/>
          </a:xfrm>
          <a:prstGeom prst="rect">
            <a:avLst/>
          </a:prstGeom>
          <a:noFill/>
          <a:ln>
            <a:noFill/>
          </a:ln>
        </p:spPr>
        <p:style>
          <a:lnRef idx="0"/>
          <a:fillRef idx="0"/>
          <a:effectRef idx="0"/>
          <a:fontRef idx="minor"/>
        </p:style>
      </p:sp>
      <p:pic>
        <p:nvPicPr>
          <p:cNvPr id="163" name="" descr=""/>
          <p:cNvPicPr/>
          <p:nvPr/>
        </p:nvPicPr>
        <p:blipFill>
          <a:blip r:embed="rId1"/>
          <a:stretch/>
        </p:blipFill>
        <p:spPr>
          <a:xfrm>
            <a:off x="351720" y="2055240"/>
            <a:ext cx="7877160" cy="4681440"/>
          </a:xfrm>
          <a:prstGeom prst="rect">
            <a:avLst/>
          </a:prstGeom>
          <a:ln>
            <a:noFill/>
          </a:ln>
        </p:spPr>
      </p:pic>
      <p:sp>
        <p:nvSpPr>
          <p:cNvPr id="164" name="TextShape 3"/>
          <p:cNvSpPr txBox="1"/>
          <p:nvPr/>
        </p:nvSpPr>
        <p:spPr>
          <a:xfrm>
            <a:off x="8503920" y="2468880"/>
            <a:ext cx="3200400" cy="213804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Seasonal Values Removed from Time Series for Forecasting – Only the Forecast Values Presented</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Mondays 8pm</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2007-2010</a:t>
            </a:r>
            <a:endParaRPr b="0" lang="en-US" sz="1800" spc="-1" strike="noStrike">
              <a:solidFill>
                <a:srgbClr val="ffffff"/>
              </a:solidFill>
              <a:latin typeface="Arial"/>
            </a:endParaRPr>
          </a:p>
          <a:p>
            <a:r>
              <a:rPr b="0" lang="en-US" sz="1800" spc="-1" strike="noStrike">
                <a:solidFill>
                  <a:srgbClr val="ffffff"/>
                </a:solidFill>
                <a:latin typeface="Arial"/>
              </a:rPr>
              <a:t>Sub Meter 3</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Useful Insight </a:t>
            </a:r>
            <a:endParaRPr b="0" lang="en-US" sz="4000" spc="-1" strike="noStrike">
              <a:solidFill>
                <a:srgbClr val="ffffff"/>
              </a:solidFill>
              <a:latin typeface="Arial"/>
            </a:endParaRPr>
          </a:p>
          <a:p>
            <a:pPr algn="r">
              <a:lnSpc>
                <a:spcPct val="90000"/>
              </a:lnSpc>
            </a:pPr>
            <a:endParaRPr b="0" lang="en-US" sz="4000" spc="-1" strike="noStrike">
              <a:solidFill>
                <a:srgbClr val="ffffff"/>
              </a:solidFill>
              <a:latin typeface="Arial"/>
            </a:endParaRPr>
          </a:p>
        </p:txBody>
      </p:sp>
      <p:sp>
        <p:nvSpPr>
          <p:cNvPr id="166" name="CustomShape 2"/>
          <p:cNvSpPr/>
          <p:nvPr/>
        </p:nvSpPr>
        <p:spPr>
          <a:xfrm>
            <a:off x="685800" y="2194560"/>
            <a:ext cx="10817640" cy="4021200"/>
          </a:xfrm>
          <a:prstGeom prst="rect">
            <a:avLst/>
          </a:prstGeom>
          <a:noFill/>
          <a:ln>
            <a:noFill/>
          </a:ln>
        </p:spPr>
        <p:style>
          <a:lnRef idx="0"/>
          <a:fillRef idx="0"/>
          <a:effectRef idx="0"/>
          <a:fontRef idx="minor"/>
        </p:style>
      </p:sp>
      <p:sp>
        <p:nvSpPr>
          <p:cNvPr id="167" name="TextShape 3"/>
          <p:cNvSpPr txBox="1"/>
          <p:nvPr/>
        </p:nvSpPr>
        <p:spPr>
          <a:xfrm>
            <a:off x="182880" y="2054520"/>
            <a:ext cx="11704320" cy="4185720"/>
          </a:xfrm>
          <a:prstGeom prst="rect">
            <a:avLst/>
          </a:prstGeom>
          <a:noFill/>
          <a:ln>
            <a:noFill/>
          </a:ln>
        </p:spPr>
        <p:txBody>
          <a:bodyPr lIns="90000" rIns="90000" tIns="45000" bIns="45000">
            <a:noAutofit/>
          </a:bodyPr>
          <a:p>
            <a:pPr marL="216000" indent="-216000">
              <a:lnSpc>
                <a:spcPct val="100000"/>
              </a:lnSpc>
              <a:buClr>
                <a:srgbClr val="ffffff"/>
              </a:buClr>
              <a:buSzPct val="45000"/>
              <a:buFont typeface="Wingdings" charset="2"/>
              <a:buChar char=""/>
            </a:pPr>
            <a:r>
              <a:rPr b="0" lang="en-US" sz="1800" spc="-1" strike="noStrike">
                <a:solidFill>
                  <a:srgbClr val="ffffff"/>
                </a:solidFill>
                <a:latin typeface="Arial"/>
              </a:rPr>
              <a:t> </a:t>
            </a:r>
            <a:r>
              <a:rPr b="0" lang="en-US" sz="1800" spc="-1" strike="noStrike">
                <a:solidFill>
                  <a:srgbClr val="ffffff"/>
                </a:solidFill>
                <a:latin typeface="Arial"/>
              </a:rPr>
              <a:t>Based on a small subset observed, the kitchen is primarily utilized in the evening, probably preparing dinner and cleaning up.</a:t>
            </a:r>
            <a:endParaRPr b="0" lang="en-US"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US" sz="1800" spc="-1" strike="noStrike">
                <a:solidFill>
                  <a:srgbClr val="ffffff"/>
                </a:solidFill>
                <a:latin typeface="Arial"/>
              </a:rPr>
              <a:t>The utilities (sample from Jan so likely heater) run early morning to mid day and again in the evening. So, likely the break observed on one day is the owner leaving the home and turning the heater off while gone</a:t>
            </a:r>
            <a:endParaRPr b="0" lang="en-US"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US" sz="1800" spc="-1" strike="noStrike">
                <a:solidFill>
                  <a:srgbClr val="ffffff"/>
                </a:solidFill>
                <a:latin typeface="Arial"/>
              </a:rPr>
              <a:t>The laundry usage was low and fairly evenly spreadout, suggesting either generally low usage</a:t>
            </a:r>
            <a:endParaRPr b="0" lang="en-US"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US" sz="1800" spc="-1" strike="noStrike">
                <a:solidFill>
                  <a:srgbClr val="ffffff"/>
                </a:solidFill>
                <a:latin typeface="Arial"/>
              </a:rPr>
              <a:t>Looking at one day at 8p across 3 years, usage was generally low and steady with the exception of two spikes, one mid-2008 and one end of 2009. These spike could possibly represent high power consumption for failing kitchen components taking longer to complete their cycles. It could also mean a huge party was thrown in the house and a lot of dishes needed to be cleaned. This is an opportunity for more data relative to each component on a sub meter.</a:t>
            </a:r>
            <a:endParaRPr b="0" lang="en-US"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US" sz="1800" spc="-1" strike="noStrike">
                <a:solidFill>
                  <a:srgbClr val="ffffff"/>
                </a:solidFill>
                <a:latin typeface="Arial"/>
              </a:rPr>
              <a:t>Similar to above, looking at the laundry on Monday’s a 8p, there are spike in usage that could represent occurrences where the owner decided to do laundry during our observation period. Otherwise, there is low usage at this time of day.</a:t>
            </a:r>
            <a:endParaRPr b="0" lang="en-US" sz="1800" spc="-1" strike="noStrike">
              <a:solidFill>
                <a:srgbClr val="ffffff"/>
              </a:solidFill>
              <a:latin typeface="Arial"/>
            </a:endParaRPr>
          </a:p>
          <a:p>
            <a:pPr marL="216000" indent="-216000">
              <a:buClr>
                <a:srgbClr val="ffffff"/>
              </a:buClr>
              <a:buSzPct val="45000"/>
              <a:buFont typeface="Wingdings" charset="2"/>
              <a:buChar char=""/>
            </a:pPr>
            <a:r>
              <a:rPr b="0" lang="en-US" sz="1800" spc="-1" strike="noStrike">
                <a:solidFill>
                  <a:srgbClr val="ffffff"/>
                </a:solidFill>
                <a:latin typeface="Arial"/>
              </a:rPr>
              <a:t>The utilities (heater and air) are the largest consumers of power over the three years observed. They are consistently in use on Monday’s at 8p. It is observed there are a couple of spikes during the summer. This is likely due to hotter than average weather outside requiring more energy to cool house.</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Useful Insight </a:t>
            </a:r>
            <a:endParaRPr b="0" lang="en-US" sz="4000" spc="-1" strike="noStrike">
              <a:solidFill>
                <a:srgbClr val="ffffff"/>
              </a:solidFill>
              <a:latin typeface="Arial"/>
            </a:endParaRPr>
          </a:p>
          <a:p>
            <a:pPr algn="r">
              <a:lnSpc>
                <a:spcPct val="90000"/>
              </a:lnSpc>
            </a:pPr>
            <a:endParaRPr b="0" lang="en-US" sz="4000" spc="-1" strike="noStrike">
              <a:solidFill>
                <a:srgbClr val="ffffff"/>
              </a:solidFill>
              <a:latin typeface="Arial"/>
            </a:endParaRPr>
          </a:p>
        </p:txBody>
      </p:sp>
      <p:sp>
        <p:nvSpPr>
          <p:cNvPr id="169" name="CustomShape 2"/>
          <p:cNvSpPr/>
          <p:nvPr/>
        </p:nvSpPr>
        <p:spPr>
          <a:xfrm>
            <a:off x="685800" y="2194560"/>
            <a:ext cx="10817640" cy="4021200"/>
          </a:xfrm>
          <a:prstGeom prst="rect">
            <a:avLst/>
          </a:prstGeom>
          <a:noFill/>
          <a:ln>
            <a:noFill/>
          </a:ln>
        </p:spPr>
        <p:style>
          <a:lnRef idx="0"/>
          <a:fillRef idx="0"/>
          <a:effectRef idx="0"/>
          <a:fontRef idx="minor"/>
        </p:style>
      </p:sp>
      <p:sp>
        <p:nvSpPr>
          <p:cNvPr id="170" name="CustomShape 3"/>
          <p:cNvSpPr/>
          <p:nvPr/>
        </p:nvSpPr>
        <p:spPr>
          <a:xfrm>
            <a:off x="672840" y="2011680"/>
            <a:ext cx="10756440" cy="438840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ffffff"/>
              </a:buClr>
              <a:buFont typeface="Wingdings" charset="2"/>
              <a:buChar char=""/>
            </a:pPr>
            <a:r>
              <a:rPr b="0" lang="en-US" sz="2200" spc="-1" strike="noStrike">
                <a:solidFill>
                  <a:srgbClr val="ffffff"/>
                </a:solidFill>
                <a:latin typeface="Century Gothic"/>
                <a:ea typeface="DejaVu Sans"/>
              </a:rPr>
              <a:t> </a:t>
            </a:r>
            <a:r>
              <a:rPr b="0" lang="en-US" sz="1800" spc="-1" strike="noStrike">
                <a:solidFill>
                  <a:srgbClr val="ffffff"/>
                </a:solidFill>
                <a:latin typeface="Arial"/>
                <a:ea typeface="DejaVu Sans"/>
              </a:rPr>
              <a:t>Nothing too surprising on the forecast of usage at first. The kitchen and laundry are general low and consistent. The one interesting thing to maybe look more closely at is the forecast usage for the utilities (heater and air). The forecast suggests lower energy consumption in the period forecast. Weather data, or predicted weather data, might be interesting data to look at as an input to our model (think Farmer’s Almanac??)</a:t>
            </a:r>
            <a:endParaRPr b="0" lang="en-US" sz="1800" spc="-1" strike="noStrike">
              <a:solidFill>
                <a:srgbClr val="ffffff"/>
              </a:solidFill>
              <a:latin typeface="Arial"/>
            </a:endParaRPr>
          </a:p>
          <a:p>
            <a:pPr marL="216000" indent="-215640">
              <a:lnSpc>
                <a:spcPct val="100000"/>
              </a:lnSpc>
              <a:buClr>
                <a:srgbClr val="ffffff"/>
              </a:buClr>
              <a:buFont typeface="Wingdings" charset="2"/>
              <a:buChar char=""/>
            </a:pPr>
            <a:r>
              <a:rPr b="0" lang="en-US" sz="1800" spc="-1" strike="noStrike">
                <a:solidFill>
                  <a:srgbClr val="ffffff"/>
                </a:solidFill>
                <a:latin typeface="Arial"/>
                <a:ea typeface="DejaVu Sans"/>
              </a:rPr>
              <a:t>Looking at the error statistics, it could be inferred our estimated usage could be close to 30% accurate. So, to make this information useful we probably should look at more data, or suggest more detailed monitoring equipment by component on each submeter.</a:t>
            </a:r>
            <a:endParaRPr b="0" lang="en-US" sz="1800" spc="-1" strike="noStrike">
              <a:solidFill>
                <a:srgbClr val="ffffff"/>
              </a:solidFill>
              <a:latin typeface="Arial"/>
            </a:endParaRPr>
          </a:p>
          <a:p>
            <a:pPr marL="216000" indent="-215640">
              <a:lnSpc>
                <a:spcPct val="100000"/>
              </a:lnSpc>
              <a:buClr>
                <a:srgbClr val="ffffff"/>
              </a:buClr>
              <a:buFont typeface="Wingdings" charset="2"/>
              <a:buChar char=""/>
            </a:pPr>
            <a:r>
              <a:rPr b="0" lang="en-US" sz="1800" spc="-1" strike="noStrike">
                <a:solidFill>
                  <a:srgbClr val="ffffff"/>
                </a:solidFill>
                <a:latin typeface="Arial"/>
                <a:ea typeface="DejaVu Sans"/>
              </a:rPr>
              <a:t>Seasonal observations suggest an increase in power consumption on the whole during the winter months and summer months. If we were to look at historical weather information, we might find this correlates to colder weather in the winter requiring more heating and warmer weather in the summer requiring more cooling.</a:t>
            </a:r>
            <a:endParaRPr b="0" lang="en-US" sz="1800" spc="-1" strike="noStrike">
              <a:solidFill>
                <a:srgbClr val="ffffff"/>
              </a:solidFill>
              <a:latin typeface="Arial"/>
            </a:endParaRPr>
          </a:p>
          <a:p>
            <a:pPr marL="216000" indent="-215640">
              <a:lnSpc>
                <a:spcPct val="100000"/>
              </a:lnSpc>
              <a:buClr>
                <a:srgbClr val="ffffff"/>
              </a:buClr>
              <a:buFont typeface="Wingdings" charset="2"/>
              <a:buChar char=""/>
            </a:pPr>
            <a:r>
              <a:rPr b="0" lang="en-US" sz="1800" spc="-1" strike="noStrike">
                <a:solidFill>
                  <a:srgbClr val="ffffff"/>
                </a:solidFill>
                <a:latin typeface="Arial"/>
                <a:ea typeface="DejaVu Sans"/>
              </a:rPr>
              <a:t>Interestingly it looks like the owner tended to use more power in the kitchen over the course of 2008. It would be interesting to see if the power consumption is a particular component in the kitchen that spiked usage, and then to know if any components were replaced in the start of 2009 leading to more efficient energy consumption</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Useful Insight </a:t>
            </a:r>
            <a:endParaRPr b="0" lang="en-US" sz="4000" spc="-1" strike="noStrike">
              <a:solidFill>
                <a:srgbClr val="ffffff"/>
              </a:solidFill>
              <a:latin typeface="Arial"/>
            </a:endParaRPr>
          </a:p>
          <a:p>
            <a:pPr algn="r">
              <a:lnSpc>
                <a:spcPct val="90000"/>
              </a:lnSpc>
            </a:pPr>
            <a:endParaRPr b="0" lang="en-US" sz="4000" spc="-1" strike="noStrike">
              <a:solidFill>
                <a:srgbClr val="ffffff"/>
              </a:solidFill>
              <a:latin typeface="Arial"/>
            </a:endParaRPr>
          </a:p>
        </p:txBody>
      </p:sp>
      <p:sp>
        <p:nvSpPr>
          <p:cNvPr id="172" name="CustomShape 2"/>
          <p:cNvSpPr/>
          <p:nvPr/>
        </p:nvSpPr>
        <p:spPr>
          <a:xfrm>
            <a:off x="685800" y="2194560"/>
            <a:ext cx="10817640" cy="4021200"/>
          </a:xfrm>
          <a:prstGeom prst="rect">
            <a:avLst/>
          </a:prstGeom>
          <a:noFill/>
          <a:ln>
            <a:noFill/>
          </a:ln>
        </p:spPr>
        <p:style>
          <a:lnRef idx="0"/>
          <a:fillRef idx="0"/>
          <a:effectRef idx="0"/>
          <a:fontRef idx="minor"/>
        </p:style>
      </p:sp>
      <p:sp>
        <p:nvSpPr>
          <p:cNvPr id="173" name="CustomShape 3"/>
          <p:cNvSpPr/>
          <p:nvPr/>
        </p:nvSpPr>
        <p:spPr>
          <a:xfrm>
            <a:off x="672840" y="2011680"/>
            <a:ext cx="10756440" cy="438840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ffffff"/>
              </a:buClr>
              <a:buFont typeface="Wingdings" charset="2"/>
              <a:buChar char=""/>
            </a:pPr>
            <a:r>
              <a:rPr b="0" lang="en-US" sz="2200" spc="-1" strike="noStrike">
                <a:solidFill>
                  <a:srgbClr val="ffffff"/>
                </a:solidFill>
                <a:latin typeface="Century Gothic"/>
                <a:ea typeface="DejaVu Sans"/>
              </a:rPr>
              <a:t> </a:t>
            </a:r>
            <a:r>
              <a:rPr b="0" lang="en-US" sz="2200" spc="-1" strike="noStrike">
                <a:solidFill>
                  <a:srgbClr val="ffffff"/>
                </a:solidFill>
                <a:latin typeface="Century Gothic"/>
                <a:ea typeface="DejaVu Sans"/>
              </a:rPr>
              <a:t>It is very interesting that smoothing the data by removing seasonality prior to predicting usage by submeter resulted in predictions that are very constant. This suggests that seasonality is actually a very important part of the puzzle in helping home owners become more efficient in use of power. </a:t>
            </a:r>
            <a:r>
              <a:rPr b="0" lang="en-US" sz="1800" spc="-1" strike="noStrike">
                <a:solidFill>
                  <a:srgbClr val="ffffff"/>
                </a:solidFill>
                <a:latin typeface="Arial"/>
                <a:ea typeface="DejaVu Sans"/>
              </a:rPr>
              <a:t> </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Summary Statement </a:t>
            </a:r>
            <a:endParaRPr b="0" lang="en-US" sz="4000" spc="-1" strike="noStrike">
              <a:solidFill>
                <a:srgbClr val="ffffff"/>
              </a:solidFill>
              <a:latin typeface="Arial"/>
            </a:endParaRPr>
          </a:p>
          <a:p>
            <a:pPr algn="r">
              <a:lnSpc>
                <a:spcPct val="90000"/>
              </a:lnSpc>
            </a:pPr>
            <a:endParaRPr b="0" lang="en-US" sz="4000" spc="-1" strike="noStrike">
              <a:solidFill>
                <a:srgbClr val="ffffff"/>
              </a:solidFill>
              <a:latin typeface="Arial"/>
            </a:endParaRPr>
          </a:p>
        </p:txBody>
      </p:sp>
      <p:sp>
        <p:nvSpPr>
          <p:cNvPr id="175" name="CustomShape 2"/>
          <p:cNvSpPr/>
          <p:nvPr/>
        </p:nvSpPr>
        <p:spPr>
          <a:xfrm>
            <a:off x="685800" y="2194560"/>
            <a:ext cx="10817640" cy="4021200"/>
          </a:xfrm>
          <a:prstGeom prst="rect">
            <a:avLst/>
          </a:prstGeom>
          <a:noFill/>
          <a:ln>
            <a:noFill/>
          </a:ln>
        </p:spPr>
        <p:style>
          <a:lnRef idx="0"/>
          <a:fillRef idx="0"/>
          <a:effectRef idx="0"/>
          <a:fontRef idx="minor"/>
        </p:style>
      </p:sp>
      <p:sp>
        <p:nvSpPr>
          <p:cNvPr id="176" name="TextShape 3"/>
          <p:cNvSpPr txBox="1"/>
          <p:nvPr/>
        </p:nvSpPr>
        <p:spPr>
          <a:xfrm>
            <a:off x="279360" y="2196000"/>
            <a:ext cx="11699280" cy="265032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The goal of this project has been met. </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We arrived at a handful of interesting recommendations for business to consider to help home owners consume less power, or be more effective at metering usage. </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r>
              <a:rPr b="0" lang="en-US" sz="1800" spc="-1" strike="noStrike">
                <a:solidFill>
                  <a:srgbClr val="ffffff"/>
                </a:solidFill>
                <a:latin typeface="Arial"/>
              </a:rPr>
              <a:t>We also arrived at a handful of interesting recommendations for business to consider in terms of new data to help with better predictive analytics, or product enhancements to collect better usage data.</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5 Business Recommendations </a:t>
            </a:r>
            <a:endParaRPr b="0" lang="en-US" sz="4000" spc="-1" strike="noStrike">
              <a:solidFill>
                <a:srgbClr val="ffffff"/>
              </a:solidFill>
              <a:latin typeface="Arial"/>
            </a:endParaRPr>
          </a:p>
          <a:p>
            <a:pPr algn="r">
              <a:lnSpc>
                <a:spcPct val="90000"/>
              </a:lnSpc>
            </a:pPr>
            <a:endParaRPr b="0" lang="en-US" sz="4000" spc="-1" strike="noStrike">
              <a:solidFill>
                <a:srgbClr val="ffffff"/>
              </a:solidFill>
              <a:latin typeface="Arial"/>
            </a:endParaRPr>
          </a:p>
        </p:txBody>
      </p:sp>
      <p:sp>
        <p:nvSpPr>
          <p:cNvPr id="178" name="CustomShape 2"/>
          <p:cNvSpPr/>
          <p:nvPr/>
        </p:nvSpPr>
        <p:spPr>
          <a:xfrm>
            <a:off x="685800" y="2194560"/>
            <a:ext cx="10817640" cy="4021200"/>
          </a:xfrm>
          <a:prstGeom prst="rect">
            <a:avLst/>
          </a:prstGeom>
          <a:noFill/>
          <a:ln>
            <a:noFill/>
          </a:ln>
        </p:spPr>
        <p:style>
          <a:lnRef idx="0"/>
          <a:fillRef idx="0"/>
          <a:effectRef idx="0"/>
          <a:fontRef idx="minor"/>
        </p:style>
      </p:sp>
      <p:sp>
        <p:nvSpPr>
          <p:cNvPr id="179" name="TextShape 3"/>
          <p:cNvSpPr txBox="1"/>
          <p:nvPr/>
        </p:nvSpPr>
        <p:spPr>
          <a:xfrm>
            <a:off x="274320" y="2377440"/>
            <a:ext cx="11704320" cy="4185720"/>
          </a:xfrm>
          <a:prstGeom prst="rect">
            <a:avLst/>
          </a:prstGeom>
          <a:noFill/>
          <a:ln>
            <a:noFill/>
          </a:ln>
        </p:spPr>
        <p:txBody>
          <a:bodyPr lIns="90000" rIns="90000" tIns="45000" bIns="45000">
            <a:noAutofit/>
          </a:bodyPr>
          <a:p>
            <a:pPr marL="216000" indent="-216000">
              <a:lnSpc>
                <a:spcPct val="100000"/>
              </a:lnSpc>
              <a:buClr>
                <a:srgbClr val="ffffff"/>
              </a:buClr>
              <a:buFont typeface="StarSymbol"/>
              <a:buAutoNum type="arabicParenR"/>
            </a:pPr>
            <a:r>
              <a:rPr b="0" lang="en-US" sz="1800" spc="-1" strike="noStrike">
                <a:solidFill>
                  <a:srgbClr val="ffffff"/>
                </a:solidFill>
                <a:latin typeface="Arial"/>
              </a:rPr>
              <a:t>Collecting weather data during the observed periods would be really interesting to map energy consumption relative to weather events. It could confirm or deny certain seasonal patterns, help predict usage better during certain periods of the year, and help the owner plan for higher or lower bills based on weather events.</a:t>
            </a:r>
            <a:endParaRPr b="0" lang="en-US" sz="1800" spc="-1" strike="noStrike">
              <a:solidFill>
                <a:srgbClr val="ffffff"/>
              </a:solidFill>
              <a:latin typeface="Arial"/>
            </a:endParaRPr>
          </a:p>
          <a:p>
            <a:pPr marL="216000" indent="-216000">
              <a:lnSpc>
                <a:spcPct val="100000"/>
              </a:lnSpc>
              <a:buClr>
                <a:srgbClr val="ffffff"/>
              </a:buClr>
              <a:buFont typeface="StarSymbol"/>
              <a:buAutoNum type="arabicParenR"/>
            </a:pPr>
            <a:r>
              <a:rPr b="0" lang="en-US" sz="1800" spc="-1" strike="noStrike">
                <a:solidFill>
                  <a:srgbClr val="ffffff"/>
                </a:solidFill>
                <a:latin typeface="Arial"/>
              </a:rPr>
              <a:t>Collecting individual component usage data (washer, dryer, air conditioner, etc) would provide insight into times of day used, energy used by that specific component, and others such that we could infer things like unusual increased power consumption indicates a particular component may require service, or confirm what we believe to be true like the air conditioner is used in the summer and heater in the winter, or times of data kitchen appliances tend to be used.</a:t>
            </a:r>
            <a:endParaRPr b="0" lang="en-US" sz="1800" spc="-1" strike="noStrike">
              <a:solidFill>
                <a:srgbClr val="ffffff"/>
              </a:solidFill>
              <a:latin typeface="Arial"/>
            </a:endParaRPr>
          </a:p>
          <a:p>
            <a:pPr marL="216000" indent="-216000">
              <a:lnSpc>
                <a:spcPct val="100000"/>
              </a:lnSpc>
              <a:buClr>
                <a:srgbClr val="ffffff"/>
              </a:buClr>
              <a:buFont typeface="StarSymbol"/>
              <a:buAutoNum type="arabicParenR"/>
            </a:pPr>
            <a:r>
              <a:rPr b="0" lang="en-US" sz="1800" spc="-1" strike="noStrike">
                <a:solidFill>
                  <a:srgbClr val="ffffff"/>
                </a:solidFill>
                <a:latin typeface="Arial"/>
              </a:rPr>
              <a:t>Install individual appliance power meters on each sub meter, or create more sub meters to get a more granular view of component power usage</a:t>
            </a:r>
            <a:endParaRPr b="0" lang="en-US" sz="1800" spc="-1" strike="noStrike">
              <a:solidFill>
                <a:srgbClr val="ffffff"/>
              </a:solidFill>
              <a:latin typeface="Arial"/>
            </a:endParaRPr>
          </a:p>
          <a:p>
            <a:pPr marL="216000" indent="-216000">
              <a:lnSpc>
                <a:spcPct val="100000"/>
              </a:lnSpc>
              <a:buClr>
                <a:srgbClr val="ffffff"/>
              </a:buClr>
              <a:buFont typeface="StarSymbol"/>
              <a:buAutoNum type="arabicParenR"/>
            </a:pPr>
            <a:r>
              <a:rPr b="0" lang="en-US" sz="1800" spc="-1" strike="noStrike">
                <a:solidFill>
                  <a:srgbClr val="ffffff"/>
                </a:solidFill>
                <a:latin typeface="Arial"/>
              </a:rPr>
              <a:t>Given some of the power usage patterns observed, it could be useful to provide programmable power meters for major appliances and components like the air conditioner and heater, the two largest consumers of power in the house, to try to optimize cooling and heating, based on the weather outside and the likelihood of home occupancy at any particular time of day.</a:t>
            </a:r>
            <a:endParaRPr b="0" lang="en-US" sz="1800" spc="-1" strike="noStrike">
              <a:solidFill>
                <a:srgbClr val="ffffff"/>
              </a:solidFill>
              <a:latin typeface="Arial"/>
            </a:endParaRPr>
          </a:p>
          <a:p>
            <a:pPr marL="216000" indent="-216000">
              <a:buClr>
                <a:srgbClr val="ffffff"/>
              </a:buClr>
              <a:buFont typeface="StarSymbol"/>
              <a:buAutoNum type="arabicParenR"/>
            </a:pPr>
            <a:r>
              <a:rPr b="0" lang="en-US" sz="1800" spc="-1" strike="noStrike">
                <a:solidFill>
                  <a:srgbClr val="ffffff"/>
                </a:solidFill>
                <a:latin typeface="Arial"/>
              </a:rPr>
              <a:t>Work with homeowners to validate whether or not appliances and components were replaced during this period of observation. That could help correlate abnormalities in usage with defect equipment for future predictions </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Lessons learned </a:t>
            </a:r>
            <a:endParaRPr b="0" lang="en-US" sz="4000" spc="-1" strike="noStrike">
              <a:solidFill>
                <a:srgbClr val="ffffff"/>
              </a:solidFill>
              <a:latin typeface="Arial"/>
            </a:endParaRPr>
          </a:p>
          <a:p>
            <a:pPr algn="r">
              <a:lnSpc>
                <a:spcPct val="90000"/>
              </a:lnSpc>
            </a:pPr>
            <a:endParaRPr b="0" lang="en-US" sz="4000" spc="-1" strike="noStrike">
              <a:solidFill>
                <a:srgbClr val="ffffff"/>
              </a:solidFill>
              <a:latin typeface="Arial"/>
            </a:endParaRPr>
          </a:p>
        </p:txBody>
      </p:sp>
      <p:sp>
        <p:nvSpPr>
          <p:cNvPr id="181" name="CustomShape 2"/>
          <p:cNvSpPr/>
          <p:nvPr/>
        </p:nvSpPr>
        <p:spPr>
          <a:xfrm>
            <a:off x="685800" y="2194560"/>
            <a:ext cx="10817640" cy="4021200"/>
          </a:xfrm>
          <a:prstGeom prst="rect">
            <a:avLst/>
          </a:prstGeom>
          <a:noFill/>
          <a:ln>
            <a:noFill/>
          </a:ln>
        </p:spPr>
        <p:style>
          <a:lnRef idx="0"/>
          <a:fillRef idx="0"/>
          <a:effectRef idx="0"/>
          <a:fontRef idx="minor"/>
        </p:style>
      </p:sp>
      <p:sp>
        <p:nvSpPr>
          <p:cNvPr id="182" name="TextShape 3"/>
          <p:cNvSpPr txBox="1"/>
          <p:nvPr/>
        </p:nvSpPr>
        <p:spPr>
          <a:xfrm>
            <a:off x="822960" y="1554480"/>
            <a:ext cx="10972800" cy="4096080"/>
          </a:xfrm>
          <a:prstGeom prst="rect">
            <a:avLst/>
          </a:prstGeom>
          <a:noFill/>
          <a:ln>
            <a:noFill/>
          </a:ln>
        </p:spPr>
        <p:txBody>
          <a:bodyPr lIns="90000" rIns="90000" tIns="45000" bIns="45000">
            <a:noAutofit/>
          </a:bodyPr>
          <a:p>
            <a:pPr marL="216000" indent="-216000">
              <a:lnSpc>
                <a:spcPct val="100000"/>
              </a:lnSpc>
              <a:buClr>
                <a:srgbClr val="ffffff"/>
              </a:buClr>
              <a:buSzPct val="45000"/>
              <a:buFont typeface="Wingdings" charset="2"/>
              <a:buChar char=""/>
            </a:pPr>
            <a:r>
              <a:rPr b="0" lang="en-US" sz="1800" spc="-1" strike="noStrike">
                <a:solidFill>
                  <a:srgbClr val="ffffff"/>
                </a:solidFill>
                <a:latin typeface="Arial"/>
              </a:rPr>
              <a:t>It’s important to sit down and write out a good description of the subset before trying to write any code so I understand what it is I am really trying to do.</a:t>
            </a:r>
            <a:endParaRPr b="0" lang="en-US"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US" sz="1800" spc="-1" strike="noStrike">
                <a:solidFill>
                  <a:srgbClr val="ffffff"/>
                </a:solidFill>
                <a:latin typeface="Arial"/>
              </a:rPr>
              <a:t>There is a lot of power in one line of R code. It’s important to clearly understand what each option means and how it impacts the outcome of the function calls.</a:t>
            </a:r>
            <a:endParaRPr b="0" lang="en-US"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US" sz="1800" spc="-1" strike="noStrike">
                <a:solidFill>
                  <a:srgbClr val="ffffff"/>
                </a:solidFill>
                <a:latin typeface="Arial"/>
              </a:rPr>
              <a:t>It is really important to follow the pipeline steps in order. Getting something out of order makes it really difficult to debug.</a:t>
            </a:r>
            <a:endParaRPr b="0" lang="en-US" sz="1800" spc="-1" strike="noStrike">
              <a:solidFill>
                <a:srgbClr val="ffffff"/>
              </a:solidFill>
              <a:latin typeface="Arial"/>
            </a:endParaRPr>
          </a:p>
          <a:p>
            <a:pPr marL="216000" indent="-216000">
              <a:lnSpc>
                <a:spcPct val="100000"/>
              </a:lnSpc>
              <a:buClr>
                <a:srgbClr val="ffffff"/>
              </a:buClr>
              <a:buSzPct val="45000"/>
              <a:buFont typeface="Wingdings" charset="2"/>
              <a:buChar char=""/>
            </a:pPr>
            <a:r>
              <a:rPr b="0" lang="en-US" sz="1800" spc="-1" strike="noStrike">
                <a:solidFill>
                  <a:srgbClr val="ffffff"/>
                </a:solidFill>
                <a:latin typeface="Arial"/>
              </a:rPr>
              <a:t>Good variable names in pipelines as big as this one are critical to ensuring I don’t accidentally overwrite important often used variables with data I need for processing. </a:t>
            </a:r>
            <a:endParaRPr b="0" lang="en-US" sz="1800" spc="-1" strike="noStrike">
              <a:solidFill>
                <a:srgbClr val="ffffff"/>
              </a:solidFill>
              <a:latin typeface="Arial"/>
            </a:endParaRPr>
          </a:p>
          <a:p>
            <a:pPr marL="216000" indent="-216000">
              <a:buClr>
                <a:srgbClr val="ffffff"/>
              </a:buClr>
              <a:buSzPct val="45000"/>
              <a:buFont typeface="Wingdings" charset="2"/>
              <a:buChar char=""/>
            </a:pPr>
            <a:r>
              <a:rPr b="0" lang="en-US" sz="1800" spc="-1" strike="noStrike">
                <a:solidFill>
                  <a:srgbClr val="ffffff"/>
                </a:solidFill>
                <a:latin typeface="Arial"/>
              </a:rPr>
              <a:t>The analysis part of almost more art than science. There is a lot of additional follow up that comes from initial assessments like this. But it’s really interesting to see how this effort at least starts to point us in productive directions for further exploration rather than random meandering through a spreadsheet.</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Quick Note</a:t>
            </a:r>
            <a:endParaRPr b="0" lang="en-US" sz="4000" spc="-1" strike="noStrike">
              <a:solidFill>
                <a:srgbClr val="ffffff"/>
              </a:solidFill>
              <a:latin typeface="Arial"/>
            </a:endParaRPr>
          </a:p>
        </p:txBody>
      </p:sp>
      <p:sp>
        <p:nvSpPr>
          <p:cNvPr id="84" name="CustomShape 2"/>
          <p:cNvSpPr/>
          <p:nvPr/>
        </p:nvSpPr>
        <p:spPr>
          <a:xfrm>
            <a:off x="685800" y="2194560"/>
            <a:ext cx="10817640" cy="4021200"/>
          </a:xfrm>
          <a:prstGeom prst="rect">
            <a:avLst/>
          </a:prstGeom>
          <a:noFill/>
          <a:ln>
            <a:noFill/>
          </a:ln>
        </p:spPr>
        <p:style>
          <a:lnRef idx="0"/>
          <a:fillRef idx="0"/>
          <a:effectRef idx="0"/>
          <a:fontRef idx="minor"/>
        </p:style>
        <p:txBody>
          <a:bodyPr lIns="90000" rIns="90000" tIns="45000" bIns="45000">
            <a:noAutofit/>
          </a:bodyPr>
          <a:p>
            <a:pPr marL="228600" indent="-22572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Sub Meter 1 corresponds to the Kitchen, containing a dishwasher, an oven and a microwave</a:t>
            </a:r>
            <a:endParaRPr b="0" lang="en-US" sz="2200" spc="-1" strike="noStrike">
              <a:solidFill>
                <a:srgbClr val="ffffff"/>
              </a:solidFill>
              <a:latin typeface="Arial"/>
            </a:endParaRPr>
          </a:p>
          <a:p>
            <a:pPr>
              <a:lnSpc>
                <a:spcPct val="90000"/>
              </a:lnSpc>
              <a:spcBef>
                <a:spcPts val="1001"/>
              </a:spcBef>
            </a:pPr>
            <a:endParaRPr b="0" lang="en-US" sz="2200" spc="-1" strike="noStrike">
              <a:solidFill>
                <a:srgbClr val="ffffff"/>
              </a:solidFill>
              <a:latin typeface="Arial"/>
            </a:endParaRPr>
          </a:p>
          <a:p>
            <a:pPr marL="228600" indent="-22572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Sub Meter 2 corresponds to Laundry, containing a washing machine, tumbler dryer, refrigerator and light</a:t>
            </a:r>
            <a:endParaRPr b="0" lang="en-US" sz="2200" spc="-1" strike="noStrike">
              <a:solidFill>
                <a:srgbClr val="ffffff"/>
              </a:solidFill>
              <a:latin typeface="Arial"/>
            </a:endParaRPr>
          </a:p>
          <a:p>
            <a:pPr>
              <a:lnSpc>
                <a:spcPct val="90000"/>
              </a:lnSpc>
              <a:spcBef>
                <a:spcPts val="1001"/>
              </a:spcBef>
            </a:pPr>
            <a:endParaRPr b="0" lang="en-US" sz="2200" spc="-1" strike="noStrike">
              <a:solidFill>
                <a:srgbClr val="ffffff"/>
              </a:solidFill>
              <a:latin typeface="Arial"/>
            </a:endParaRPr>
          </a:p>
          <a:p>
            <a:pPr marL="228600" indent="-22572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Sub Meter 3 corresponds to an Electric Water-Heater and an Air-Conditioner</a:t>
            </a:r>
            <a:endParaRPr b="0" lang="en-US" sz="2200" spc="-1" strike="noStrike">
              <a:solidFill>
                <a:srgbClr val="ffffff"/>
              </a:solidFill>
              <a:latin typeface="Arial"/>
            </a:endParaRPr>
          </a:p>
          <a:p>
            <a:pPr>
              <a:lnSpc>
                <a:spcPct val="90000"/>
              </a:lnSpc>
              <a:spcBef>
                <a:spcPts val="1001"/>
              </a:spcBef>
            </a:pPr>
            <a:endParaRPr b="0" lang="en-US" sz="2200" spc="-1" strike="noStrike">
              <a:solidFill>
                <a:srgbClr val="ffffff"/>
              </a:solidFill>
              <a:latin typeface="Arial"/>
            </a:endParaRPr>
          </a:p>
          <a:p>
            <a:pPr>
              <a:lnSpc>
                <a:spcPct val="90000"/>
              </a:lnSpc>
              <a:spcBef>
                <a:spcPts val="1001"/>
              </a:spcBef>
            </a:pPr>
            <a:endParaRPr b="0" lang="en-US" sz="2200" spc="-1" strike="noStrike">
              <a:solidFill>
                <a:srgbClr val="ffffff"/>
              </a:solidFill>
              <a:latin typeface="Arial"/>
            </a:endParaRPr>
          </a:p>
          <a:p>
            <a:pPr>
              <a:lnSpc>
                <a:spcPct val="90000"/>
              </a:lnSpc>
              <a:spcBef>
                <a:spcPts val="1001"/>
              </a:spcBef>
            </a:pPr>
            <a:endParaRPr b="0" lang="en-US" sz="2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Questions</a:t>
            </a:r>
            <a:endParaRPr b="0" lang="en-US" sz="4000" spc="-1" strike="noStrike">
              <a:solidFill>
                <a:srgbClr val="ffffff"/>
              </a:solidFill>
              <a:latin typeface="Arial"/>
            </a:endParaRPr>
          </a:p>
          <a:p>
            <a:pPr algn="r">
              <a:lnSpc>
                <a:spcPct val="90000"/>
              </a:lnSpc>
            </a:pPr>
            <a:endParaRPr b="0" lang="en-US" sz="4000" spc="-1" strike="noStrike">
              <a:solidFill>
                <a:srgbClr val="ffffff"/>
              </a:solidFill>
              <a:latin typeface="Arial"/>
            </a:endParaRPr>
          </a:p>
        </p:txBody>
      </p:sp>
      <p:sp>
        <p:nvSpPr>
          <p:cNvPr id="184" name="CustomShape 2"/>
          <p:cNvSpPr/>
          <p:nvPr/>
        </p:nvSpPr>
        <p:spPr>
          <a:xfrm>
            <a:off x="685800" y="2194560"/>
            <a:ext cx="10817640" cy="4021200"/>
          </a:xfrm>
          <a:prstGeom prst="rect">
            <a:avLst/>
          </a:prstGeom>
          <a:noFill/>
          <a:ln>
            <a:noFill/>
          </a:ln>
        </p:spPr>
        <p:style>
          <a:lnRef idx="0"/>
          <a:fillRef idx="0"/>
          <a:effectRef idx="0"/>
          <a:fontRef idx="minor"/>
        </p:style>
        <p:txBody>
          <a:bodyPr lIns="90000" rIns="90000" tIns="45000" bIns="45000">
            <a:noAutofit/>
          </a:bodyPr>
          <a:p>
            <a:pPr marL="228600" indent="-22572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 </a:t>
            </a:r>
            <a:endParaRPr b="0" lang="en-US" sz="2200" spc="-1" strike="noStrike">
              <a:solidFill>
                <a:srgbClr val="ffffff"/>
              </a:solidFill>
              <a:latin typeface="Arial"/>
            </a:endParaRPr>
          </a:p>
        </p:txBody>
      </p:sp>
      <p:pic>
        <p:nvPicPr>
          <p:cNvPr id="185" name="" descr=""/>
          <p:cNvPicPr/>
          <p:nvPr/>
        </p:nvPicPr>
        <p:blipFill>
          <a:blip r:embed="rId1"/>
          <a:stretch/>
        </p:blipFill>
        <p:spPr>
          <a:xfrm>
            <a:off x="4114800" y="2011680"/>
            <a:ext cx="2961000" cy="43311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1: Analysis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86" name="CustomShape 2"/>
          <p:cNvSpPr/>
          <p:nvPr/>
        </p:nvSpPr>
        <p:spPr>
          <a:xfrm>
            <a:off x="685800" y="2194560"/>
            <a:ext cx="10817640" cy="4021200"/>
          </a:xfrm>
          <a:prstGeom prst="rect">
            <a:avLst/>
          </a:prstGeom>
          <a:noFill/>
          <a:ln>
            <a:noFill/>
          </a:ln>
        </p:spPr>
        <p:style>
          <a:lnRef idx="0"/>
          <a:fillRef idx="0"/>
          <a:effectRef idx="0"/>
          <a:fontRef idx="minor"/>
        </p:style>
      </p:sp>
      <p:pic>
        <p:nvPicPr>
          <p:cNvPr id="87" name="" descr=""/>
          <p:cNvPicPr/>
          <p:nvPr/>
        </p:nvPicPr>
        <p:blipFill>
          <a:blip r:embed="rId1"/>
          <a:stretch/>
        </p:blipFill>
        <p:spPr>
          <a:xfrm>
            <a:off x="346320" y="1646640"/>
            <a:ext cx="7791120" cy="4753440"/>
          </a:xfrm>
          <a:prstGeom prst="rect">
            <a:avLst/>
          </a:prstGeom>
          <a:ln>
            <a:noFill/>
          </a:ln>
        </p:spPr>
      </p:pic>
      <p:sp>
        <p:nvSpPr>
          <p:cNvPr id="88" name="TextShape 3"/>
          <p:cNvSpPr txBox="1"/>
          <p:nvPr/>
        </p:nvSpPr>
        <p:spPr>
          <a:xfrm>
            <a:off x="8582400" y="2433240"/>
            <a:ext cx="2756160" cy="858600"/>
          </a:xfrm>
          <a:prstGeom prst="rect">
            <a:avLst/>
          </a:prstGeom>
          <a:noFill/>
          <a:ln>
            <a:noFill/>
          </a:ln>
        </p:spPr>
        <p:txBody>
          <a:bodyPr lIns="90000" rIns="90000" tIns="45000" bIns="45000">
            <a:noAutofit/>
          </a:bodyPr>
          <a:p>
            <a:r>
              <a:rPr b="0" lang="en-US" sz="1800" spc="-1" strike="noStrike">
                <a:solidFill>
                  <a:srgbClr val="ffffff"/>
                </a:solidFill>
                <a:latin typeface="Arial"/>
              </a:rPr>
              <a:t>One Day of consumption </a:t>
            </a:r>
            <a:endParaRPr b="0" lang="en-US" sz="1800" spc="-1" strike="noStrike">
              <a:solidFill>
                <a:srgbClr val="ffffff"/>
              </a:solidFill>
              <a:latin typeface="Arial"/>
            </a:endParaRPr>
          </a:p>
          <a:p>
            <a:r>
              <a:rPr b="0" lang="en-US" sz="1800" spc="-1" strike="noStrike">
                <a:solidFill>
                  <a:srgbClr val="ffffff"/>
                </a:solidFill>
                <a:latin typeface="Arial"/>
              </a:rPr>
              <a:t>January 9, 2008</a:t>
            </a:r>
            <a:endParaRPr b="0" lang="en-US" sz="1800" spc="-1" strike="noStrike">
              <a:solidFill>
                <a:srgbClr val="ffffff"/>
              </a:solidFill>
              <a:latin typeface="Arial"/>
            </a:endParaRPr>
          </a:p>
          <a:p>
            <a:r>
              <a:rPr b="0" lang="en-US" sz="1800" spc="-1" strike="noStrike">
                <a:solidFill>
                  <a:srgbClr val="ffffff"/>
                </a:solidFill>
                <a:latin typeface="Arial"/>
              </a:rPr>
              <a:t>Sub Meter 1</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1: Analysis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90" name="CustomShape 2"/>
          <p:cNvSpPr/>
          <p:nvPr/>
        </p:nvSpPr>
        <p:spPr>
          <a:xfrm>
            <a:off x="685800" y="2194560"/>
            <a:ext cx="10817640" cy="4021200"/>
          </a:xfrm>
          <a:prstGeom prst="rect">
            <a:avLst/>
          </a:prstGeom>
          <a:noFill/>
          <a:ln>
            <a:noFill/>
          </a:ln>
        </p:spPr>
        <p:style>
          <a:lnRef idx="0"/>
          <a:fillRef idx="0"/>
          <a:effectRef idx="0"/>
          <a:fontRef idx="minor"/>
        </p:style>
      </p:sp>
      <p:pic>
        <p:nvPicPr>
          <p:cNvPr id="91" name="" descr=""/>
          <p:cNvPicPr/>
          <p:nvPr/>
        </p:nvPicPr>
        <p:blipFill>
          <a:blip r:embed="rId1"/>
          <a:stretch/>
        </p:blipFill>
        <p:spPr>
          <a:xfrm>
            <a:off x="640080" y="1554480"/>
            <a:ext cx="7180920" cy="4255920"/>
          </a:xfrm>
          <a:prstGeom prst="rect">
            <a:avLst/>
          </a:prstGeom>
          <a:ln>
            <a:noFill/>
          </a:ln>
        </p:spPr>
      </p:pic>
      <p:sp>
        <p:nvSpPr>
          <p:cNvPr id="92" name="TextShape 3"/>
          <p:cNvSpPr txBox="1"/>
          <p:nvPr/>
        </p:nvSpPr>
        <p:spPr>
          <a:xfrm>
            <a:off x="8225640" y="2468880"/>
            <a:ext cx="2930040" cy="85824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One Week of consumption </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January 8, 2008</a:t>
            </a:r>
            <a:endParaRPr b="0" lang="en-US" sz="1800" spc="-1" strike="noStrike">
              <a:solidFill>
                <a:srgbClr val="ffffff"/>
              </a:solidFill>
              <a:latin typeface="Arial"/>
            </a:endParaRPr>
          </a:p>
          <a:p>
            <a:r>
              <a:rPr b="0" lang="en-US" sz="1800" spc="-1" strike="noStrike">
                <a:solidFill>
                  <a:srgbClr val="ffffff"/>
                </a:solidFill>
                <a:latin typeface="Arial"/>
              </a:rPr>
              <a:t>Sub Meter 1</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1: Analysis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94" name="CustomShape 2"/>
          <p:cNvSpPr/>
          <p:nvPr/>
        </p:nvSpPr>
        <p:spPr>
          <a:xfrm>
            <a:off x="685800" y="2194560"/>
            <a:ext cx="10817640" cy="4021200"/>
          </a:xfrm>
          <a:prstGeom prst="rect">
            <a:avLst/>
          </a:prstGeom>
          <a:noFill/>
          <a:ln>
            <a:noFill/>
          </a:ln>
        </p:spPr>
        <p:style>
          <a:lnRef idx="0"/>
          <a:fillRef idx="0"/>
          <a:effectRef idx="0"/>
          <a:fontRef idx="minor"/>
        </p:style>
      </p:sp>
      <p:pic>
        <p:nvPicPr>
          <p:cNvPr id="95" name="" descr=""/>
          <p:cNvPicPr/>
          <p:nvPr/>
        </p:nvPicPr>
        <p:blipFill>
          <a:blip r:embed="rId1"/>
          <a:stretch/>
        </p:blipFill>
        <p:spPr>
          <a:xfrm>
            <a:off x="365760" y="1528200"/>
            <a:ext cx="8065440" cy="4780440"/>
          </a:xfrm>
          <a:prstGeom prst="rect">
            <a:avLst/>
          </a:prstGeom>
          <a:ln>
            <a:noFill/>
          </a:ln>
        </p:spPr>
      </p:pic>
      <p:sp>
        <p:nvSpPr>
          <p:cNvPr id="96" name="TextShape 3"/>
          <p:cNvSpPr txBox="1"/>
          <p:nvPr/>
        </p:nvSpPr>
        <p:spPr>
          <a:xfrm>
            <a:off x="8673840" y="2543400"/>
            <a:ext cx="2756160" cy="111420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One Day of consumption </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January 9, 2008</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Sub Meter 1, 2 and 3</a:t>
            </a:r>
            <a:endParaRPr b="0" lang="en-US" sz="1800" spc="-1" strike="noStrike">
              <a:solidFill>
                <a:srgbClr val="ffffff"/>
              </a:solidFill>
              <a:latin typeface="Arial"/>
            </a:endParaRPr>
          </a:p>
          <a:p>
            <a:r>
              <a:rPr b="0" lang="en-US" sz="1800" spc="-1" strike="noStrike">
                <a:solidFill>
                  <a:srgbClr val="ffffff"/>
                </a:solidFill>
                <a:latin typeface="Arial"/>
              </a:rPr>
              <a:t>Every Ten Minutes (Freq)</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2: TIME Series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98" name="CustomShape 2"/>
          <p:cNvSpPr/>
          <p:nvPr/>
        </p:nvSpPr>
        <p:spPr>
          <a:xfrm>
            <a:off x="685800" y="2194560"/>
            <a:ext cx="10817640" cy="4021200"/>
          </a:xfrm>
          <a:prstGeom prst="rect">
            <a:avLst/>
          </a:prstGeom>
          <a:noFill/>
          <a:ln>
            <a:noFill/>
          </a:ln>
        </p:spPr>
        <p:style>
          <a:lnRef idx="0"/>
          <a:fillRef idx="0"/>
          <a:effectRef idx="0"/>
          <a:fontRef idx="minor"/>
        </p:style>
      </p:sp>
      <p:pic>
        <p:nvPicPr>
          <p:cNvPr id="99" name="" descr=""/>
          <p:cNvPicPr/>
          <p:nvPr/>
        </p:nvPicPr>
        <p:blipFill>
          <a:blip r:embed="rId1"/>
          <a:stretch/>
        </p:blipFill>
        <p:spPr>
          <a:xfrm>
            <a:off x="334800" y="1645920"/>
            <a:ext cx="8351280" cy="4963320"/>
          </a:xfrm>
          <a:prstGeom prst="rect">
            <a:avLst/>
          </a:prstGeom>
          <a:ln>
            <a:noFill/>
          </a:ln>
        </p:spPr>
      </p:pic>
      <p:sp>
        <p:nvSpPr>
          <p:cNvPr id="100" name="TextShape 3"/>
          <p:cNvSpPr txBox="1"/>
          <p:nvPr/>
        </p:nvSpPr>
        <p:spPr>
          <a:xfrm>
            <a:off x="8935920" y="2468880"/>
            <a:ext cx="2859840" cy="111420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Time Series Consumption </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Mondays 8pm</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2007-2010</a:t>
            </a:r>
            <a:endParaRPr b="0" lang="en-US" sz="1800" spc="-1" strike="noStrike">
              <a:solidFill>
                <a:srgbClr val="ffffff"/>
              </a:solidFill>
              <a:latin typeface="Arial"/>
            </a:endParaRPr>
          </a:p>
          <a:p>
            <a:r>
              <a:rPr b="0" lang="en-US" sz="1800" spc="-1" strike="noStrike">
                <a:solidFill>
                  <a:srgbClr val="ffffff"/>
                </a:solidFill>
                <a:latin typeface="Arial"/>
              </a:rPr>
              <a:t>Sub Meter 1</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2: TIME Series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102" name="CustomShape 2"/>
          <p:cNvSpPr/>
          <p:nvPr/>
        </p:nvSpPr>
        <p:spPr>
          <a:xfrm>
            <a:off x="685800" y="2194560"/>
            <a:ext cx="10817640" cy="4021200"/>
          </a:xfrm>
          <a:prstGeom prst="rect">
            <a:avLst/>
          </a:prstGeom>
          <a:noFill/>
          <a:ln>
            <a:noFill/>
          </a:ln>
        </p:spPr>
        <p:style>
          <a:lnRef idx="0"/>
          <a:fillRef idx="0"/>
          <a:effectRef idx="0"/>
          <a:fontRef idx="minor"/>
        </p:style>
      </p:sp>
      <p:pic>
        <p:nvPicPr>
          <p:cNvPr id="103" name="" descr=""/>
          <p:cNvPicPr/>
          <p:nvPr/>
        </p:nvPicPr>
        <p:blipFill>
          <a:blip r:embed="rId1"/>
          <a:stretch/>
        </p:blipFill>
        <p:spPr>
          <a:xfrm>
            <a:off x="426240" y="1645920"/>
            <a:ext cx="8168400" cy="4854600"/>
          </a:xfrm>
          <a:prstGeom prst="rect">
            <a:avLst/>
          </a:prstGeom>
          <a:ln>
            <a:noFill/>
          </a:ln>
        </p:spPr>
      </p:pic>
      <p:sp>
        <p:nvSpPr>
          <p:cNvPr id="104" name="TextShape 3"/>
          <p:cNvSpPr txBox="1"/>
          <p:nvPr/>
        </p:nvSpPr>
        <p:spPr>
          <a:xfrm>
            <a:off x="8778240" y="2543400"/>
            <a:ext cx="2859840" cy="1114200"/>
          </a:xfrm>
          <a:prstGeom prst="rect">
            <a:avLst/>
          </a:prstGeom>
          <a:noFill/>
          <a:ln>
            <a:noFill/>
          </a:ln>
        </p:spPr>
        <p:txBody>
          <a:bodyPr lIns="90000" rIns="90000" tIns="45000" bIns="45000">
            <a:noAutofit/>
          </a:bodyPr>
          <a:p>
            <a:pPr>
              <a:lnSpc>
                <a:spcPct val="100000"/>
              </a:lnSpc>
            </a:pPr>
            <a:r>
              <a:rPr b="0" lang="en-US" sz="1800" spc="-1" strike="noStrike">
                <a:solidFill>
                  <a:srgbClr val="ffffff"/>
                </a:solidFill>
                <a:latin typeface="Arial"/>
              </a:rPr>
              <a:t>Time Series Consumption </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Mondays 8pm</a:t>
            </a: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rPr>
              <a:t>2007-2010</a:t>
            </a:r>
            <a:endParaRPr b="0" lang="en-US" sz="1800" spc="-1" strike="noStrike">
              <a:solidFill>
                <a:srgbClr val="ffffff"/>
              </a:solidFill>
              <a:latin typeface="Arial"/>
            </a:endParaRPr>
          </a:p>
          <a:p>
            <a:r>
              <a:rPr b="0" lang="en-US" sz="1800" spc="-1" strike="noStrike">
                <a:solidFill>
                  <a:srgbClr val="ffffff"/>
                </a:solidFill>
                <a:latin typeface="Arial"/>
              </a:rPr>
              <a:t>Sub Meter 2</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2895480" y="764280"/>
            <a:ext cx="8607600" cy="129024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Step 2: TIME Series </a:t>
            </a:r>
            <a:endParaRPr b="0" lang="en-US" sz="4000" spc="-1" strike="noStrike">
              <a:solidFill>
                <a:srgbClr val="ffffff"/>
              </a:solidFill>
              <a:latin typeface="Arial"/>
            </a:endParaRPr>
          </a:p>
          <a:p>
            <a:pPr algn="r">
              <a:lnSpc>
                <a:spcPct val="90000"/>
              </a:lnSpc>
            </a:pPr>
            <a:r>
              <a:rPr b="0" lang="en-US" sz="1800" spc="-1" strike="noStrike" cap="all">
                <a:solidFill>
                  <a:srgbClr val="ffffff"/>
                </a:solidFill>
                <a:latin typeface="Century Gothic"/>
                <a:ea typeface="DejaVu Sans"/>
              </a:rPr>
              <a:t>3 Slices of the data</a:t>
            </a:r>
            <a:endParaRPr b="0" lang="en-US" sz="1800" spc="-1" strike="noStrike">
              <a:solidFill>
                <a:srgbClr val="ffffff"/>
              </a:solidFill>
              <a:latin typeface="Arial"/>
            </a:endParaRPr>
          </a:p>
        </p:txBody>
      </p:sp>
      <p:sp>
        <p:nvSpPr>
          <p:cNvPr id="106" name="CustomShape 2"/>
          <p:cNvSpPr/>
          <p:nvPr/>
        </p:nvSpPr>
        <p:spPr>
          <a:xfrm>
            <a:off x="685800" y="2194560"/>
            <a:ext cx="10817640" cy="4021200"/>
          </a:xfrm>
          <a:prstGeom prst="rect">
            <a:avLst/>
          </a:prstGeom>
          <a:noFill/>
          <a:ln>
            <a:noFill/>
          </a:ln>
        </p:spPr>
        <p:style>
          <a:lnRef idx="0"/>
          <a:fillRef idx="0"/>
          <a:effectRef idx="0"/>
          <a:fontRef idx="minor"/>
        </p:style>
      </p:sp>
      <p:pic>
        <p:nvPicPr>
          <p:cNvPr id="107" name="" descr=""/>
          <p:cNvPicPr/>
          <p:nvPr/>
        </p:nvPicPr>
        <p:blipFill>
          <a:blip r:embed="rId1"/>
          <a:stretch/>
        </p:blipFill>
        <p:spPr>
          <a:xfrm>
            <a:off x="365760" y="1645920"/>
            <a:ext cx="7985520" cy="4746240"/>
          </a:xfrm>
          <a:prstGeom prst="rect">
            <a:avLst/>
          </a:prstGeom>
          <a:ln>
            <a:noFill/>
          </a:ln>
        </p:spPr>
      </p:pic>
      <p:sp>
        <p:nvSpPr>
          <p:cNvPr id="108" name="TextShape 3"/>
          <p:cNvSpPr txBox="1"/>
          <p:nvPr/>
        </p:nvSpPr>
        <p:spPr>
          <a:xfrm>
            <a:off x="8643600" y="2451600"/>
            <a:ext cx="2859840" cy="1114560"/>
          </a:xfrm>
          <a:prstGeom prst="rect">
            <a:avLst/>
          </a:prstGeom>
          <a:noFill/>
          <a:ln>
            <a:noFill/>
          </a:ln>
        </p:spPr>
        <p:txBody>
          <a:bodyPr lIns="90000" rIns="90000" tIns="45000" bIns="45000">
            <a:noAutofit/>
          </a:bodyPr>
          <a:p>
            <a:r>
              <a:rPr b="0" lang="en-US" sz="1800" spc="-1" strike="noStrike">
                <a:solidFill>
                  <a:srgbClr val="ffffff"/>
                </a:solidFill>
                <a:latin typeface="Arial"/>
              </a:rPr>
              <a:t>Time Series Consumption </a:t>
            </a:r>
            <a:endParaRPr b="0" lang="en-US" sz="1800" spc="-1" strike="noStrike">
              <a:solidFill>
                <a:srgbClr val="ffffff"/>
              </a:solidFill>
              <a:latin typeface="Arial"/>
            </a:endParaRPr>
          </a:p>
          <a:p>
            <a:r>
              <a:rPr b="0" lang="en-US" sz="1800" spc="-1" strike="noStrike">
                <a:solidFill>
                  <a:srgbClr val="ffffff"/>
                </a:solidFill>
                <a:latin typeface="Arial"/>
              </a:rPr>
              <a:t>Mondays 8pm</a:t>
            </a:r>
            <a:endParaRPr b="0" lang="en-US" sz="1800" spc="-1" strike="noStrike">
              <a:solidFill>
                <a:srgbClr val="ffffff"/>
              </a:solidFill>
              <a:latin typeface="Arial"/>
            </a:endParaRPr>
          </a:p>
          <a:p>
            <a:r>
              <a:rPr b="0" lang="en-US" sz="1800" spc="-1" strike="noStrike">
                <a:solidFill>
                  <a:srgbClr val="ffffff"/>
                </a:solidFill>
                <a:latin typeface="Arial"/>
              </a:rPr>
              <a:t>2007-2010</a:t>
            </a:r>
            <a:endParaRPr b="0" lang="en-US" sz="1800" spc="-1" strike="noStrike">
              <a:solidFill>
                <a:srgbClr val="ffffff"/>
              </a:solidFill>
              <a:latin typeface="Arial"/>
            </a:endParaRPr>
          </a:p>
          <a:p>
            <a:r>
              <a:rPr b="0" lang="en-US" sz="1800" spc="-1" strike="noStrike">
                <a:solidFill>
                  <a:srgbClr val="ffffff"/>
                </a:solidFill>
                <a:latin typeface="Arial"/>
              </a:rPr>
              <a:t>Sub Meter 3</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TM04033937[[fn=Vapor Trail]]</Template>
  <TotalTime>2321</TotalTime>
  <Application>LibreOffice/6.3.3.2$Windows_X86_64 LibreOffice_project/a64200df03143b798afd1ec74a12ab50359878ed</Application>
  <Words>752</Words>
  <Paragraphs>144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2019-10-16T22:04:34Z</dcterms:created>
  <dc:creator>Alexander Ganevsky</dc:creator>
  <dc:description/>
  <dc:language>en-US</dc:language>
  <cp:lastModifiedBy/>
  <dcterms:modified xsi:type="dcterms:W3CDTF">2019-12-12T13:00:50Z</dcterms:modified>
  <cp:revision>55</cp:revision>
  <dc:subject/>
  <dc:title>Questions Answered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