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7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0" y="0"/>
            <a:ext cx="12188520" cy="1437840"/>
          </a:xfrm>
          <a:prstGeom prst="rect">
            <a:avLst/>
          </a:prstGeom>
          <a:ln>
            <a:noFill/>
          </a:ln>
        </p:spPr>
      </p:pic>
      <p:pic>
        <p:nvPicPr>
          <p:cNvPr id="1" name="Picture 6" descr=""/>
          <p:cNvPicPr/>
          <p:nvPr/>
        </p:nvPicPr>
        <p:blipFill>
          <a:blip r:embed="rId3"/>
          <a:stretch/>
        </p:blipFill>
        <p:spPr>
          <a:xfrm>
            <a:off x="0" y="4375080"/>
            <a:ext cx="12188520" cy="2479320"/>
          </a:xfrm>
          <a:prstGeom prst="rect">
            <a:avLst/>
          </a:prstGeom>
          <a:ln>
            <a:noFill/>
          </a:ln>
        </p:spPr>
      </p:pic>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40" name="Picture 6" descr=""/>
          <p:cNvPicPr/>
          <p:nvPr/>
        </p:nvPicPr>
        <p:blipFill>
          <a:blip r:embed="rId2"/>
          <a:stretch/>
        </p:blipFill>
        <p:spPr>
          <a:xfrm>
            <a:off x="0" y="0"/>
            <a:ext cx="12188520" cy="1437840"/>
          </a:xfrm>
          <a:prstGeom prst="rect">
            <a:avLst/>
          </a:prstGeom>
          <a:ln>
            <a:noFill/>
          </a:ln>
        </p:spPr>
      </p:pic>
      <p:sp>
        <p:nvSpPr>
          <p:cNvPr id="4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2"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1371600" y="1803240"/>
            <a:ext cx="9445320" cy="1821600"/>
          </a:xfrm>
          <a:prstGeom prst="rect">
            <a:avLst/>
          </a:prstGeom>
          <a:noFill/>
          <a:ln>
            <a:noFill/>
          </a:ln>
        </p:spPr>
        <p:style>
          <a:lnRef idx="0"/>
          <a:fillRef idx="0"/>
          <a:effectRef idx="0"/>
          <a:fontRef idx="minor"/>
        </p:style>
        <p:txBody>
          <a:bodyPr lIns="90000" rIns="90000" tIns="45000" bIns="45000" anchor="b">
            <a:noAutofit/>
          </a:bodyPr>
          <a:p>
            <a:pPr>
              <a:lnSpc>
                <a:spcPct val="90000"/>
              </a:lnSpc>
            </a:pPr>
            <a:r>
              <a:rPr b="0" lang="en-US" sz="6000" spc="-1" strike="noStrike" cap="all">
                <a:solidFill>
                  <a:srgbClr val="ffffff"/>
                </a:solidFill>
                <a:latin typeface="Century Gothic"/>
                <a:ea typeface="DejaVu Sans"/>
              </a:rPr>
              <a:t>Evaluation of Techniques for wifi locationing</a:t>
            </a:r>
            <a:endParaRPr b="0" lang="en-US" sz="6000" spc="-1" strike="noStrike">
              <a:latin typeface="Arial"/>
            </a:endParaRPr>
          </a:p>
        </p:txBody>
      </p:sp>
      <p:sp>
        <p:nvSpPr>
          <p:cNvPr id="80" name="CustomShape 2"/>
          <p:cNvSpPr/>
          <p:nvPr/>
        </p:nvSpPr>
        <p:spPr>
          <a:xfrm>
            <a:off x="1371600" y="3632040"/>
            <a:ext cx="9445320" cy="123228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0" lang="en-US" sz="2000" spc="-1" strike="noStrike">
                <a:solidFill>
                  <a:srgbClr val="ffffff"/>
                </a:solidFill>
                <a:latin typeface="Century Gothic"/>
                <a:ea typeface="DejaVu Sans"/>
              </a:rPr>
              <a:t>Analysis and Recommendations</a:t>
            </a:r>
            <a:endParaRPr b="0" lang="en-US" sz="2000" spc="-1" strike="noStrike">
              <a:latin typeface="Arial"/>
            </a:endParaRPr>
          </a:p>
          <a:p>
            <a:pPr>
              <a:lnSpc>
                <a:spcPct val="90000"/>
              </a:lnSpc>
              <a:spcBef>
                <a:spcPts val="1001"/>
              </a:spcBef>
            </a:pPr>
            <a:r>
              <a:rPr b="0" lang="en-US" sz="1800" spc="-1" strike="noStrike">
                <a:solidFill>
                  <a:srgbClr val="ffffff"/>
                </a:solidFill>
                <a:latin typeface="Century Gothic"/>
                <a:ea typeface="DejaVu Sans"/>
              </a:rPr>
              <a:t>Kevin Burr</a:t>
            </a:r>
            <a:endParaRPr b="0" lang="en-US" sz="1800" spc="-1" strike="noStrike">
              <a:latin typeface="Arial"/>
            </a:endParaRPr>
          </a:p>
          <a:p>
            <a:pPr>
              <a:lnSpc>
                <a:spcPct val="90000"/>
              </a:lnSpc>
              <a:spcBef>
                <a:spcPts val="1001"/>
              </a:spcBef>
            </a:pPr>
            <a:r>
              <a:rPr b="0" lang="en-US" sz="1800" spc="-1" strike="noStrike">
                <a:solidFill>
                  <a:srgbClr val="ffffff"/>
                </a:solidFill>
                <a:latin typeface="Century Gothic"/>
                <a:ea typeface="DejaVu Sans"/>
              </a:rPr>
              <a:t>January 2020</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2895480" y="764280"/>
            <a:ext cx="8606880" cy="1289520"/>
          </a:xfrm>
          <a:prstGeom prst="rect">
            <a:avLst/>
          </a:prstGeom>
          <a:noFill/>
          <a:ln>
            <a:noFill/>
          </a:ln>
        </p:spPr>
        <p:style>
          <a:lnRef idx="0"/>
          <a:fillRef idx="0"/>
          <a:effectRef idx="0"/>
          <a:fontRef idx="minor"/>
        </p:style>
        <p:txBody>
          <a:bodyPr lIns="90000" rIns="90000" tIns="45000" bIns="45000" anchor="ctr">
            <a:noAutofit/>
          </a:bodyPr>
          <a:p>
            <a:pPr algn="r">
              <a:lnSpc>
                <a:spcPct val="90000"/>
              </a:lnSpc>
            </a:pPr>
            <a:r>
              <a:rPr b="0" lang="en-US" sz="4000" spc="-1" strike="noStrike" cap="all">
                <a:solidFill>
                  <a:srgbClr val="ffffff"/>
                </a:solidFill>
                <a:latin typeface="Century Gothic"/>
                <a:ea typeface="DejaVu Sans"/>
              </a:rPr>
              <a:t>Summary Statement </a:t>
            </a:r>
            <a:endParaRPr b="0" lang="en-US" sz="4000" spc="-1" strike="noStrike">
              <a:latin typeface="Arial"/>
            </a:endParaRPr>
          </a:p>
          <a:p>
            <a:pPr algn="r">
              <a:lnSpc>
                <a:spcPct val="90000"/>
              </a:lnSpc>
            </a:pPr>
            <a:endParaRPr b="0" lang="en-US" sz="4000" spc="-1" strike="noStrike">
              <a:latin typeface="Arial"/>
            </a:endParaRPr>
          </a:p>
        </p:txBody>
      </p:sp>
      <p:sp>
        <p:nvSpPr>
          <p:cNvPr id="103" name="CustomShape 2"/>
          <p:cNvSpPr/>
          <p:nvPr/>
        </p:nvSpPr>
        <p:spPr>
          <a:xfrm>
            <a:off x="685800" y="2194560"/>
            <a:ext cx="10816920" cy="4020480"/>
          </a:xfrm>
          <a:prstGeom prst="rect">
            <a:avLst/>
          </a:prstGeom>
          <a:noFill/>
          <a:ln>
            <a:noFill/>
          </a:ln>
        </p:spPr>
        <p:style>
          <a:lnRef idx="0"/>
          <a:fillRef idx="0"/>
          <a:effectRef idx="0"/>
          <a:fontRef idx="minor"/>
        </p:style>
      </p:sp>
      <p:sp>
        <p:nvSpPr>
          <p:cNvPr id="104" name="CustomShape 3"/>
          <p:cNvSpPr/>
          <p:nvPr/>
        </p:nvSpPr>
        <p:spPr>
          <a:xfrm>
            <a:off x="279360" y="2196000"/>
            <a:ext cx="11698560" cy="2649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ffffff"/>
                </a:solidFill>
                <a:latin typeface="Arial"/>
                <a:ea typeface="DejaVu Sans"/>
              </a:rPr>
              <a:t>The goal of this project has been met.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ffffff"/>
                </a:solidFill>
                <a:latin typeface="Arial"/>
                <a:ea typeface="DejaVu Sans"/>
              </a:rPr>
              <a:t>We arrived at a recommendation of a reasonably useful algorithm with accuracy commensurate with the missing key attribute – spaceid in the validation data.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ffffff"/>
                </a:solidFill>
                <a:latin typeface="Arial"/>
                <a:ea typeface="DejaVu Sans"/>
              </a:rPr>
              <a:t>We also arrived at a handful of interesting recommendations for business to consider in terms of different data or possible algorithm development/approaches that may yield improved results and should be at least considered in future rounds of algorithm development and evaluation.</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ffffff"/>
                </a:solidFill>
                <a:latin typeface="Arial"/>
                <a:ea typeface="DejaVu Sans"/>
              </a:rPr>
              <a:t>All performance metrics and predicted results based on recommended algorithm were provided in separate files for stakeholders to independently evaluate recommended algorithm predicted results quality.</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2895480" y="764280"/>
            <a:ext cx="8606880" cy="1289520"/>
          </a:xfrm>
          <a:prstGeom prst="rect">
            <a:avLst/>
          </a:prstGeom>
          <a:noFill/>
          <a:ln>
            <a:noFill/>
          </a:ln>
        </p:spPr>
        <p:style>
          <a:lnRef idx="0"/>
          <a:fillRef idx="0"/>
          <a:effectRef idx="0"/>
          <a:fontRef idx="minor"/>
        </p:style>
        <p:txBody>
          <a:bodyPr lIns="90000" rIns="90000" tIns="45000" bIns="45000" anchor="ctr">
            <a:noAutofit/>
          </a:bodyPr>
          <a:p>
            <a:pPr algn="r">
              <a:lnSpc>
                <a:spcPct val="90000"/>
              </a:lnSpc>
            </a:pPr>
            <a:r>
              <a:rPr b="0" lang="en-US" sz="4000" spc="-1" strike="noStrike" cap="all">
                <a:solidFill>
                  <a:srgbClr val="ffffff"/>
                </a:solidFill>
                <a:latin typeface="Century Gothic"/>
                <a:ea typeface="DejaVu Sans"/>
              </a:rPr>
              <a:t>Lessons learned </a:t>
            </a:r>
            <a:endParaRPr b="0" lang="en-US" sz="4000" spc="-1" strike="noStrike">
              <a:latin typeface="Arial"/>
            </a:endParaRPr>
          </a:p>
          <a:p>
            <a:pPr algn="r">
              <a:lnSpc>
                <a:spcPct val="90000"/>
              </a:lnSpc>
            </a:pPr>
            <a:endParaRPr b="0" lang="en-US" sz="4000" spc="-1" strike="noStrike">
              <a:latin typeface="Arial"/>
            </a:endParaRPr>
          </a:p>
        </p:txBody>
      </p:sp>
      <p:sp>
        <p:nvSpPr>
          <p:cNvPr id="106" name="CustomShape 2"/>
          <p:cNvSpPr/>
          <p:nvPr/>
        </p:nvSpPr>
        <p:spPr>
          <a:xfrm>
            <a:off x="685800" y="2194560"/>
            <a:ext cx="10816920" cy="4020480"/>
          </a:xfrm>
          <a:prstGeom prst="rect">
            <a:avLst/>
          </a:prstGeom>
          <a:noFill/>
          <a:ln>
            <a:noFill/>
          </a:ln>
        </p:spPr>
        <p:style>
          <a:lnRef idx="0"/>
          <a:fillRef idx="0"/>
          <a:effectRef idx="0"/>
          <a:fontRef idx="minor"/>
        </p:style>
      </p:sp>
      <p:sp>
        <p:nvSpPr>
          <p:cNvPr id="107" name="CustomShape 3"/>
          <p:cNvSpPr/>
          <p:nvPr/>
        </p:nvSpPr>
        <p:spPr>
          <a:xfrm>
            <a:off x="822960" y="1554480"/>
            <a:ext cx="10972080" cy="4095360"/>
          </a:xfrm>
          <a:prstGeom prst="rect">
            <a:avLst/>
          </a:prstGeom>
          <a:noFill/>
          <a:ln>
            <a:noFill/>
          </a:ln>
        </p:spPr>
        <p:style>
          <a:lnRef idx="0"/>
          <a:fillRef idx="0"/>
          <a:effectRef idx="0"/>
          <a:fontRef idx="minor"/>
        </p:style>
        <p:txBody>
          <a:bodyPr lIns="90000" rIns="90000" tIns="45000" bIns="45000">
            <a:noAutofit/>
          </a:bodyPr>
          <a:p>
            <a:pPr marL="216000" indent="-215280">
              <a:lnSpc>
                <a:spcPct val="100000"/>
              </a:lnSpc>
              <a:buClr>
                <a:srgbClr val="ffffff"/>
              </a:buClr>
              <a:buSzPct val="45000"/>
              <a:buFont typeface="Wingdings" charset="2"/>
              <a:buChar char=""/>
            </a:pPr>
            <a:r>
              <a:rPr b="0" lang="en-US" sz="1800" spc="-1" strike="noStrike">
                <a:solidFill>
                  <a:srgbClr val="ffffff"/>
                </a:solidFill>
                <a:latin typeface="Arial"/>
                <a:ea typeface="DejaVu Sans"/>
              </a:rPr>
              <a:t>Given the size of the data set (15000 in training and 1100 in validation) with hundreds of predictors it is crucial to have a powerful compute system to process a reasonable amount of data in certain models in a reasonable amount of time. I tried to process 5000 records in XGB and SVM. Each algorithm ran over 7 hours and I had to terminate the process in order to make progress on this project. Its really important to ensure ONLY the minimally required amount of data that reasonably represents the data space is used to evaluate these models. </a:t>
            </a:r>
            <a:endParaRPr b="0" lang="en-US" sz="1800" spc="-1" strike="noStrike">
              <a:latin typeface="Arial"/>
            </a:endParaRPr>
          </a:p>
          <a:p>
            <a:pPr marL="216000" indent="-215280">
              <a:lnSpc>
                <a:spcPct val="100000"/>
              </a:lnSpc>
              <a:buClr>
                <a:srgbClr val="ffffff"/>
              </a:buClr>
              <a:buSzPct val="45000"/>
              <a:buFont typeface="Wingdings" charset="2"/>
              <a:buChar char=""/>
            </a:pPr>
            <a:r>
              <a:rPr b="0" lang="en-US" sz="1800" spc="-1" strike="noStrike">
                <a:solidFill>
                  <a:srgbClr val="ffffff"/>
                </a:solidFill>
                <a:latin typeface="Arial"/>
                <a:ea typeface="DejaVu Sans"/>
              </a:rPr>
              <a:t>Since some of my models ran for so long, I had to abort processing – in one case after over 7 hours of processing. It would be really interesting to know if those algorithms were more accurate than the three I chose due to processing time relative to amount of time for this project. </a:t>
            </a:r>
            <a:endParaRPr b="0" lang="en-US" sz="1800" spc="-1" strike="noStrike">
              <a:latin typeface="Arial"/>
            </a:endParaRPr>
          </a:p>
          <a:p>
            <a:pPr marL="216000" indent="-215280">
              <a:lnSpc>
                <a:spcPct val="100000"/>
              </a:lnSpc>
              <a:buClr>
                <a:srgbClr val="ffffff"/>
              </a:buClr>
              <a:buSzPct val="45000"/>
              <a:buFont typeface="Wingdings" charset="2"/>
              <a:buChar char=""/>
            </a:pPr>
            <a:r>
              <a:rPr b="0" lang="en-US" sz="1800" spc="-1" strike="noStrike">
                <a:solidFill>
                  <a:srgbClr val="ffffff"/>
                </a:solidFill>
                <a:latin typeface="Arial"/>
                <a:ea typeface="DejaVu Sans"/>
              </a:rPr>
              <a:t>It’s important to ensure you review the quality of the data and understand the limitations of the data and how to either account for it in the data wrangling phase to create a valid training/test data set or how to account for the model quality impact of these data quality issues.</a:t>
            </a:r>
            <a:endParaRPr b="0" lang="en-US" sz="1800" spc="-1" strike="noStrike">
              <a:latin typeface="Arial"/>
            </a:endParaRPr>
          </a:p>
          <a:p>
            <a:pPr marL="216000" indent="-215280">
              <a:lnSpc>
                <a:spcPct val="100000"/>
              </a:lnSpc>
              <a:buClr>
                <a:srgbClr val="ffffff"/>
              </a:buClr>
              <a:buSzPct val="45000"/>
              <a:buFont typeface="Wingdings" charset="2"/>
              <a:buChar char=""/>
            </a:pPr>
            <a:r>
              <a:rPr b="0" lang="en-US" sz="1800" spc="-1" strike="noStrike">
                <a:solidFill>
                  <a:srgbClr val="ffffff"/>
                </a:solidFill>
                <a:latin typeface="Arial"/>
                <a:ea typeface="DejaVu Sans"/>
              </a:rPr>
              <a:t>It took me a lot of time to research the right models to run, how to structure the label, and how to create the charts and final summary data outputs. The good news there are TONS and TONS of really great online resources that answered all my questions. I just needed to have patience and spend the time doing the research.</a:t>
            </a:r>
            <a:endParaRPr b="0" lang="en-US" sz="1800" spc="-1" strike="noStrike">
              <a:latin typeface="Arial"/>
            </a:endParaRPr>
          </a:p>
          <a:p>
            <a:pPr marL="216000" indent="-215280">
              <a:lnSpc>
                <a:spcPct val="100000"/>
              </a:lnSpc>
              <a:buClr>
                <a:srgbClr val="ffffff"/>
              </a:buClr>
              <a:buSzPct val="45000"/>
              <a:buFont typeface="Wingdings" charset="2"/>
              <a:buChar char=""/>
            </a:pPr>
            <a:r>
              <a:rPr b="0" lang="en-US" sz="1800" spc="-1" strike="noStrike">
                <a:solidFill>
                  <a:srgbClr val="ffffff"/>
                </a:solidFill>
                <a:latin typeface="Arial"/>
                <a:ea typeface="DejaVu Sans"/>
              </a:rPr>
              <a:t>From a business knowledge domain perspective, I knew nothing about this problem and it was critical for me to understand my process and results to thoroughly research the business space first – and really throughout the time of running the project.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2895480" y="764280"/>
            <a:ext cx="8606880" cy="1289520"/>
          </a:xfrm>
          <a:prstGeom prst="rect">
            <a:avLst/>
          </a:prstGeom>
          <a:noFill/>
          <a:ln>
            <a:noFill/>
          </a:ln>
        </p:spPr>
        <p:style>
          <a:lnRef idx="0"/>
          <a:fillRef idx="0"/>
          <a:effectRef idx="0"/>
          <a:fontRef idx="minor"/>
        </p:style>
        <p:txBody>
          <a:bodyPr lIns="90000" rIns="90000" tIns="45000" bIns="45000" anchor="ctr">
            <a:noAutofit/>
          </a:bodyPr>
          <a:p>
            <a:pPr algn="r">
              <a:lnSpc>
                <a:spcPct val="90000"/>
              </a:lnSpc>
            </a:pPr>
            <a:r>
              <a:rPr b="0" lang="en-US" sz="4000" spc="-1" strike="noStrike" cap="all">
                <a:solidFill>
                  <a:srgbClr val="ffffff"/>
                </a:solidFill>
                <a:latin typeface="Century Gothic"/>
                <a:ea typeface="DejaVu Sans"/>
              </a:rPr>
              <a:t>Questions</a:t>
            </a:r>
            <a:endParaRPr b="0" lang="en-US" sz="4000" spc="-1" strike="noStrike">
              <a:latin typeface="Arial"/>
            </a:endParaRPr>
          </a:p>
          <a:p>
            <a:pPr algn="r">
              <a:lnSpc>
                <a:spcPct val="90000"/>
              </a:lnSpc>
            </a:pPr>
            <a:endParaRPr b="0" lang="en-US" sz="4000" spc="-1" strike="noStrike">
              <a:latin typeface="Arial"/>
            </a:endParaRPr>
          </a:p>
        </p:txBody>
      </p:sp>
      <p:sp>
        <p:nvSpPr>
          <p:cNvPr id="109" name="CustomShape 2"/>
          <p:cNvSpPr/>
          <p:nvPr/>
        </p:nvSpPr>
        <p:spPr>
          <a:xfrm>
            <a:off x="685800" y="2194560"/>
            <a:ext cx="10816920" cy="4020480"/>
          </a:xfrm>
          <a:prstGeom prst="rect">
            <a:avLst/>
          </a:prstGeom>
          <a:noFill/>
          <a:ln>
            <a:noFill/>
          </a:ln>
        </p:spPr>
        <p:style>
          <a:lnRef idx="0"/>
          <a:fillRef idx="0"/>
          <a:effectRef idx="0"/>
          <a:fontRef idx="minor"/>
        </p:style>
        <p:txBody>
          <a:bodyPr lIns="90000" rIns="90000" tIns="45000" bIns="45000">
            <a:noAutofit/>
          </a:bodyPr>
          <a:p>
            <a:pPr marL="228600" indent="-22500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 </a:t>
            </a:r>
            <a:endParaRPr b="0" lang="en-US" sz="2200" spc="-1" strike="noStrike">
              <a:latin typeface="Arial"/>
            </a:endParaRPr>
          </a:p>
        </p:txBody>
      </p:sp>
      <p:pic>
        <p:nvPicPr>
          <p:cNvPr id="110" name="" descr=""/>
          <p:cNvPicPr/>
          <p:nvPr/>
        </p:nvPicPr>
        <p:blipFill>
          <a:blip r:embed="rId1"/>
          <a:stretch/>
        </p:blipFill>
        <p:spPr>
          <a:xfrm>
            <a:off x="4114800" y="2011680"/>
            <a:ext cx="2960280" cy="433044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2895480" y="764280"/>
            <a:ext cx="8606880" cy="1289520"/>
          </a:xfrm>
          <a:prstGeom prst="rect">
            <a:avLst/>
          </a:prstGeom>
          <a:noFill/>
          <a:ln>
            <a:noFill/>
          </a:ln>
        </p:spPr>
        <p:style>
          <a:lnRef idx="0"/>
          <a:fillRef idx="0"/>
          <a:effectRef idx="0"/>
          <a:fontRef idx="minor"/>
        </p:style>
        <p:txBody>
          <a:bodyPr lIns="90000" rIns="90000" tIns="45000" bIns="45000" anchor="ctr">
            <a:noAutofit/>
          </a:bodyPr>
          <a:p>
            <a:pPr algn="r">
              <a:lnSpc>
                <a:spcPct val="90000"/>
              </a:lnSpc>
            </a:pPr>
            <a:r>
              <a:rPr b="0" lang="en-US" sz="4000" spc="-1" strike="noStrike" cap="all">
                <a:solidFill>
                  <a:srgbClr val="ffffff"/>
                </a:solidFill>
                <a:latin typeface="Century Gothic"/>
                <a:ea typeface="DejaVu Sans"/>
              </a:rPr>
              <a:t>What we will cover</a:t>
            </a:r>
            <a:endParaRPr b="0" lang="en-US" sz="4000" spc="-1" strike="noStrike">
              <a:latin typeface="Arial"/>
            </a:endParaRPr>
          </a:p>
        </p:txBody>
      </p:sp>
      <p:sp>
        <p:nvSpPr>
          <p:cNvPr id="82" name="CustomShape 2"/>
          <p:cNvSpPr/>
          <p:nvPr/>
        </p:nvSpPr>
        <p:spPr>
          <a:xfrm>
            <a:off x="685800" y="2194560"/>
            <a:ext cx="10816920" cy="4020480"/>
          </a:xfrm>
          <a:prstGeom prst="rect">
            <a:avLst/>
          </a:prstGeom>
          <a:noFill/>
          <a:ln>
            <a:noFill/>
          </a:ln>
        </p:spPr>
        <p:style>
          <a:lnRef idx="0"/>
          <a:fillRef idx="0"/>
          <a:effectRef idx="0"/>
          <a:fontRef idx="minor"/>
        </p:style>
        <p:txBody>
          <a:bodyPr lIns="90000" rIns="90000" tIns="45000" bIns="45000">
            <a:noAutofit/>
          </a:bodyPr>
          <a:p>
            <a:pPr marL="228600" indent="-22500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Goals of the Project</a:t>
            </a:r>
            <a:endParaRPr b="0" lang="en-US" sz="2200" spc="-1" strike="noStrike">
              <a:latin typeface="Arial"/>
            </a:endParaRPr>
          </a:p>
          <a:p>
            <a:pPr marL="228600" indent="-22500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Description and Location of Related Data Sources </a:t>
            </a:r>
            <a:endParaRPr b="0" lang="en-US" sz="2200" spc="-1" strike="noStrike">
              <a:latin typeface="Arial"/>
            </a:endParaRPr>
          </a:p>
          <a:p>
            <a:pPr marL="228600" indent="-22500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Data Management During Project </a:t>
            </a:r>
            <a:endParaRPr b="0" lang="en-US" sz="2200" spc="-1" strike="noStrike">
              <a:latin typeface="Arial"/>
            </a:endParaRPr>
          </a:p>
          <a:p>
            <a:pPr marL="228600" indent="-22500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Known Issues in Data and Proposed Resolution </a:t>
            </a:r>
            <a:endParaRPr b="0" lang="en-US" sz="2200" spc="-1" strike="noStrike">
              <a:latin typeface="Arial"/>
            </a:endParaRPr>
          </a:p>
          <a:p>
            <a:pPr marL="228600" indent="-22500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Algorithm Performance Summary and Recommendation</a:t>
            </a:r>
            <a:endParaRPr b="0" lang="en-US" sz="2200" spc="-1" strike="noStrike">
              <a:latin typeface="Arial"/>
            </a:endParaRPr>
          </a:p>
          <a:p>
            <a:pPr marL="228600" indent="-22500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Recommendations</a:t>
            </a:r>
            <a:endParaRPr b="0" lang="en-US" sz="2200" spc="-1" strike="noStrike">
              <a:latin typeface="Arial"/>
            </a:endParaRPr>
          </a:p>
          <a:p>
            <a:pPr marL="228600" indent="-22500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Summary Statements</a:t>
            </a:r>
            <a:endParaRPr b="0" lang="en-US" sz="2200" spc="-1" strike="noStrike">
              <a:latin typeface="Arial"/>
            </a:endParaRPr>
          </a:p>
          <a:p>
            <a:pPr marL="228600" indent="-22500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Lessons Learned</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2895480" y="764280"/>
            <a:ext cx="8606880" cy="1289520"/>
          </a:xfrm>
          <a:prstGeom prst="rect">
            <a:avLst/>
          </a:prstGeom>
          <a:noFill/>
          <a:ln>
            <a:noFill/>
          </a:ln>
        </p:spPr>
        <p:style>
          <a:lnRef idx="0"/>
          <a:fillRef idx="0"/>
          <a:effectRef idx="0"/>
          <a:fontRef idx="minor"/>
        </p:style>
        <p:txBody>
          <a:bodyPr lIns="90000" rIns="90000" tIns="45000" bIns="45000" anchor="ctr">
            <a:noAutofit/>
          </a:bodyPr>
          <a:p>
            <a:pPr algn="r">
              <a:lnSpc>
                <a:spcPct val="90000"/>
              </a:lnSpc>
            </a:pPr>
            <a:r>
              <a:rPr b="0" lang="en-US" sz="4000" spc="-1" strike="noStrike" cap="all">
                <a:solidFill>
                  <a:srgbClr val="ffffff"/>
                </a:solidFill>
                <a:latin typeface="Century Gothic"/>
                <a:ea typeface="DejaVu Sans"/>
              </a:rPr>
              <a:t>Goal of The project</a:t>
            </a:r>
            <a:endParaRPr b="0" lang="en-US" sz="4000" spc="-1" strike="noStrike">
              <a:latin typeface="Arial"/>
            </a:endParaRPr>
          </a:p>
        </p:txBody>
      </p:sp>
      <p:sp>
        <p:nvSpPr>
          <p:cNvPr id="84" name="CustomShape 2"/>
          <p:cNvSpPr/>
          <p:nvPr/>
        </p:nvSpPr>
        <p:spPr>
          <a:xfrm>
            <a:off x="685800" y="2194560"/>
            <a:ext cx="10816920" cy="4020480"/>
          </a:xfrm>
          <a:prstGeom prst="rect">
            <a:avLst/>
          </a:prstGeom>
          <a:noFill/>
          <a:ln>
            <a:noFill/>
          </a:ln>
        </p:spPr>
        <p:style>
          <a:lnRef idx="0"/>
          <a:fillRef idx="0"/>
          <a:effectRef idx="0"/>
          <a:fontRef idx="minor"/>
        </p:style>
        <p:txBody>
          <a:bodyPr lIns="90000" rIns="90000" tIns="45000" bIns="45000">
            <a:noAutofit/>
          </a:bodyPr>
          <a:p>
            <a:pPr marL="228600" indent="-22500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Investigate the feasibility of using "wifi fingerprinting" to determine a person's location in indoor spaces.</a:t>
            </a:r>
            <a:endParaRPr b="0" lang="en-US" sz="2200" spc="-1" strike="noStrike">
              <a:latin typeface="Arial"/>
            </a:endParaRPr>
          </a:p>
          <a:p>
            <a:pPr marL="228600" indent="-22500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Evaluate multiple machine learning models to see which produces the best result.</a:t>
            </a:r>
            <a:endParaRPr b="0" lang="en-US" sz="2200" spc="-1" strike="noStrike">
              <a:latin typeface="Arial"/>
            </a:endParaRPr>
          </a:p>
          <a:p>
            <a:pPr marL="228600" indent="-22500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Provide a recommendation on best performing algorithm.</a:t>
            </a:r>
            <a:endParaRPr b="0" lang="en-US" sz="2200" spc="-1" strike="noStrike">
              <a:latin typeface="Arial"/>
            </a:endParaRPr>
          </a:p>
          <a:p>
            <a:pPr marL="228600" indent="-22500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Provide suggestion on how to improve the overall accuracy.</a:t>
            </a:r>
            <a:endParaRPr b="0" lang="en-US" sz="2200" spc="-1" strike="noStrike">
              <a:latin typeface="Arial"/>
            </a:endParaRPr>
          </a:p>
          <a:p>
            <a:pPr marL="228600" indent="-22500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Prepare an internal report on the project for IOT Analytics</a:t>
            </a:r>
            <a:endParaRPr b="0" lang="en-US" sz="2200" spc="-1" strike="noStrike">
              <a:latin typeface="Arial"/>
            </a:endParaRPr>
          </a:p>
          <a:p>
            <a:pPr>
              <a:lnSpc>
                <a:spcPct val="90000"/>
              </a:lnSpc>
              <a:spcBef>
                <a:spcPts val="1001"/>
              </a:spcBef>
            </a:pPr>
            <a:endParaRPr b="0" lang="en-US" sz="2200" spc="-1" strike="noStrike">
              <a:latin typeface="Arial"/>
            </a:endParaRPr>
          </a:p>
          <a:p>
            <a:pPr>
              <a:lnSpc>
                <a:spcPct val="90000"/>
              </a:lnSpc>
              <a:spcBef>
                <a:spcPts val="1001"/>
              </a:spcBef>
            </a:pPr>
            <a:endParaRPr b="0" lang="en-US" sz="2200" spc="-1" strike="noStrike">
              <a:latin typeface="Arial"/>
            </a:endParaRPr>
          </a:p>
          <a:p>
            <a:pPr>
              <a:lnSpc>
                <a:spcPct val="90000"/>
              </a:lnSpc>
              <a:spcBef>
                <a:spcPts val="1001"/>
              </a:spcBef>
            </a:pP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2895480" y="764280"/>
            <a:ext cx="8606880" cy="1289520"/>
          </a:xfrm>
          <a:prstGeom prst="rect">
            <a:avLst/>
          </a:prstGeom>
          <a:noFill/>
          <a:ln>
            <a:noFill/>
          </a:ln>
        </p:spPr>
        <p:style>
          <a:lnRef idx="0"/>
          <a:fillRef idx="0"/>
          <a:effectRef idx="0"/>
          <a:fontRef idx="minor"/>
        </p:style>
        <p:txBody>
          <a:bodyPr lIns="90000" rIns="90000" tIns="45000" bIns="45000" anchor="ctr">
            <a:noAutofit/>
          </a:bodyPr>
          <a:p>
            <a:pPr algn="r">
              <a:lnSpc>
                <a:spcPct val="90000"/>
              </a:lnSpc>
            </a:pPr>
            <a:r>
              <a:rPr b="0" lang="en-US" sz="4000" spc="-1" strike="noStrike" cap="all">
                <a:solidFill>
                  <a:srgbClr val="ffffff"/>
                </a:solidFill>
                <a:latin typeface="Century Gothic"/>
                <a:ea typeface="DejaVu Sans"/>
              </a:rPr>
              <a:t>Description and Location of related data sources</a:t>
            </a:r>
            <a:endParaRPr b="0" lang="en-US" sz="4000" spc="-1" strike="noStrike">
              <a:latin typeface="Arial"/>
            </a:endParaRPr>
          </a:p>
        </p:txBody>
      </p:sp>
      <p:sp>
        <p:nvSpPr>
          <p:cNvPr id="86" name="CustomShape 2"/>
          <p:cNvSpPr/>
          <p:nvPr/>
        </p:nvSpPr>
        <p:spPr>
          <a:xfrm>
            <a:off x="685800" y="2194560"/>
            <a:ext cx="10816920" cy="4020480"/>
          </a:xfrm>
          <a:prstGeom prst="rect">
            <a:avLst/>
          </a:prstGeom>
          <a:noFill/>
          <a:ln>
            <a:noFill/>
          </a:ln>
        </p:spPr>
        <p:style>
          <a:lnRef idx="0"/>
          <a:fillRef idx="0"/>
          <a:effectRef idx="0"/>
          <a:fontRef idx="minor"/>
        </p:style>
        <p:txBody>
          <a:bodyPr lIns="90000" rIns="90000" tIns="45000" bIns="45000">
            <a:noAutofit/>
          </a:bodyPr>
          <a:p>
            <a:pPr marL="228600" indent="-22500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Provided a data set by client: UJIIndoorLoc.zip</a:t>
            </a:r>
            <a:endParaRPr b="0" lang="en-US" sz="2200" spc="-1" strike="noStrike">
              <a:latin typeface="Arial"/>
            </a:endParaRPr>
          </a:p>
          <a:p>
            <a:pPr marL="228600" indent="-22500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Contained two files of data: Training Data and Validation Data</a:t>
            </a:r>
            <a:endParaRPr b="0" lang="en-US" sz="2200" spc="-1" strike="noStrike">
              <a:latin typeface="Arial"/>
            </a:endParaRPr>
          </a:p>
          <a:p>
            <a:pPr marL="228600" indent="-22500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Training Data has 520 WAP variables, plus variables for Building, Floor, Space, Lat/Long and a couple more for more specific location once within or near a space</a:t>
            </a:r>
            <a:endParaRPr b="0" lang="en-US" sz="2200" spc="-1" strike="noStrike">
              <a:latin typeface="Arial"/>
            </a:endParaRPr>
          </a:p>
          <a:p>
            <a:pPr marL="228600" indent="-22500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Required for this project are the 540 WAP predictors and a single label that is a combined/concatenated value from Building + Floor + Space </a:t>
            </a:r>
            <a:endParaRPr b="0" lang="en-US" sz="2200" spc="-1" strike="noStrike">
              <a:latin typeface="Arial"/>
            </a:endParaRPr>
          </a:p>
          <a:p>
            <a:pPr marL="228600" indent="-22500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For the validation data there are 1111 observations with 529 variables  </a:t>
            </a:r>
            <a:endParaRPr b="0" lang="en-US" sz="2200" spc="-1" strike="noStrike">
              <a:latin typeface="Arial"/>
            </a:endParaRPr>
          </a:p>
          <a:p>
            <a:pPr marL="228600" indent="-22500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For the training data there are 19937 observations with 529 variables</a:t>
            </a:r>
            <a:endParaRPr b="0" lang="en-US" sz="2200" spc="-1" strike="noStrike">
              <a:latin typeface="Arial"/>
            </a:endParaRPr>
          </a:p>
          <a:p>
            <a:pPr>
              <a:lnSpc>
                <a:spcPct val="90000"/>
              </a:lnSpc>
              <a:spcBef>
                <a:spcPts val="1001"/>
              </a:spcBef>
            </a:pPr>
            <a:endParaRPr b="0" lang="en-US" sz="2200" spc="-1" strike="noStrike">
              <a:latin typeface="Arial"/>
            </a:endParaRPr>
          </a:p>
          <a:p>
            <a:pPr>
              <a:lnSpc>
                <a:spcPct val="90000"/>
              </a:lnSpc>
              <a:spcBef>
                <a:spcPts val="1001"/>
              </a:spcBef>
            </a:pPr>
            <a:endParaRPr b="0" lang="en-US" sz="2200" spc="-1" strike="noStrike">
              <a:latin typeface="Arial"/>
            </a:endParaRPr>
          </a:p>
          <a:p>
            <a:pPr>
              <a:lnSpc>
                <a:spcPct val="90000"/>
              </a:lnSpc>
              <a:spcBef>
                <a:spcPts val="1001"/>
              </a:spcBef>
            </a:pP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2895480" y="764280"/>
            <a:ext cx="8606880" cy="1289520"/>
          </a:xfrm>
          <a:prstGeom prst="rect">
            <a:avLst/>
          </a:prstGeom>
          <a:noFill/>
          <a:ln>
            <a:noFill/>
          </a:ln>
        </p:spPr>
        <p:style>
          <a:lnRef idx="0"/>
          <a:fillRef idx="0"/>
          <a:effectRef idx="0"/>
          <a:fontRef idx="minor"/>
        </p:style>
        <p:txBody>
          <a:bodyPr lIns="90000" rIns="90000" tIns="45000" bIns="45000" anchor="ctr">
            <a:noAutofit/>
          </a:bodyPr>
          <a:p>
            <a:pPr algn="r">
              <a:lnSpc>
                <a:spcPct val="90000"/>
              </a:lnSpc>
            </a:pPr>
            <a:r>
              <a:rPr b="0" lang="en-US" sz="4000" spc="-1" strike="noStrike" cap="all">
                <a:solidFill>
                  <a:srgbClr val="ffffff"/>
                </a:solidFill>
                <a:latin typeface="Century Gothic"/>
                <a:ea typeface="DejaVu Sans"/>
              </a:rPr>
              <a:t>Data management during project</a:t>
            </a:r>
            <a:endParaRPr b="0" lang="en-US" sz="4000" spc="-1" strike="noStrike">
              <a:latin typeface="Arial"/>
            </a:endParaRPr>
          </a:p>
        </p:txBody>
      </p:sp>
      <p:sp>
        <p:nvSpPr>
          <p:cNvPr id="88" name="CustomShape 2"/>
          <p:cNvSpPr/>
          <p:nvPr/>
        </p:nvSpPr>
        <p:spPr>
          <a:xfrm>
            <a:off x="685800" y="2194560"/>
            <a:ext cx="10816920" cy="4020480"/>
          </a:xfrm>
          <a:prstGeom prst="rect">
            <a:avLst/>
          </a:prstGeom>
          <a:noFill/>
          <a:ln>
            <a:noFill/>
          </a:ln>
        </p:spPr>
        <p:style>
          <a:lnRef idx="0"/>
          <a:fillRef idx="0"/>
          <a:effectRef idx="0"/>
          <a:fontRef idx="minor"/>
        </p:style>
        <p:txBody>
          <a:bodyPr lIns="90000" rIns="90000" tIns="45000" bIns="45000">
            <a:noAutofit/>
          </a:bodyPr>
          <a:p>
            <a:pPr marL="228600" indent="-22500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Data will be managed on a single laptop during algorithm data wrangling and algorithm assessment work.</a:t>
            </a:r>
            <a:endParaRPr b="0" lang="en-US" sz="2200" spc="-1" strike="noStrike">
              <a:latin typeface="Arial"/>
            </a:endParaRPr>
          </a:p>
          <a:p>
            <a:pPr marL="228600" indent="-22500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Laptop is password protected. </a:t>
            </a:r>
            <a:endParaRPr b="0" lang="en-US" sz="2200" spc="-1" strike="noStrike">
              <a:latin typeface="Arial"/>
            </a:endParaRPr>
          </a:p>
          <a:p>
            <a:pPr marL="228600" indent="-22500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All data will be removed completely from the development laptop at conclusion of project.</a:t>
            </a:r>
            <a:endParaRPr b="0" lang="en-US" sz="2200" spc="-1" strike="noStrike">
              <a:latin typeface="Arial"/>
            </a:endParaRPr>
          </a:p>
          <a:p>
            <a:pPr marL="228600" indent="-22500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All results will be communicated via summary in various files and a single presentation. These artifacts will be communicated to stakeholders via company email or FTP as necessary.</a:t>
            </a:r>
            <a:endParaRPr b="0" lang="en-US" sz="2200" spc="-1" strike="noStrike">
              <a:latin typeface="Arial"/>
            </a:endParaRPr>
          </a:p>
          <a:p>
            <a:pPr>
              <a:lnSpc>
                <a:spcPct val="90000"/>
              </a:lnSpc>
              <a:spcBef>
                <a:spcPts val="1001"/>
              </a:spcBef>
            </a:pPr>
            <a:endParaRPr b="0" lang="en-US" sz="2200" spc="-1" strike="noStrike">
              <a:latin typeface="Arial"/>
            </a:endParaRPr>
          </a:p>
          <a:p>
            <a:pPr>
              <a:lnSpc>
                <a:spcPct val="90000"/>
              </a:lnSpc>
              <a:spcBef>
                <a:spcPts val="1001"/>
              </a:spcBef>
            </a:pP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2895480" y="764280"/>
            <a:ext cx="8606880" cy="1289520"/>
          </a:xfrm>
          <a:prstGeom prst="rect">
            <a:avLst/>
          </a:prstGeom>
          <a:noFill/>
          <a:ln>
            <a:noFill/>
          </a:ln>
        </p:spPr>
        <p:style>
          <a:lnRef idx="0"/>
          <a:fillRef idx="0"/>
          <a:effectRef idx="0"/>
          <a:fontRef idx="minor"/>
        </p:style>
        <p:txBody>
          <a:bodyPr lIns="90000" rIns="90000" tIns="45000" bIns="45000" anchor="ctr">
            <a:noAutofit/>
          </a:bodyPr>
          <a:p>
            <a:pPr algn="r">
              <a:lnSpc>
                <a:spcPct val="90000"/>
              </a:lnSpc>
            </a:pPr>
            <a:r>
              <a:rPr b="0" lang="en-US" sz="4000" spc="-1" strike="noStrike" cap="all">
                <a:solidFill>
                  <a:srgbClr val="ffffff"/>
                </a:solidFill>
                <a:latin typeface="Century Gothic"/>
                <a:ea typeface="DejaVu Sans"/>
              </a:rPr>
              <a:t>Known issues in data and proposed resolution</a:t>
            </a:r>
            <a:endParaRPr b="0" lang="en-US" sz="4000" spc="-1" strike="noStrike">
              <a:latin typeface="Arial"/>
            </a:endParaRPr>
          </a:p>
        </p:txBody>
      </p:sp>
      <p:sp>
        <p:nvSpPr>
          <p:cNvPr id="90" name="CustomShape 2"/>
          <p:cNvSpPr/>
          <p:nvPr/>
        </p:nvSpPr>
        <p:spPr>
          <a:xfrm>
            <a:off x="685800" y="2194560"/>
            <a:ext cx="10816920" cy="4020480"/>
          </a:xfrm>
          <a:prstGeom prst="rect">
            <a:avLst/>
          </a:prstGeom>
          <a:noFill/>
          <a:ln>
            <a:noFill/>
          </a:ln>
        </p:spPr>
        <p:style>
          <a:lnRef idx="0"/>
          <a:fillRef idx="0"/>
          <a:effectRef idx="0"/>
          <a:fontRef idx="minor"/>
        </p:style>
        <p:txBody>
          <a:bodyPr lIns="90000" rIns="90000" tIns="45000" bIns="45000">
            <a:noAutofit/>
          </a:bodyPr>
          <a:p>
            <a:pPr marL="228600" indent="-22500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The only real issue identified with the data is in the validationData file. There are NO spaceid values, which is one of the three primary location variables chosen to use in the training data to determine specific location of an individual based on cell phone relative signal strength index (RSSI).</a:t>
            </a:r>
            <a:endParaRPr b="0" lang="en-US" sz="2200" spc="-1" strike="noStrike">
              <a:latin typeface="Arial"/>
            </a:endParaRPr>
          </a:p>
          <a:p>
            <a:pPr marL="228600" indent="-22500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For the purposes of the approached to algorithm evaluation put forth in this effort, the following variables were not used in either the training or validation data sets: TIMESTAMP, USERID, PHONEID, RELATIVEPOSITION, LATITUDE, LONGITUDE</a:t>
            </a:r>
            <a:endParaRPr b="0" lang="en-US" sz="2200" spc="-1" strike="noStrike">
              <a:latin typeface="Arial"/>
            </a:endParaRPr>
          </a:p>
          <a:p>
            <a:pPr marL="228600" indent="-22500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 </a:t>
            </a:r>
            <a:r>
              <a:rPr b="0" lang="en-US" sz="2200" spc="-1" strike="noStrike">
                <a:solidFill>
                  <a:srgbClr val="ffffff"/>
                </a:solidFill>
                <a:latin typeface="Century Gothic"/>
                <a:ea typeface="DejaVu Sans"/>
              </a:rPr>
              <a:t>Relative Signal Strength Index values read from the 540 WAP’s (Wide Area Network Access Points) are between -100 to 0 indicating a positive reading and stronger the more negative, or 100 representing no reading at all. Since the values were all the same unit of measure, the data was not scaled or normalized prior to processing.</a:t>
            </a:r>
            <a:endParaRPr b="0" lang="en-US" sz="2200" spc="-1" strike="noStrike">
              <a:latin typeface="Arial"/>
            </a:endParaRPr>
          </a:p>
          <a:p>
            <a:pPr>
              <a:lnSpc>
                <a:spcPct val="90000"/>
              </a:lnSpc>
              <a:spcBef>
                <a:spcPts val="1001"/>
              </a:spcBef>
            </a:pPr>
            <a:endParaRPr b="0" lang="en-US" sz="2200" spc="-1" strike="noStrike">
              <a:latin typeface="Arial"/>
            </a:endParaRPr>
          </a:p>
          <a:p>
            <a:pPr>
              <a:lnSpc>
                <a:spcPct val="90000"/>
              </a:lnSpc>
              <a:spcBef>
                <a:spcPts val="1001"/>
              </a:spcBef>
            </a:pPr>
            <a:endParaRPr b="0" lang="en-US" sz="2200" spc="-1" strike="noStrike">
              <a:latin typeface="Arial"/>
            </a:endParaRPr>
          </a:p>
          <a:p>
            <a:pPr>
              <a:lnSpc>
                <a:spcPct val="90000"/>
              </a:lnSpc>
              <a:spcBef>
                <a:spcPts val="1001"/>
              </a:spcBef>
            </a:pP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2895480" y="764280"/>
            <a:ext cx="8606880" cy="1289520"/>
          </a:xfrm>
          <a:prstGeom prst="rect">
            <a:avLst/>
          </a:prstGeom>
          <a:noFill/>
          <a:ln>
            <a:noFill/>
          </a:ln>
        </p:spPr>
        <p:style>
          <a:lnRef idx="0"/>
          <a:fillRef idx="0"/>
          <a:effectRef idx="0"/>
          <a:fontRef idx="minor"/>
        </p:style>
        <p:txBody>
          <a:bodyPr lIns="90000" rIns="90000" tIns="45000" bIns="45000" anchor="ctr">
            <a:noAutofit/>
          </a:bodyPr>
          <a:p>
            <a:pPr algn="r">
              <a:lnSpc>
                <a:spcPct val="90000"/>
              </a:lnSpc>
            </a:pPr>
            <a:r>
              <a:rPr b="0" lang="en-US" sz="4000" spc="-1" strike="noStrike" cap="all">
                <a:solidFill>
                  <a:srgbClr val="ffffff"/>
                </a:solidFill>
                <a:latin typeface="Century Gothic"/>
                <a:ea typeface="DejaVu Sans"/>
              </a:rPr>
              <a:t>AlgorithM performance Summary and Recommendation</a:t>
            </a:r>
            <a:endParaRPr b="0" lang="en-US" sz="4000" spc="-1" strike="noStrike">
              <a:latin typeface="Arial"/>
            </a:endParaRPr>
          </a:p>
        </p:txBody>
      </p:sp>
      <p:sp>
        <p:nvSpPr>
          <p:cNvPr id="92" name="CustomShape 2"/>
          <p:cNvSpPr/>
          <p:nvPr/>
        </p:nvSpPr>
        <p:spPr>
          <a:xfrm>
            <a:off x="685800" y="2194560"/>
            <a:ext cx="10816920" cy="4020480"/>
          </a:xfrm>
          <a:prstGeom prst="rect">
            <a:avLst/>
          </a:prstGeom>
          <a:noFill/>
          <a:ln>
            <a:noFill/>
          </a:ln>
        </p:spPr>
        <p:style>
          <a:lnRef idx="0"/>
          <a:fillRef idx="0"/>
          <a:effectRef idx="0"/>
          <a:fontRef idx="minor"/>
        </p:style>
      </p:sp>
      <p:sp>
        <p:nvSpPr>
          <p:cNvPr id="93" name="CustomShape 3"/>
          <p:cNvSpPr/>
          <p:nvPr/>
        </p:nvSpPr>
        <p:spPr>
          <a:xfrm>
            <a:off x="8778240" y="2543400"/>
            <a:ext cx="2859120" cy="1113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ffffff"/>
                </a:solidFill>
                <a:latin typeface="Arial"/>
                <a:ea typeface="DejaVu Sans"/>
              </a:rPr>
              <a:t>Each Algorithm is a Classification Algorithm. </a:t>
            </a:r>
            <a:endParaRPr b="0" lang="en-US" sz="1800" spc="-1" strike="noStrike">
              <a:latin typeface="Arial"/>
            </a:endParaRPr>
          </a:p>
          <a:p>
            <a:pPr>
              <a:lnSpc>
                <a:spcPct val="100000"/>
              </a:lnSpc>
            </a:pPr>
            <a:r>
              <a:rPr b="0" lang="en-US" sz="1800" spc="-1" strike="noStrike">
                <a:solidFill>
                  <a:srgbClr val="ffffff"/>
                </a:solidFill>
                <a:latin typeface="Arial"/>
                <a:ea typeface="DejaVu Sans"/>
              </a:rPr>
              <a:t>Metrics used to measure performance for Classification Algorithms are Accuracy and Kappa.</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ffffff"/>
                </a:solidFill>
                <a:latin typeface="Arial"/>
                <a:ea typeface="DejaVu Sans"/>
              </a:rPr>
              <a:t>C5.0 has the highest values for Accuracy AND Kappa of the three algorithms assessed.</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ffffff"/>
                </a:solidFill>
                <a:latin typeface="Arial"/>
                <a:ea typeface="DejaVu Sans"/>
              </a:rPr>
              <a:t>C5.0 is the recommended algorithm for this project.</a:t>
            </a:r>
            <a:endParaRPr b="0" lang="en-US" sz="1800" spc="-1" strike="noStrike">
              <a:latin typeface="Arial"/>
            </a:endParaRPr>
          </a:p>
        </p:txBody>
      </p:sp>
      <p:grpSp>
        <p:nvGrpSpPr>
          <p:cNvPr id="94" name="Group 4"/>
          <p:cNvGrpSpPr/>
          <p:nvPr/>
        </p:nvGrpSpPr>
        <p:grpSpPr>
          <a:xfrm>
            <a:off x="377640" y="2468880"/>
            <a:ext cx="7577640" cy="3931920"/>
            <a:chOff x="377640" y="2468880"/>
            <a:chExt cx="7577640" cy="3931920"/>
          </a:xfrm>
        </p:grpSpPr>
        <p:pic>
          <p:nvPicPr>
            <p:cNvPr id="95" name="" descr=""/>
            <p:cNvPicPr/>
            <p:nvPr/>
          </p:nvPicPr>
          <p:blipFill>
            <a:blip r:embed="rId1"/>
            <a:stretch/>
          </p:blipFill>
          <p:spPr>
            <a:xfrm>
              <a:off x="377640" y="2468880"/>
              <a:ext cx="7577640" cy="3931920"/>
            </a:xfrm>
            <a:prstGeom prst="rect">
              <a:avLst/>
            </a:prstGeom>
            <a:ln>
              <a:noFill/>
            </a:ln>
          </p:spPr>
        </p:pic>
        <p:sp>
          <p:nvSpPr>
            <p:cNvPr id="96" name="TextShape 5"/>
            <p:cNvSpPr txBox="1"/>
            <p:nvPr/>
          </p:nvSpPr>
          <p:spPr>
            <a:xfrm>
              <a:off x="1737360" y="5303520"/>
              <a:ext cx="5577840" cy="353520"/>
            </a:xfrm>
            <a:prstGeom prst="rect">
              <a:avLst/>
            </a:prstGeom>
            <a:noFill/>
            <a:ln>
              <a:noFill/>
            </a:ln>
          </p:spPr>
          <p:txBody>
            <a:bodyPr lIns="90000" rIns="90000" tIns="45000" bIns="45000">
              <a:noAutofit/>
            </a:bodyPr>
            <a:p>
              <a:r>
                <a:rPr b="1" lang="en-US" sz="800" spc="-1" strike="noStrike">
                  <a:solidFill>
                    <a:srgbClr val="000000"/>
                  </a:solidFill>
                  <a:latin typeface="Arial"/>
                </a:rPr>
                <a:t>0.7137           0.7131                                    0.4695             0.4684                                     0.7606               0.7601       </a:t>
              </a:r>
              <a:endParaRPr b="1" lang="en-US" sz="800" spc="-1" strike="noStrike">
                <a:solidFill>
                  <a:srgbClr val="000000"/>
                </a:solidFill>
                <a:latin typeface="Arial"/>
              </a:endParaRPr>
            </a:p>
          </p:txBody>
        </p:sp>
      </p:grpSp>
      <p:sp>
        <p:nvSpPr>
          <p:cNvPr id="97" name="CustomShape 6"/>
          <p:cNvSpPr/>
          <p:nvPr/>
        </p:nvSpPr>
        <p:spPr>
          <a:xfrm>
            <a:off x="5466600" y="3391560"/>
            <a:ext cx="2103120" cy="2552040"/>
          </a:xfrm>
          <a:prstGeom prst="ellipse">
            <a:avLst/>
          </a:prstGeom>
          <a:noFill/>
          <a:ln w="36720">
            <a:solidFill>
              <a:srgbClr val="ff0000"/>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2895480" y="764280"/>
            <a:ext cx="8606880" cy="1289520"/>
          </a:xfrm>
          <a:prstGeom prst="rect">
            <a:avLst/>
          </a:prstGeom>
          <a:noFill/>
          <a:ln>
            <a:noFill/>
          </a:ln>
        </p:spPr>
        <p:style>
          <a:lnRef idx="0"/>
          <a:fillRef idx="0"/>
          <a:effectRef idx="0"/>
          <a:fontRef idx="minor"/>
        </p:style>
        <p:txBody>
          <a:bodyPr lIns="90000" rIns="90000" tIns="45000" bIns="45000" anchor="ctr">
            <a:noAutofit/>
          </a:bodyPr>
          <a:p>
            <a:pPr algn="r">
              <a:lnSpc>
                <a:spcPct val="90000"/>
              </a:lnSpc>
            </a:pPr>
            <a:r>
              <a:rPr b="0" lang="en-US" sz="4000" spc="-1" strike="noStrike" cap="all">
                <a:solidFill>
                  <a:srgbClr val="ffffff"/>
                </a:solidFill>
                <a:latin typeface="Century Gothic"/>
                <a:ea typeface="DejaVu Sans"/>
              </a:rPr>
              <a:t>recommendations</a:t>
            </a:r>
            <a:endParaRPr b="0" lang="en-US" sz="4000" spc="-1" strike="noStrike">
              <a:latin typeface="Arial"/>
            </a:endParaRPr>
          </a:p>
        </p:txBody>
      </p:sp>
      <p:sp>
        <p:nvSpPr>
          <p:cNvPr id="99" name="CustomShape 2"/>
          <p:cNvSpPr/>
          <p:nvPr/>
        </p:nvSpPr>
        <p:spPr>
          <a:xfrm>
            <a:off x="685800" y="2194560"/>
            <a:ext cx="10816920" cy="4020480"/>
          </a:xfrm>
          <a:prstGeom prst="rect">
            <a:avLst/>
          </a:prstGeom>
          <a:noFill/>
          <a:ln>
            <a:noFill/>
          </a:ln>
        </p:spPr>
        <p:style>
          <a:lnRef idx="0"/>
          <a:fillRef idx="0"/>
          <a:effectRef idx="0"/>
          <a:fontRef idx="minor"/>
        </p:style>
        <p:txBody>
          <a:bodyPr lIns="90000" rIns="90000" tIns="45000" bIns="45000">
            <a:noAutofit/>
          </a:bodyPr>
          <a:p>
            <a:pPr marL="228600" indent="-22500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Given the training phase of the algorithm development process included complete observations including values for the SPACEID variable, SPACEID values missing from the validation test reduce the overall accuracy of predictions for that data set. A new validation data set should be created with SPACEID values. </a:t>
            </a:r>
            <a:endParaRPr b="0" lang="en-US" sz="2200" spc="-1" strike="noStrike">
              <a:latin typeface="Arial"/>
            </a:endParaRPr>
          </a:p>
          <a:p>
            <a:pPr marL="228600" indent="-22500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Since in this case location information is based on WAP single strength, it may be possible to develop an app for mobile devices that send location information directly from a mobile device. This is an alternative method to the one devised for this assessment.</a:t>
            </a:r>
            <a:endParaRPr b="0" lang="en-US" sz="2200" spc="-1" strike="noStrike">
              <a:latin typeface="Arial"/>
            </a:endParaRPr>
          </a:p>
          <a:p>
            <a:pPr marL="228600" indent="-22500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It may be possible to derive more accurate location results with additional WAP’s. An assessment of WAP coverage in the buildings could determine whether or not there are gaps in coverage which would result in weaker signals than truth would be otherwise – or if WAP signals overlap, there would be disruption between the two resulting in artificially weak signal strength.</a:t>
            </a:r>
            <a:endParaRPr b="0" lang="en-US" sz="2200" spc="-1" strike="noStrike">
              <a:latin typeface="Arial"/>
            </a:endParaRPr>
          </a:p>
          <a:p>
            <a:pPr marL="228600" indent="-225000">
              <a:lnSpc>
                <a:spcPct val="90000"/>
              </a:lnSpc>
              <a:spcBef>
                <a:spcPts val="1001"/>
              </a:spcBef>
              <a:buClr>
                <a:srgbClr val="ffffff"/>
              </a:buClr>
              <a:buFont typeface="Arial"/>
              <a:buChar char="•"/>
            </a:pPr>
            <a:endParaRPr b="0" lang="en-US" sz="2200" spc="-1" strike="noStrike">
              <a:latin typeface="Arial"/>
            </a:endParaRPr>
          </a:p>
          <a:p>
            <a:pPr>
              <a:lnSpc>
                <a:spcPct val="90000"/>
              </a:lnSpc>
              <a:spcBef>
                <a:spcPts val="1001"/>
              </a:spcBef>
            </a:pPr>
            <a:endParaRPr b="0" lang="en-US" sz="2200" spc="-1" strike="noStrike">
              <a:latin typeface="Arial"/>
            </a:endParaRPr>
          </a:p>
          <a:p>
            <a:pPr>
              <a:lnSpc>
                <a:spcPct val="90000"/>
              </a:lnSpc>
              <a:spcBef>
                <a:spcPts val="1001"/>
              </a:spcBef>
            </a:pPr>
            <a:endParaRPr b="0" lang="en-US" sz="2200" spc="-1" strike="noStrike">
              <a:latin typeface="Arial"/>
            </a:endParaRPr>
          </a:p>
          <a:p>
            <a:pPr>
              <a:lnSpc>
                <a:spcPct val="90000"/>
              </a:lnSpc>
              <a:spcBef>
                <a:spcPts val="1001"/>
              </a:spcBef>
            </a:pP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2895480" y="764280"/>
            <a:ext cx="8606880" cy="1289520"/>
          </a:xfrm>
          <a:prstGeom prst="rect">
            <a:avLst/>
          </a:prstGeom>
          <a:noFill/>
          <a:ln>
            <a:noFill/>
          </a:ln>
        </p:spPr>
        <p:style>
          <a:lnRef idx="0"/>
          <a:fillRef idx="0"/>
          <a:effectRef idx="0"/>
          <a:fontRef idx="minor"/>
        </p:style>
        <p:txBody>
          <a:bodyPr lIns="90000" rIns="90000" tIns="45000" bIns="45000" anchor="ctr">
            <a:noAutofit/>
          </a:bodyPr>
          <a:p>
            <a:pPr algn="r">
              <a:lnSpc>
                <a:spcPct val="90000"/>
              </a:lnSpc>
            </a:pPr>
            <a:r>
              <a:rPr b="0" lang="en-US" sz="4000" spc="-1" strike="noStrike" cap="all">
                <a:solidFill>
                  <a:srgbClr val="ffffff"/>
                </a:solidFill>
                <a:latin typeface="Century Gothic"/>
                <a:ea typeface="DejaVu Sans"/>
              </a:rPr>
              <a:t>recommendations</a:t>
            </a:r>
            <a:endParaRPr b="0" lang="en-US" sz="4000" spc="-1" strike="noStrike">
              <a:latin typeface="Arial"/>
            </a:endParaRPr>
          </a:p>
        </p:txBody>
      </p:sp>
      <p:sp>
        <p:nvSpPr>
          <p:cNvPr id="101" name="CustomShape 2"/>
          <p:cNvSpPr/>
          <p:nvPr/>
        </p:nvSpPr>
        <p:spPr>
          <a:xfrm>
            <a:off x="338760" y="1920240"/>
            <a:ext cx="10816920" cy="4020480"/>
          </a:xfrm>
          <a:prstGeom prst="rect">
            <a:avLst/>
          </a:prstGeom>
          <a:noFill/>
          <a:ln>
            <a:noFill/>
          </a:ln>
        </p:spPr>
        <p:style>
          <a:lnRef idx="0"/>
          <a:fillRef idx="0"/>
          <a:effectRef idx="0"/>
          <a:fontRef idx="minor"/>
        </p:style>
        <p:txBody>
          <a:bodyPr lIns="90000" rIns="90000" tIns="45000" bIns="45000">
            <a:noAutofit/>
          </a:bodyPr>
          <a:p>
            <a:pPr marL="228600" indent="-22500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Additional processing power could allow for further evaluation of other models that took too long to run for this project timeline such as Gradient Boosted Trees and Support Vector Machine algorithms.</a:t>
            </a:r>
            <a:endParaRPr b="0" lang="en-US" sz="2200" spc="-1" strike="noStrike">
              <a:latin typeface="Arial"/>
            </a:endParaRPr>
          </a:p>
          <a:p>
            <a:pPr marL="228600" indent="-22500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It may also be possible to essentially feed results from one algorithm into another algorithm and derive a total overall higher level of predictive success (Ensemble Learning) – this may also result in lower success metrics as well. So, close evaluation would be interesting but needs to be assessed relative to the same accuracy and kappa metrics.</a:t>
            </a:r>
            <a:endParaRPr b="0" lang="en-US" sz="2200" spc="-1" strike="noStrike">
              <a:latin typeface="Arial"/>
            </a:endParaRPr>
          </a:p>
          <a:p>
            <a:pPr marL="228600" indent="-225000">
              <a:lnSpc>
                <a:spcPct val="90000"/>
              </a:lnSpc>
              <a:spcBef>
                <a:spcPts val="1001"/>
              </a:spcBef>
              <a:buClr>
                <a:srgbClr val="ffffff"/>
              </a:buClr>
              <a:buFont typeface="Arial"/>
              <a:buChar char="•"/>
            </a:pPr>
            <a:r>
              <a:rPr b="0" lang="en-US" sz="2200" spc="-1" strike="noStrike">
                <a:solidFill>
                  <a:srgbClr val="ffffff"/>
                </a:solidFill>
                <a:latin typeface="Century Gothic"/>
                <a:ea typeface="DejaVu Sans"/>
              </a:rPr>
              <a:t>It would be interesting to consider TIMESTAMP in further algorithm development. Since Time of Flight (ToF) measures an ack timestamp with the device at virtually instantaneous timing, with no real degradation of performance unlike strength of wifi signal that could be disrupted (weakened) by things like position of device near metal structures, or having to transmit through walls. A series of TIMESTAMP values paired with RSSI may provide more accuracy since TIMESTAMP enables creation of a timeline of movement of the device.</a:t>
            </a:r>
            <a:endParaRPr b="0" lang="en-US" sz="2200" spc="-1" strike="noStrike">
              <a:latin typeface="Arial"/>
            </a:endParaRPr>
          </a:p>
          <a:p>
            <a:pPr marL="228600" indent="-225000">
              <a:lnSpc>
                <a:spcPct val="90000"/>
              </a:lnSpc>
              <a:spcBef>
                <a:spcPts val="1001"/>
              </a:spcBef>
              <a:buClr>
                <a:srgbClr val="ffffff"/>
              </a:buClr>
              <a:buFont typeface="Arial"/>
              <a:buChar char="•"/>
            </a:pPr>
            <a:endParaRPr b="0" lang="en-US" sz="2200" spc="-1" strike="noStrike">
              <a:latin typeface="Arial"/>
            </a:endParaRPr>
          </a:p>
          <a:p>
            <a:pPr>
              <a:lnSpc>
                <a:spcPct val="90000"/>
              </a:lnSpc>
              <a:spcBef>
                <a:spcPts val="1001"/>
              </a:spcBef>
            </a:pPr>
            <a:endParaRPr b="0" lang="en-US" sz="2200" spc="-1" strike="noStrike">
              <a:latin typeface="Arial"/>
            </a:endParaRPr>
          </a:p>
          <a:p>
            <a:pPr>
              <a:lnSpc>
                <a:spcPct val="90000"/>
              </a:lnSpc>
              <a:spcBef>
                <a:spcPts val="1001"/>
              </a:spcBef>
            </a:pPr>
            <a:endParaRPr b="0" lang="en-US" sz="2200" spc="-1" strike="noStrike">
              <a:latin typeface="Arial"/>
            </a:endParaRPr>
          </a:p>
          <a:p>
            <a:pPr>
              <a:lnSpc>
                <a:spcPct val="90000"/>
              </a:lnSpc>
              <a:spcBef>
                <a:spcPts val="1001"/>
              </a:spcBef>
            </a:pPr>
            <a:endParaRPr b="0" lang="en-US" sz="2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TM04033937[[fn=Vapor Trail]]</Template>
  <TotalTime>2367</TotalTime>
  <Application>LibreOffice/6.3.4.2$Windows_X86_64 LibreOffice_project/60da17e045e08f1793c57c00ba83cdfce946d0aa</Application>
  <Words>752</Words>
  <Paragraphs>144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2019-10-16T22:04:34Z</dcterms:created>
  <dc:creator>Alexander Ganevsky</dc:creator>
  <dc:description/>
  <dc:language>en-US</dc:language>
  <cp:lastModifiedBy/>
  <dcterms:modified xsi:type="dcterms:W3CDTF">2020-01-17T01:34:09Z</dcterms:modified>
  <cp:revision>64</cp:revision>
  <dc:subject/>
  <dc:title>Questions Answered</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23</vt:i4>
  </property>
</Properties>
</file>