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4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4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8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1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133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5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136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177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9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180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22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2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22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PlaceHolder 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26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266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26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PlaceHolder 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/>
              </a:gs>
              <a:gs pos="100000">
                <a:srgbClr val="50B9C1"/>
              </a:gs>
            </a:gsLst>
            <a:path path="circle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12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313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5" name="PlaceHolder 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a/solving-data-science-problems-using-crisp-d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1154880" y="1447920"/>
            <a:ext cx="9111240" cy="33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Mining Sales Data for Decision Making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1154880" y="5410080"/>
            <a:ext cx="882468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cap="all" spc="-1">
                <a:solidFill>
                  <a:srgbClr val="8AD0D6"/>
                </a:solidFill>
                <a:latin typeface="Century Gothic"/>
                <a:ea typeface="DejaVu Sans"/>
              </a:rPr>
              <a:t>August 2019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15488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Other questions data mining can help answer…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58E2F2C-A07C-4D0F-A4E3-EBD15E49E3E0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10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Other ways data mining can help to improve our business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Leverage a combined demographics and product sales data set to investigate how well certain products sell to certain demographics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Combining what we learned with our initial data analysis on demographics to build a business plan to increase sales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Area of interest: Product Recommendations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Possible with use of data mining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Gives us better potential to cross-selling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0B2786A-1928-4FFC-9F32-208E253785A7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11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15488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Thank you!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1154880" y="4777560"/>
            <a:ext cx="88246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3F566B1-1894-49A6-BA27-199DC9F701DF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12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15488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Appendix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154880" y="4777560"/>
            <a:ext cx="88246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8E34346-D6FB-478B-8B3B-56F33E6D0EC4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13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09480" y="5033880"/>
            <a:ext cx="5353920" cy="137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19 - 41 = 53.6% of In-Store Sales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AVG Spend Per Transaction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19 – 41 = $865.32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42-74 = $709.73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6228360" y="5042880"/>
            <a:ext cx="5353920" cy="137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18 – 41 = 50.3% of Electronic Spend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AVG Spend Per Transaction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18 – 41 = $981.57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42 – 85 = $725.47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609480" y="541440"/>
            <a:ext cx="1097208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Age &amp; Purchase Location Assumptions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3400" y="1283760"/>
            <a:ext cx="11424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Older Customers Shop More In-Store &amp; Spend More on Electronics than Younger Customers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02" name="Picture 8"/>
          <p:cNvPicPr/>
          <p:nvPr/>
        </p:nvPicPr>
        <p:blipFill>
          <a:blip r:embed="rId2"/>
          <a:stretch/>
        </p:blipFill>
        <p:spPr>
          <a:xfrm>
            <a:off x="507960" y="1714680"/>
            <a:ext cx="5353920" cy="3268080"/>
          </a:xfrm>
          <a:prstGeom prst="rect">
            <a:avLst/>
          </a:prstGeom>
          <a:ln>
            <a:noFill/>
          </a:ln>
        </p:spPr>
      </p:pic>
      <p:pic>
        <p:nvPicPr>
          <p:cNvPr id="403" name="Picture 17"/>
          <p:cNvPicPr/>
          <p:nvPr/>
        </p:nvPicPr>
        <p:blipFill>
          <a:blip r:embed="rId3"/>
          <a:stretch/>
        </p:blipFill>
        <p:spPr>
          <a:xfrm>
            <a:off x="6228360" y="1714680"/>
            <a:ext cx="5353200" cy="32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609480" y="541440"/>
            <a:ext cx="1097208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Age &amp; Purchase Location Assumptions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89240" y="1243080"/>
            <a:ext cx="109720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Older Customers Spend More In-Store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406" name="Picture 11"/>
          <p:cNvPicPr/>
          <p:nvPr/>
        </p:nvPicPr>
        <p:blipFill>
          <a:blip r:embed="rId2"/>
          <a:stretch/>
        </p:blipFill>
        <p:spPr>
          <a:xfrm>
            <a:off x="609480" y="1731960"/>
            <a:ext cx="6882480" cy="3596760"/>
          </a:xfrm>
          <a:prstGeom prst="rect">
            <a:avLst/>
          </a:prstGeom>
          <a:ln>
            <a:noFill/>
          </a:ln>
        </p:spPr>
      </p:pic>
      <p:sp>
        <p:nvSpPr>
          <p:cNvPr id="407" name="CustomShape 3"/>
          <p:cNvSpPr/>
          <p:nvPr/>
        </p:nvSpPr>
        <p:spPr>
          <a:xfrm>
            <a:off x="8931600" y="2235240"/>
            <a:ext cx="21978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Even with 4 age tiers each one spend more online than in-store.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230760" y="550440"/>
            <a:ext cx="1097208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More Items = More Sales Per Purchase?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09" name="Table 2"/>
          <p:cNvGraphicFramePr/>
          <p:nvPr/>
        </p:nvGraphicFramePr>
        <p:xfrm>
          <a:off x="230760" y="1858680"/>
          <a:ext cx="7638120" cy="3017520"/>
        </p:xfrm>
        <a:graphic>
          <a:graphicData uri="http://schemas.openxmlformats.org/drawingml/2006/table">
            <a:tbl>
              <a:tblPr/>
              <a:tblGrid>
                <a:gridCol w="11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Item QTY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Sales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# of Purchases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Average Price Per Purchase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$581,770.34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694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$838.29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$1,207,261.33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1,441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$837.79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$1,221,609.62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1,462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$835.57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$1,218,876.37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1,453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$838.87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$1,100,774.51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1,318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$835.19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$1,232,395.36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1,494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$824.90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$1,154,872.45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1,393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$829.05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$632,441.83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745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$848.92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0" name="CustomShape 3"/>
          <p:cNvSpPr/>
          <p:nvPr/>
        </p:nvSpPr>
        <p:spPr>
          <a:xfrm>
            <a:off x="8848440" y="2253600"/>
            <a:ext cx="24379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All item tiers end up in the same AVG Spend $820-$850 per transaction. No real correlation of items to sales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09480" y="541440"/>
            <a:ext cx="1097208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Age by Region - Sales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Picture 3"/>
          <p:cNvPicPr/>
          <p:nvPr/>
        </p:nvPicPr>
        <p:blipFill>
          <a:blip r:embed="rId2"/>
          <a:stretch/>
        </p:blipFill>
        <p:spPr>
          <a:xfrm>
            <a:off x="493200" y="1362240"/>
            <a:ext cx="7818120" cy="467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15488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What we addressed…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154880" y="4777560"/>
            <a:ext cx="88246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EF20186-95E8-4960-A20C-6F84F881B6B7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2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Questions we helped the sales team answer: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Insights about customer purchasing behavior: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Do customers in different regions spend more per transaction? Which regions spend the most/least?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Are there differences in the age of customers between regions? If so, can we predict the age of a customer in a region based on other demographic data?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Is there any correlation between age of a customer and if the transaction was made online or in the store? Or do other factors correlate to an online or in-store transaction?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Is there a relationship between the number of items purchased and amount spent?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54C9CE1-EDB9-4AEB-85E1-E7AC8BE9F795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3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Questions we helped the sales team answer: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New products should we offer:</a:t>
            </a:r>
            <a:endParaRPr lang="en-US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Given sales’ shortlist of 17 new products, what are the top 5 we should offer?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What is the predicted profitability of these shortlisted products?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D7CEFC7-D612-4B7C-A90B-957501F2C271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4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15488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How we did it…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332AC8E-3521-4748-AB2E-6052441A7F37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5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46200" y="182880"/>
            <a:ext cx="9403560" cy="100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CRISP - DM</a:t>
            </a:r>
            <a:r>
              <a:rPr lang="en-US" sz="2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 </a:t>
            </a:r>
            <a:br/>
            <a:r>
              <a:rPr lang="en-US" sz="2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(Cross-industry standard process for data mining)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9C81440-FFA1-439A-A9DF-3F316A0C64F6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6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368" name="Picture 278"/>
          <p:cNvPicPr/>
          <p:nvPr/>
        </p:nvPicPr>
        <p:blipFill>
          <a:blip r:embed="rId2"/>
          <a:stretch/>
        </p:blipFill>
        <p:spPr>
          <a:xfrm>
            <a:off x="731520" y="1315440"/>
            <a:ext cx="7739640" cy="4353120"/>
          </a:xfrm>
          <a:prstGeom prst="rect">
            <a:avLst/>
          </a:prstGeom>
          <a:ln>
            <a:noFill/>
          </a:ln>
        </p:spPr>
      </p:pic>
      <p:sp>
        <p:nvSpPr>
          <p:cNvPr id="369" name="CustomShape 3"/>
          <p:cNvSpPr/>
          <p:nvPr/>
        </p:nvSpPr>
        <p:spPr>
          <a:xfrm>
            <a:off x="731520" y="6035040"/>
            <a:ext cx="8137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58C1BA"/>
                </a:solidFill>
                <a:uFillTx/>
                <a:latin typeface="Arial"/>
                <a:ea typeface="DejaVu Sans"/>
                <a:hlinkClick r:id="rId3"/>
              </a:rPr>
              <a:t>https://www.kaggle.com/ananta/solving-data-science-problems-using-crisp-dm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Picture 280"/>
          <p:cNvPicPr/>
          <p:nvPr/>
        </p:nvPicPr>
        <p:blipFill>
          <a:blip r:embed="rId4"/>
          <a:stretch/>
        </p:blipFill>
        <p:spPr>
          <a:xfrm>
            <a:off x="8608320" y="1364400"/>
            <a:ext cx="3095280" cy="1103760"/>
          </a:xfrm>
          <a:prstGeom prst="rect">
            <a:avLst/>
          </a:prstGeom>
          <a:ln>
            <a:noFill/>
          </a:ln>
        </p:spPr>
      </p:pic>
      <p:sp>
        <p:nvSpPr>
          <p:cNvPr id="371" name="CustomShape 4"/>
          <p:cNvSpPr/>
          <p:nvPr/>
        </p:nvSpPr>
        <p:spPr>
          <a:xfrm>
            <a:off x="8686800" y="2743200"/>
            <a:ext cx="3016800" cy="27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RapidMiner Named a Leader in Gartner’s 2019 Magic Quadrant for Data Science and Machine Learning Platforms for Sixth Consecutive Year.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“Gartner Magic Quadrant for Data Science and Machine-Learning Platforms,” by Carlie Iodine, Peter Krensky, et al., January 28, 2019.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155240" y="2861640"/>
            <a:ext cx="8824680" cy="19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What we discovered…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035288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0AB17EB-D8D1-4410-AFCB-88EAF489FC21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7</a:t>
            </a:fld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u="sng" strike="noStrike" spc="-1">
                <a:solidFill>
                  <a:srgbClr val="EBEBEB"/>
                </a:solidFill>
                <a:uFillTx/>
                <a:latin typeface="Century Gothic"/>
                <a:ea typeface="DejaVu Sans"/>
              </a:rPr>
              <a:t>Results –Customer Buying Patterns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103400" y="1905120"/>
            <a:ext cx="43952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1" u="sng" strike="noStrike" spc="-1">
                <a:solidFill>
                  <a:srgbClr val="8AD0D6"/>
                </a:solidFill>
                <a:uFillTx/>
                <a:latin typeface="Century Gothic"/>
                <a:ea typeface="DejaVu Sans"/>
              </a:rPr>
              <a:t>Decision Tree Model – Online vs In-store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103400" y="2514600"/>
            <a:ext cx="4395240" cy="37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84.5% confident in model results 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If current trends continue</a:t>
            </a:r>
            <a:endParaRPr lang="en-US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Amount Spent in Transaction is Key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More than $1,998.90 = Online</a:t>
            </a:r>
            <a:endParaRPr lang="en-US" sz="1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Less than $1,998.90</a:t>
            </a:r>
            <a:endParaRPr lang="en-US" sz="16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Age - older than 74.5 (Online) </a:t>
            </a:r>
            <a:endParaRPr lang="en-US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Next, Region determines behavior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West – all online purchases</a:t>
            </a:r>
            <a:endParaRPr lang="en-US" sz="1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Central – age group</a:t>
            </a:r>
            <a:endParaRPr lang="en-US" sz="1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East – dollar amount</a:t>
            </a:r>
            <a:endParaRPr lang="en-US" sz="1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South – dollar amount then age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651DA39-0C41-4BEB-B596-066443EAA248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8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378" name="Picture 9"/>
          <p:cNvPicPr/>
          <p:nvPr/>
        </p:nvPicPr>
        <p:blipFill>
          <a:blip r:embed="rId2"/>
          <a:stretch/>
        </p:blipFill>
        <p:spPr>
          <a:xfrm>
            <a:off x="5726520" y="1978200"/>
            <a:ext cx="3809880" cy="427716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Results – New Product Profitability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5276786-A4AB-4E7C-80A6-9085EF714135}" type="slidenum">
              <a:rPr lang="en-US" sz="2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9</a:t>
            </a:fld>
            <a:endParaRPr lang="en-US" sz="2800" b="0" strike="noStrike" spc="-1">
              <a:latin typeface="Arial"/>
            </a:endParaRPr>
          </a:p>
        </p:txBody>
      </p:sp>
      <p:pic>
        <p:nvPicPr>
          <p:cNvPr id="381" name="Picture 5"/>
          <p:cNvPicPr/>
          <p:nvPr/>
        </p:nvPicPr>
        <p:blipFill>
          <a:blip r:embed="rId2"/>
          <a:stretch/>
        </p:blipFill>
        <p:spPr>
          <a:xfrm>
            <a:off x="281520" y="1281960"/>
            <a:ext cx="7711200" cy="4650480"/>
          </a:xfrm>
          <a:prstGeom prst="rect">
            <a:avLst/>
          </a:prstGeom>
          <a:ln>
            <a:noFill/>
          </a:ln>
        </p:spPr>
      </p:pic>
      <p:graphicFrame>
        <p:nvGraphicFramePr>
          <p:cNvPr id="382" name="Table 3"/>
          <p:cNvGraphicFramePr/>
          <p:nvPr/>
        </p:nvGraphicFramePr>
        <p:xfrm>
          <a:off x="8119800" y="1281960"/>
          <a:ext cx="3666960" cy="1567800"/>
        </p:xfrm>
        <a:graphic>
          <a:graphicData uri="http://schemas.openxmlformats.org/drawingml/2006/table">
            <a:tbl>
              <a:tblPr/>
              <a:tblGrid>
                <a:gridCol w="210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Top 5 Potential Products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C3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Predicted Profitability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Laptop – Razer (# 176)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$366,728.07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PC – Dell (# 171)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$152,218.15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Laptop – Toshiba (# 175)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$147,405.58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PC – Dell (# 172)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$126,428.12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 Tablet – Amazon (# 187)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R w="12240">
                      <a:solidFill>
                        <a:srgbClr val="FFFFFF"/>
                      </a:solidFill>
                    </a:ln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Century Gothic"/>
                          <a:ea typeface="DejaVu Sans"/>
                        </a:rPr>
                        <a:t>$82,053.32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3" name="CustomShape 4"/>
          <p:cNvSpPr/>
          <p:nvPr/>
        </p:nvSpPr>
        <p:spPr>
          <a:xfrm>
            <a:off x="1259640" y="1931400"/>
            <a:ext cx="1958400" cy="2732760"/>
          </a:xfrm>
          <a:prstGeom prst="rect">
            <a:avLst/>
          </a:prstGeom>
          <a:noFill/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5"/>
          <p:cNvSpPr/>
          <p:nvPr/>
        </p:nvSpPr>
        <p:spPr>
          <a:xfrm>
            <a:off x="281520" y="4665240"/>
            <a:ext cx="2936520" cy="997200"/>
          </a:xfrm>
          <a:prstGeom prst="parallelogram">
            <a:avLst>
              <a:gd name="adj" fmla="val 98764"/>
            </a:avLst>
          </a:prstGeom>
          <a:noFill/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6"/>
          <p:cNvSpPr/>
          <p:nvPr/>
        </p:nvSpPr>
        <p:spPr>
          <a:xfrm flipV="1">
            <a:off x="3219120" y="2064600"/>
            <a:ext cx="4664160" cy="119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rgbClr val="B0100E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7"/>
          <p:cNvSpPr/>
          <p:nvPr/>
        </p:nvSpPr>
        <p:spPr>
          <a:xfrm>
            <a:off x="8119800" y="3069720"/>
            <a:ext cx="3666600" cy="37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635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Century Gothic</vt:lpstr>
      <vt:lpstr>DejaVu Sans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Sales Data for Decision Making</dc:title>
  <dc:subject/>
  <dc:creator>Clark Humphrey</dc:creator>
  <dc:description/>
  <cp:lastModifiedBy>Alexander Ganevsky</cp:lastModifiedBy>
  <cp:revision>29</cp:revision>
  <dcterms:created xsi:type="dcterms:W3CDTF">2019-08-11T21:18:17Z</dcterms:created>
  <dcterms:modified xsi:type="dcterms:W3CDTF">2019-08-18T22:02:20Z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