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6.xml" ContentType="application/vnd.openxmlformats-officedocument.presentationml.slideMaster+xml"/>
  <Override PartName="/ppt/diagrams/data1.xml" ContentType="application/vnd.openxmlformats-officedocument.drawingml.diagramData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diagrams/drawing1.xml" ContentType="application/vnd.ms-office.drawingml.diagramDrawing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859B82-DB30-416B-8E1B-F544A7061E8E}" type="doc">
      <dgm:prSet loTypeId="urn:microsoft.com/office/officeart/2005/8/layout/target2" loCatId="relationship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A0FC52C9-4009-4793-A91A-026519464A4A}">
      <dgm:prSet phldrT="[Text]"/>
      <dgm:spPr/>
      <dgm:t>
        <a:bodyPr/>
        <a:lstStyle/>
        <a:p>
          <a:r>
            <a:rPr lang="en-US" b="1" u="sng" dirty="0"/>
            <a:t>24 Potential New Products</a:t>
          </a:r>
        </a:p>
      </dgm:t>
    </dgm:pt>
    <dgm:pt modelId="{ECF3E2E3-8E85-43CB-8D60-B342E6722DC1}" type="parTrans" cxnId="{9C86F862-7173-4C12-984D-606AC5C90203}">
      <dgm:prSet/>
      <dgm:spPr/>
      <dgm:t>
        <a:bodyPr/>
        <a:lstStyle/>
        <a:p>
          <a:endParaRPr lang="en-US"/>
        </a:p>
      </dgm:t>
    </dgm:pt>
    <dgm:pt modelId="{CF322D12-890F-4FA6-9A10-7969484A3DD4}" type="sibTrans" cxnId="{9C86F862-7173-4C12-984D-606AC5C90203}">
      <dgm:prSet/>
      <dgm:spPr/>
      <dgm:t>
        <a:bodyPr/>
        <a:lstStyle/>
        <a:p>
          <a:endParaRPr lang="en-US"/>
        </a:p>
      </dgm:t>
    </dgm:pt>
    <dgm:pt modelId="{19157409-671D-43AD-A96C-3EE05652F687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b="1" u="sng" dirty="0"/>
            <a:t>Sales Focus = 13 Products</a:t>
          </a:r>
        </a:p>
      </dgm:t>
    </dgm:pt>
    <dgm:pt modelId="{BB1EC339-203A-43AE-937C-B2C9954EBCAF}" type="parTrans" cxnId="{3651D8F2-46B9-4BD7-B4B1-4B345045EC66}">
      <dgm:prSet/>
      <dgm:spPr/>
      <dgm:t>
        <a:bodyPr/>
        <a:lstStyle/>
        <a:p>
          <a:endParaRPr lang="en-US"/>
        </a:p>
      </dgm:t>
    </dgm:pt>
    <dgm:pt modelId="{7E71EADC-8633-4222-BBFB-9C4D7B730A2A}" type="sibTrans" cxnId="{3651D8F2-46B9-4BD7-B4B1-4B345045EC66}">
      <dgm:prSet/>
      <dgm:spPr/>
      <dgm:t>
        <a:bodyPr/>
        <a:lstStyle/>
        <a:p>
          <a:endParaRPr lang="en-US"/>
        </a:p>
      </dgm:t>
    </dgm:pt>
    <dgm:pt modelId="{896A8339-2BFE-42DD-86FF-1BA1E3564894}">
      <dgm:prSet phldrT="[Text]" custT="1"/>
      <dgm:spPr/>
      <dgm:t>
        <a:bodyPr spcFirstLastPara="0" vert="horz" wrap="square" lIns="38100" tIns="38100" rIns="38100" bIns="38100" numCol="1" spcCol="1270" anchor="ctr" anchorCtr="0"/>
        <a:lstStyle/>
        <a:p>
          <a:r>
            <a:rPr lang="en-US" sz="1000" b="1" kern="1200">
              <a:latin typeface="Century Gothic" panose="020B0502020202020204"/>
              <a:ea typeface="+mn-ea"/>
              <a:cs typeface="+mn-cs"/>
            </a:rPr>
            <a:t>Laptops</a:t>
          </a:r>
          <a:endParaRPr lang="en-US" sz="1000" b="1" kern="1200" dirty="0">
            <a:latin typeface="Century Gothic" panose="020B0502020202020204"/>
            <a:ea typeface="+mn-ea"/>
            <a:cs typeface="+mn-cs"/>
          </a:endParaRPr>
        </a:p>
      </dgm:t>
    </dgm:pt>
    <dgm:pt modelId="{82B9D7F2-EBA0-4573-8B70-13736D7545EF}" type="parTrans" cxnId="{DC4440BA-C33F-427B-99AB-E21D74BD7F7C}">
      <dgm:prSet/>
      <dgm:spPr/>
      <dgm:t>
        <a:bodyPr/>
        <a:lstStyle/>
        <a:p>
          <a:endParaRPr lang="en-US"/>
        </a:p>
      </dgm:t>
    </dgm:pt>
    <dgm:pt modelId="{DC4909CF-353F-4E65-9BAD-8B9A3652D41D}" type="sibTrans" cxnId="{DC4440BA-C33F-427B-99AB-E21D74BD7F7C}">
      <dgm:prSet/>
      <dgm:spPr/>
      <dgm:t>
        <a:bodyPr/>
        <a:lstStyle/>
        <a:p>
          <a:endParaRPr lang="en-US"/>
        </a:p>
      </dgm:t>
    </dgm:pt>
    <dgm:pt modelId="{4E9AF207-7AC2-4F5C-9FC3-4CDAFE216C91}">
      <dgm:prSet phldrT="[Text]" custT="1"/>
      <dgm:spPr/>
      <dgm:t>
        <a:bodyPr spcFirstLastPara="0" vert="horz" wrap="square" lIns="38100" tIns="38100" rIns="38100" bIns="3810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>
              <a:latin typeface="Century Gothic" panose="020B0502020202020204"/>
              <a:ea typeface="+mn-ea"/>
              <a:cs typeface="+mn-cs"/>
            </a:rPr>
            <a:t>PCs</a:t>
          </a:r>
          <a:endParaRPr lang="en-US" sz="1000" b="1" kern="1200" dirty="0">
            <a:latin typeface="Century Gothic" panose="020B0502020202020204"/>
            <a:ea typeface="+mn-ea"/>
            <a:cs typeface="+mn-cs"/>
          </a:endParaRPr>
        </a:p>
      </dgm:t>
    </dgm:pt>
    <dgm:pt modelId="{450C8C45-2C78-4180-A644-6EA97BF6DA8A}" type="parTrans" cxnId="{94B04582-D0FF-4B49-AB28-898F7F89A99C}">
      <dgm:prSet/>
      <dgm:spPr/>
      <dgm:t>
        <a:bodyPr/>
        <a:lstStyle/>
        <a:p>
          <a:endParaRPr lang="en-US"/>
        </a:p>
      </dgm:t>
    </dgm:pt>
    <dgm:pt modelId="{9ABED4A8-B209-4192-A631-36405F35BD64}" type="sibTrans" cxnId="{94B04582-D0FF-4B49-AB28-898F7F89A99C}">
      <dgm:prSet/>
      <dgm:spPr/>
      <dgm:t>
        <a:bodyPr/>
        <a:lstStyle/>
        <a:p>
          <a:endParaRPr lang="en-US"/>
        </a:p>
      </dgm:t>
    </dgm:pt>
    <dgm:pt modelId="{8A619E53-57D9-47EE-97FA-ECE708860AE1}">
      <dgm:prSet phldrT="[Text]"/>
      <dgm:spPr>
        <a:solidFill>
          <a:srgbClr val="CA2923"/>
        </a:solidFill>
      </dgm:spPr>
      <dgm:t>
        <a:bodyPr/>
        <a:lstStyle/>
        <a:p>
          <a:r>
            <a:rPr lang="en-US" b="1" u="sng" dirty="0"/>
            <a:t>Others = 11 Products</a:t>
          </a:r>
        </a:p>
      </dgm:t>
    </dgm:pt>
    <dgm:pt modelId="{13BE0357-D78A-49EC-9DCB-8E19528AC7F6}" type="parTrans" cxnId="{32CD87DA-7745-4B37-B84C-72D8B7F0A48B}">
      <dgm:prSet/>
      <dgm:spPr/>
      <dgm:t>
        <a:bodyPr/>
        <a:lstStyle/>
        <a:p>
          <a:endParaRPr lang="en-US"/>
        </a:p>
      </dgm:t>
    </dgm:pt>
    <dgm:pt modelId="{711B920D-0A26-4386-8F61-9D9FE2EEFBDA}" type="sibTrans" cxnId="{32CD87DA-7745-4B37-B84C-72D8B7F0A48B}">
      <dgm:prSet/>
      <dgm:spPr/>
      <dgm:t>
        <a:bodyPr/>
        <a:lstStyle/>
        <a:p>
          <a:endParaRPr lang="en-US"/>
        </a:p>
      </dgm:t>
    </dgm:pt>
    <dgm:pt modelId="{486F5FD4-C438-47CB-BDEE-B1E08B8767D4}">
      <dgm:prSet phldrT="[Text]" custT="1"/>
      <dgm:spPr/>
      <dgm:t>
        <a:bodyPr/>
        <a:lstStyle/>
        <a:p>
          <a:r>
            <a:rPr lang="en-US" sz="1000" b="1" dirty="0"/>
            <a:t>Game Consoles, Tablets, Accessories, Software, Printers, Printer Supplies, &amp; Extended Warranties</a:t>
          </a:r>
        </a:p>
      </dgm:t>
    </dgm:pt>
    <dgm:pt modelId="{3DD5A4B9-97F1-42D6-BF63-EE3DD2734A8B}" type="parTrans" cxnId="{983D431A-3F4F-4F5F-9CDC-6D4C1B140290}">
      <dgm:prSet/>
      <dgm:spPr/>
      <dgm:t>
        <a:bodyPr/>
        <a:lstStyle/>
        <a:p>
          <a:endParaRPr lang="en-US"/>
        </a:p>
      </dgm:t>
    </dgm:pt>
    <dgm:pt modelId="{FB547DA7-B220-4458-B860-B128552EECE8}" type="sibTrans" cxnId="{983D431A-3F4F-4F5F-9CDC-6D4C1B140290}">
      <dgm:prSet/>
      <dgm:spPr/>
      <dgm:t>
        <a:bodyPr/>
        <a:lstStyle/>
        <a:p>
          <a:endParaRPr lang="en-US"/>
        </a:p>
      </dgm:t>
    </dgm:pt>
    <dgm:pt modelId="{1DCE3431-401A-4D4A-808F-37DDEC7B5F45}">
      <dgm:prSet phldrT="[Text]" custT="1"/>
      <dgm:spPr/>
      <dgm:t>
        <a:bodyPr/>
        <a:lstStyle/>
        <a:p>
          <a:r>
            <a:rPr lang="en-US" sz="1000" b="1" dirty="0"/>
            <a:t>Netbooks</a:t>
          </a:r>
        </a:p>
      </dgm:t>
    </dgm:pt>
    <dgm:pt modelId="{7DC6A351-63D0-4446-BD87-77B69ABC0C59}" type="parTrans" cxnId="{610E27E9-ABAA-4E2D-86E9-E595EDA6E213}">
      <dgm:prSet/>
      <dgm:spPr/>
      <dgm:t>
        <a:bodyPr/>
        <a:lstStyle/>
        <a:p>
          <a:endParaRPr lang="en-US"/>
        </a:p>
      </dgm:t>
    </dgm:pt>
    <dgm:pt modelId="{E6A46C75-CD91-4F91-BE71-C7C17F3BE111}" type="sibTrans" cxnId="{610E27E9-ABAA-4E2D-86E9-E595EDA6E213}">
      <dgm:prSet/>
      <dgm:spPr/>
      <dgm:t>
        <a:bodyPr/>
        <a:lstStyle/>
        <a:p>
          <a:endParaRPr lang="en-US"/>
        </a:p>
      </dgm:t>
    </dgm:pt>
    <dgm:pt modelId="{BE8C5F38-BCB0-4368-BA77-BB3FD1209AE6}">
      <dgm:prSet phldrT="[Text]" custT="1"/>
      <dgm:spPr/>
      <dgm:t>
        <a:bodyPr/>
        <a:lstStyle/>
        <a:p>
          <a:r>
            <a:rPr lang="en-US" sz="1000" b="1" dirty="0"/>
            <a:t>Smartphones</a:t>
          </a:r>
        </a:p>
      </dgm:t>
    </dgm:pt>
    <dgm:pt modelId="{BD589E8D-A8D2-4659-8945-09688178B7BA}" type="parTrans" cxnId="{1F3F6160-637D-4C1C-AB81-363708649EAB}">
      <dgm:prSet/>
      <dgm:spPr/>
      <dgm:t>
        <a:bodyPr/>
        <a:lstStyle/>
        <a:p>
          <a:endParaRPr lang="en-US"/>
        </a:p>
      </dgm:t>
    </dgm:pt>
    <dgm:pt modelId="{169CD143-BA5B-40AF-8971-3BF0C616A2B1}" type="sibTrans" cxnId="{1F3F6160-637D-4C1C-AB81-363708649EAB}">
      <dgm:prSet/>
      <dgm:spPr/>
      <dgm:t>
        <a:bodyPr/>
        <a:lstStyle/>
        <a:p>
          <a:endParaRPr lang="en-US"/>
        </a:p>
      </dgm:t>
    </dgm:pt>
    <dgm:pt modelId="{06758BF7-22FD-4A9F-8081-D6853F70A5D9}" type="pres">
      <dgm:prSet presAssocID="{E5859B82-DB30-416B-8E1B-F544A7061E8E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2A5A3CE2-AEB1-4E27-A49E-7F518CE4FDA3}" type="pres">
      <dgm:prSet presAssocID="{E5859B82-DB30-416B-8E1B-F544A7061E8E}" presName="outerBox" presStyleCnt="0"/>
      <dgm:spPr/>
    </dgm:pt>
    <dgm:pt modelId="{17FF1381-702F-4514-81FE-99C850449F96}" type="pres">
      <dgm:prSet presAssocID="{E5859B82-DB30-416B-8E1B-F544A7061E8E}" presName="outerBoxParent" presStyleLbl="node1" presStyleIdx="0" presStyleCnt="3"/>
      <dgm:spPr/>
    </dgm:pt>
    <dgm:pt modelId="{E854A767-0900-43DF-B9A4-1E68FE97D5A3}" type="pres">
      <dgm:prSet presAssocID="{E5859B82-DB30-416B-8E1B-F544A7061E8E}" presName="outerBoxChildren" presStyleCnt="0"/>
      <dgm:spPr/>
    </dgm:pt>
    <dgm:pt modelId="{AFBB79AD-6BE3-45BC-89B8-8CC7B8EB288E}" type="pres">
      <dgm:prSet presAssocID="{E5859B82-DB30-416B-8E1B-F544A7061E8E}" presName="middleBox" presStyleCnt="0"/>
      <dgm:spPr/>
    </dgm:pt>
    <dgm:pt modelId="{676D5607-80CE-41CC-83E8-F3BB9876601B}" type="pres">
      <dgm:prSet presAssocID="{E5859B82-DB30-416B-8E1B-F544A7061E8E}" presName="middleBoxParent" presStyleLbl="node1" presStyleIdx="1" presStyleCnt="3"/>
      <dgm:spPr/>
    </dgm:pt>
    <dgm:pt modelId="{0778367F-2955-49D7-A07B-9CB4E0D564E8}" type="pres">
      <dgm:prSet presAssocID="{E5859B82-DB30-416B-8E1B-F544A7061E8E}" presName="middleBoxChildren" presStyleCnt="0"/>
      <dgm:spPr/>
    </dgm:pt>
    <dgm:pt modelId="{1E894401-C4C5-47CD-9930-DE6A2D58AF91}" type="pres">
      <dgm:prSet presAssocID="{896A8339-2BFE-42DD-86FF-1BA1E3564894}" presName="mChild" presStyleLbl="fgAcc1" presStyleIdx="0" presStyleCnt="5">
        <dgm:presLayoutVars>
          <dgm:bulletEnabled val="1"/>
        </dgm:presLayoutVars>
      </dgm:prSet>
      <dgm:spPr>
        <a:xfrm>
          <a:off x="260032" y="1992034"/>
          <a:ext cx="1013460" cy="390314"/>
        </a:xfrm>
        <a:prstGeom prst="roundRect">
          <a:avLst>
            <a:gd name="adj" fmla="val 10500"/>
          </a:avLst>
        </a:prstGeom>
      </dgm:spPr>
    </dgm:pt>
    <dgm:pt modelId="{34C84A98-59B3-47D9-99D4-D0AF170F359A}" type="pres">
      <dgm:prSet presAssocID="{DC4909CF-353F-4E65-9BAD-8B9A3652D41D}" presName="middleSibTrans" presStyleCnt="0"/>
      <dgm:spPr/>
    </dgm:pt>
    <dgm:pt modelId="{F29C35B5-915F-4802-AE73-D2FD6949B058}" type="pres">
      <dgm:prSet presAssocID="{4E9AF207-7AC2-4F5C-9FC3-4CDAFE216C91}" presName="mChild" presStyleLbl="fgAcc1" presStyleIdx="1" presStyleCnt="5">
        <dgm:presLayoutVars>
          <dgm:bulletEnabled val="1"/>
        </dgm:presLayoutVars>
      </dgm:prSet>
      <dgm:spPr>
        <a:xfrm>
          <a:off x="260032" y="2401629"/>
          <a:ext cx="1013460" cy="390314"/>
        </a:xfrm>
        <a:prstGeom prst="roundRect">
          <a:avLst>
            <a:gd name="adj" fmla="val 10500"/>
          </a:avLst>
        </a:prstGeom>
      </dgm:spPr>
    </dgm:pt>
    <dgm:pt modelId="{0E905100-3C9B-4E53-B95A-FD9BB30EE00E}" type="pres">
      <dgm:prSet presAssocID="{9ABED4A8-B209-4192-A631-36405F35BD64}" presName="middleSibTrans" presStyleCnt="0"/>
      <dgm:spPr/>
    </dgm:pt>
    <dgm:pt modelId="{4E6DEE18-5D56-4B5F-AAB8-D601BC8A7158}" type="pres">
      <dgm:prSet presAssocID="{1DCE3431-401A-4D4A-808F-37DDEC7B5F45}" presName="mChild" presStyleLbl="fgAcc1" presStyleIdx="2" presStyleCnt="5">
        <dgm:presLayoutVars>
          <dgm:bulletEnabled val="1"/>
        </dgm:presLayoutVars>
      </dgm:prSet>
      <dgm:spPr/>
    </dgm:pt>
    <dgm:pt modelId="{905E9595-B724-4336-AF94-ED2B45A8BBAA}" type="pres">
      <dgm:prSet presAssocID="{E6A46C75-CD91-4F91-BE71-C7C17F3BE111}" presName="middleSibTrans" presStyleCnt="0"/>
      <dgm:spPr/>
    </dgm:pt>
    <dgm:pt modelId="{0507A1C3-1202-4908-9E33-42E99DC5C9B6}" type="pres">
      <dgm:prSet presAssocID="{BE8C5F38-BCB0-4368-BA77-BB3FD1209AE6}" presName="mChild" presStyleLbl="fgAcc1" presStyleIdx="3" presStyleCnt="5">
        <dgm:presLayoutVars>
          <dgm:bulletEnabled val="1"/>
        </dgm:presLayoutVars>
      </dgm:prSet>
      <dgm:spPr/>
    </dgm:pt>
    <dgm:pt modelId="{D7E61ADB-E6C6-4EFB-B2A9-CF96EDD4633E}" type="pres">
      <dgm:prSet presAssocID="{E5859B82-DB30-416B-8E1B-F544A7061E8E}" presName="centerBox" presStyleCnt="0"/>
      <dgm:spPr/>
    </dgm:pt>
    <dgm:pt modelId="{B1D6D660-07CE-44E8-B729-04E3C0DB853D}" type="pres">
      <dgm:prSet presAssocID="{E5859B82-DB30-416B-8E1B-F544A7061E8E}" presName="centerBoxParent" presStyleLbl="node1" presStyleIdx="2" presStyleCnt="3" custScaleY="115358" custLinFactNeighborX="251" custLinFactNeighborY="-574"/>
      <dgm:spPr/>
    </dgm:pt>
    <dgm:pt modelId="{E08EA00F-568E-4BDF-A19B-0B6145F6DE78}" type="pres">
      <dgm:prSet presAssocID="{E5859B82-DB30-416B-8E1B-F544A7061E8E}" presName="centerBoxChildren" presStyleCnt="0"/>
      <dgm:spPr/>
    </dgm:pt>
    <dgm:pt modelId="{D8FF6E58-7336-4CE2-9721-9BCEEEACFB2B}" type="pres">
      <dgm:prSet presAssocID="{486F5FD4-C438-47CB-BDEE-B1E08B8767D4}" presName="cChild" presStyleLbl="fgAcc1" presStyleIdx="4" presStyleCnt="5" custScaleX="392402" custScaleY="84155" custLinFactNeighborX="4542" custLinFactNeighborY="-3854">
        <dgm:presLayoutVars>
          <dgm:bulletEnabled val="1"/>
        </dgm:presLayoutVars>
      </dgm:prSet>
      <dgm:spPr/>
    </dgm:pt>
  </dgm:ptLst>
  <dgm:cxnLst>
    <dgm:cxn modelId="{983D431A-3F4F-4F5F-9CDC-6D4C1B140290}" srcId="{8A619E53-57D9-47EE-97FA-ECE708860AE1}" destId="{486F5FD4-C438-47CB-BDEE-B1E08B8767D4}" srcOrd="0" destOrd="0" parTransId="{3DD5A4B9-97F1-42D6-BF63-EE3DD2734A8B}" sibTransId="{FB547DA7-B220-4458-B860-B128552EECE8}"/>
    <dgm:cxn modelId="{1BFE6E25-3D76-4221-9598-B32939F713B6}" type="presOf" srcId="{4E9AF207-7AC2-4F5C-9FC3-4CDAFE216C91}" destId="{F29C35B5-915F-4802-AE73-D2FD6949B058}" srcOrd="0" destOrd="0" presId="urn:microsoft.com/office/officeart/2005/8/layout/target2"/>
    <dgm:cxn modelId="{FD585B33-2E18-4918-B225-AF5B239621A8}" type="presOf" srcId="{8A619E53-57D9-47EE-97FA-ECE708860AE1}" destId="{B1D6D660-07CE-44E8-B729-04E3C0DB853D}" srcOrd="0" destOrd="0" presId="urn:microsoft.com/office/officeart/2005/8/layout/target2"/>
    <dgm:cxn modelId="{1F3F6160-637D-4C1C-AB81-363708649EAB}" srcId="{19157409-671D-43AD-A96C-3EE05652F687}" destId="{BE8C5F38-BCB0-4368-BA77-BB3FD1209AE6}" srcOrd="3" destOrd="0" parTransId="{BD589E8D-A8D2-4659-8945-09688178B7BA}" sibTransId="{169CD143-BA5B-40AF-8971-3BF0C616A2B1}"/>
    <dgm:cxn modelId="{9C86F862-7173-4C12-984D-606AC5C90203}" srcId="{E5859B82-DB30-416B-8E1B-F544A7061E8E}" destId="{A0FC52C9-4009-4793-A91A-026519464A4A}" srcOrd="0" destOrd="0" parTransId="{ECF3E2E3-8E85-43CB-8D60-B342E6722DC1}" sibTransId="{CF322D12-890F-4FA6-9A10-7969484A3DD4}"/>
    <dgm:cxn modelId="{4D0D7451-D26C-45B0-A4C1-22904575DAF6}" type="presOf" srcId="{896A8339-2BFE-42DD-86FF-1BA1E3564894}" destId="{1E894401-C4C5-47CD-9930-DE6A2D58AF91}" srcOrd="0" destOrd="0" presId="urn:microsoft.com/office/officeart/2005/8/layout/target2"/>
    <dgm:cxn modelId="{C8821276-CE4C-461B-AD7E-7AD47E04AB4B}" type="presOf" srcId="{19157409-671D-43AD-A96C-3EE05652F687}" destId="{676D5607-80CE-41CC-83E8-F3BB9876601B}" srcOrd="0" destOrd="0" presId="urn:microsoft.com/office/officeart/2005/8/layout/target2"/>
    <dgm:cxn modelId="{94B04582-D0FF-4B49-AB28-898F7F89A99C}" srcId="{19157409-671D-43AD-A96C-3EE05652F687}" destId="{4E9AF207-7AC2-4F5C-9FC3-4CDAFE216C91}" srcOrd="1" destOrd="0" parTransId="{450C8C45-2C78-4180-A644-6EA97BF6DA8A}" sibTransId="{9ABED4A8-B209-4192-A631-36405F35BD64}"/>
    <dgm:cxn modelId="{4E1ED086-48C2-44D2-8833-10482F1F16F7}" type="presOf" srcId="{E5859B82-DB30-416B-8E1B-F544A7061E8E}" destId="{06758BF7-22FD-4A9F-8081-D6853F70A5D9}" srcOrd="0" destOrd="0" presId="urn:microsoft.com/office/officeart/2005/8/layout/target2"/>
    <dgm:cxn modelId="{DE2AEA96-9589-4EA7-B6E7-AFED4788F576}" type="presOf" srcId="{1DCE3431-401A-4D4A-808F-37DDEC7B5F45}" destId="{4E6DEE18-5D56-4B5F-AAB8-D601BC8A7158}" srcOrd="0" destOrd="0" presId="urn:microsoft.com/office/officeart/2005/8/layout/target2"/>
    <dgm:cxn modelId="{D60331A9-F998-4C9D-8053-F7313250509F}" type="presOf" srcId="{A0FC52C9-4009-4793-A91A-026519464A4A}" destId="{17FF1381-702F-4514-81FE-99C850449F96}" srcOrd="0" destOrd="0" presId="urn:microsoft.com/office/officeart/2005/8/layout/target2"/>
    <dgm:cxn modelId="{DC4440BA-C33F-427B-99AB-E21D74BD7F7C}" srcId="{19157409-671D-43AD-A96C-3EE05652F687}" destId="{896A8339-2BFE-42DD-86FF-1BA1E3564894}" srcOrd="0" destOrd="0" parTransId="{82B9D7F2-EBA0-4573-8B70-13736D7545EF}" sibTransId="{DC4909CF-353F-4E65-9BAD-8B9A3652D41D}"/>
    <dgm:cxn modelId="{32CD87DA-7745-4B37-B84C-72D8B7F0A48B}" srcId="{E5859B82-DB30-416B-8E1B-F544A7061E8E}" destId="{8A619E53-57D9-47EE-97FA-ECE708860AE1}" srcOrd="2" destOrd="0" parTransId="{13BE0357-D78A-49EC-9DCB-8E19528AC7F6}" sibTransId="{711B920D-0A26-4386-8F61-9D9FE2EEFBDA}"/>
    <dgm:cxn modelId="{5BB0DEE5-4E6E-4E3A-A8D8-175AED4C0577}" type="presOf" srcId="{BE8C5F38-BCB0-4368-BA77-BB3FD1209AE6}" destId="{0507A1C3-1202-4908-9E33-42E99DC5C9B6}" srcOrd="0" destOrd="0" presId="urn:microsoft.com/office/officeart/2005/8/layout/target2"/>
    <dgm:cxn modelId="{610E27E9-ABAA-4E2D-86E9-E595EDA6E213}" srcId="{19157409-671D-43AD-A96C-3EE05652F687}" destId="{1DCE3431-401A-4D4A-808F-37DDEC7B5F45}" srcOrd="2" destOrd="0" parTransId="{7DC6A351-63D0-4446-BD87-77B69ABC0C59}" sibTransId="{E6A46C75-CD91-4F91-BE71-C7C17F3BE111}"/>
    <dgm:cxn modelId="{65D1CEEC-BBE0-42B1-B7AA-0FA920F076B5}" type="presOf" srcId="{486F5FD4-C438-47CB-BDEE-B1E08B8767D4}" destId="{D8FF6E58-7336-4CE2-9721-9BCEEEACFB2B}" srcOrd="0" destOrd="0" presId="urn:microsoft.com/office/officeart/2005/8/layout/target2"/>
    <dgm:cxn modelId="{3651D8F2-46B9-4BD7-B4B1-4B345045EC66}" srcId="{E5859B82-DB30-416B-8E1B-F544A7061E8E}" destId="{19157409-671D-43AD-A96C-3EE05652F687}" srcOrd="1" destOrd="0" parTransId="{BB1EC339-203A-43AE-937C-B2C9954EBCAF}" sibTransId="{7E71EADC-8633-4222-BBFB-9C4D7B730A2A}"/>
    <dgm:cxn modelId="{5105BE9E-F409-4651-92C2-992FACDAEA53}" type="presParOf" srcId="{06758BF7-22FD-4A9F-8081-D6853F70A5D9}" destId="{2A5A3CE2-AEB1-4E27-A49E-7F518CE4FDA3}" srcOrd="0" destOrd="0" presId="urn:microsoft.com/office/officeart/2005/8/layout/target2"/>
    <dgm:cxn modelId="{5B57B854-1C20-466D-98F8-E8E347A6508B}" type="presParOf" srcId="{2A5A3CE2-AEB1-4E27-A49E-7F518CE4FDA3}" destId="{17FF1381-702F-4514-81FE-99C850449F96}" srcOrd="0" destOrd="0" presId="urn:microsoft.com/office/officeart/2005/8/layout/target2"/>
    <dgm:cxn modelId="{F3CEB6B3-5801-4517-8E7C-453007A7AED5}" type="presParOf" srcId="{2A5A3CE2-AEB1-4E27-A49E-7F518CE4FDA3}" destId="{E854A767-0900-43DF-B9A4-1E68FE97D5A3}" srcOrd="1" destOrd="0" presId="urn:microsoft.com/office/officeart/2005/8/layout/target2"/>
    <dgm:cxn modelId="{112D24D7-EB99-455F-8E11-92AEEBBCC04C}" type="presParOf" srcId="{06758BF7-22FD-4A9F-8081-D6853F70A5D9}" destId="{AFBB79AD-6BE3-45BC-89B8-8CC7B8EB288E}" srcOrd="1" destOrd="0" presId="urn:microsoft.com/office/officeart/2005/8/layout/target2"/>
    <dgm:cxn modelId="{02B525EC-8251-471B-BD71-4342EE26E5C3}" type="presParOf" srcId="{AFBB79AD-6BE3-45BC-89B8-8CC7B8EB288E}" destId="{676D5607-80CE-41CC-83E8-F3BB9876601B}" srcOrd="0" destOrd="0" presId="urn:microsoft.com/office/officeart/2005/8/layout/target2"/>
    <dgm:cxn modelId="{C53B9202-D702-4A04-8C61-4EA1449A0417}" type="presParOf" srcId="{AFBB79AD-6BE3-45BC-89B8-8CC7B8EB288E}" destId="{0778367F-2955-49D7-A07B-9CB4E0D564E8}" srcOrd="1" destOrd="0" presId="urn:microsoft.com/office/officeart/2005/8/layout/target2"/>
    <dgm:cxn modelId="{8C1F259C-C81D-4A9A-B079-6B5D66623B81}" type="presParOf" srcId="{0778367F-2955-49D7-A07B-9CB4E0D564E8}" destId="{1E894401-C4C5-47CD-9930-DE6A2D58AF91}" srcOrd="0" destOrd="0" presId="urn:microsoft.com/office/officeart/2005/8/layout/target2"/>
    <dgm:cxn modelId="{C505850A-FDCC-4F8E-AAB3-4151640B77F3}" type="presParOf" srcId="{0778367F-2955-49D7-A07B-9CB4E0D564E8}" destId="{34C84A98-59B3-47D9-99D4-D0AF170F359A}" srcOrd="1" destOrd="0" presId="urn:microsoft.com/office/officeart/2005/8/layout/target2"/>
    <dgm:cxn modelId="{BA829189-05AC-4FCF-AEAE-211C4B2A459C}" type="presParOf" srcId="{0778367F-2955-49D7-A07B-9CB4E0D564E8}" destId="{F29C35B5-915F-4802-AE73-D2FD6949B058}" srcOrd="2" destOrd="0" presId="urn:microsoft.com/office/officeart/2005/8/layout/target2"/>
    <dgm:cxn modelId="{A99C7303-BE88-4300-80E6-66CE5E2E84DA}" type="presParOf" srcId="{0778367F-2955-49D7-A07B-9CB4E0D564E8}" destId="{0E905100-3C9B-4E53-B95A-FD9BB30EE00E}" srcOrd="3" destOrd="0" presId="urn:microsoft.com/office/officeart/2005/8/layout/target2"/>
    <dgm:cxn modelId="{E75D7FBF-45BC-40A6-AC31-D872A9DB0C59}" type="presParOf" srcId="{0778367F-2955-49D7-A07B-9CB4E0D564E8}" destId="{4E6DEE18-5D56-4B5F-AAB8-D601BC8A7158}" srcOrd="4" destOrd="0" presId="urn:microsoft.com/office/officeart/2005/8/layout/target2"/>
    <dgm:cxn modelId="{6F12FEA7-912F-4EA3-BA2E-3A0EE507046A}" type="presParOf" srcId="{0778367F-2955-49D7-A07B-9CB4E0D564E8}" destId="{905E9595-B724-4336-AF94-ED2B45A8BBAA}" srcOrd="5" destOrd="0" presId="urn:microsoft.com/office/officeart/2005/8/layout/target2"/>
    <dgm:cxn modelId="{908DCB8A-B230-43DD-A8B3-B8AA095FB9EE}" type="presParOf" srcId="{0778367F-2955-49D7-A07B-9CB4E0D564E8}" destId="{0507A1C3-1202-4908-9E33-42E99DC5C9B6}" srcOrd="6" destOrd="0" presId="urn:microsoft.com/office/officeart/2005/8/layout/target2"/>
    <dgm:cxn modelId="{83F31B7B-0015-4EBF-83A4-3287C5BC1C56}" type="presParOf" srcId="{06758BF7-22FD-4A9F-8081-D6853F70A5D9}" destId="{D7E61ADB-E6C6-4EFB-B2A9-CF96EDD4633E}" srcOrd="2" destOrd="0" presId="urn:microsoft.com/office/officeart/2005/8/layout/target2"/>
    <dgm:cxn modelId="{6A15471E-37B2-4550-B592-8937F0EF2BA3}" type="presParOf" srcId="{D7E61ADB-E6C6-4EFB-B2A9-CF96EDD4633E}" destId="{B1D6D660-07CE-44E8-B729-04E3C0DB853D}" srcOrd="0" destOrd="0" presId="urn:microsoft.com/office/officeart/2005/8/layout/target2"/>
    <dgm:cxn modelId="{8E6DE940-354E-4593-B0A6-1182FDBD96D2}" type="presParOf" srcId="{D7E61ADB-E6C6-4EFB-B2A9-CF96EDD4633E}" destId="{E08EA00F-568E-4BDF-A19B-0B6145F6DE78}" srcOrd="1" destOrd="0" presId="urn:microsoft.com/office/officeart/2005/8/layout/target2"/>
    <dgm:cxn modelId="{374FE9D9-DB58-4F1D-B272-A9CA6650B84C}" type="presParOf" srcId="{E08EA00F-568E-4BDF-A19B-0B6145F6DE78}" destId="{D8FF6E58-7336-4CE2-9721-9BCEEEACFB2B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FF1381-702F-4514-81FE-99C850449F96}">
      <dsp:nvSpPr>
        <dsp:cNvPr id="0" name=""/>
        <dsp:cNvSpPr/>
      </dsp:nvSpPr>
      <dsp:spPr>
        <a:xfrm>
          <a:off x="0" y="0"/>
          <a:ext cx="5334000" cy="4024313"/>
        </a:xfrm>
        <a:prstGeom prst="roundRect">
          <a:avLst>
            <a:gd name="adj" fmla="val 85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3123314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u="sng" kern="1200" dirty="0"/>
            <a:t>24 Potential New Products</a:t>
          </a:r>
        </a:p>
      </dsp:txBody>
      <dsp:txXfrm>
        <a:off x="100188" y="100188"/>
        <a:ext cx="5133624" cy="3823937"/>
      </dsp:txXfrm>
    </dsp:sp>
    <dsp:sp modelId="{676D5607-80CE-41CC-83E8-F3BB9876601B}">
      <dsp:nvSpPr>
        <dsp:cNvPr id="0" name=""/>
        <dsp:cNvSpPr/>
      </dsp:nvSpPr>
      <dsp:spPr>
        <a:xfrm>
          <a:off x="133350" y="1006078"/>
          <a:ext cx="5067300" cy="2817019"/>
        </a:xfrm>
        <a:prstGeom prst="roundRect">
          <a:avLst>
            <a:gd name="adj" fmla="val 105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1788807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u="sng" kern="1200" dirty="0"/>
            <a:t>Sales Focus = 13 Products</a:t>
          </a:r>
        </a:p>
      </dsp:txBody>
      <dsp:txXfrm>
        <a:off x="219983" y="1092711"/>
        <a:ext cx="4894034" cy="2643753"/>
      </dsp:txXfrm>
    </dsp:sp>
    <dsp:sp modelId="{1E894401-C4C5-47CD-9930-DE6A2D58AF91}">
      <dsp:nvSpPr>
        <dsp:cNvPr id="0" name=""/>
        <dsp:cNvSpPr/>
      </dsp:nvSpPr>
      <dsp:spPr>
        <a:xfrm>
          <a:off x="260032" y="1992034"/>
          <a:ext cx="1013460" cy="390314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>
              <a:latin typeface="Century Gothic" panose="020B0502020202020204"/>
              <a:ea typeface="+mn-ea"/>
              <a:cs typeface="+mn-cs"/>
            </a:rPr>
            <a:t>Laptops</a:t>
          </a:r>
          <a:endParaRPr lang="en-US" sz="1000" b="1" kern="1200" dirty="0">
            <a:latin typeface="Century Gothic" panose="020B0502020202020204"/>
            <a:ea typeface="+mn-ea"/>
            <a:cs typeface="+mn-cs"/>
          </a:endParaRPr>
        </a:p>
      </dsp:txBody>
      <dsp:txXfrm>
        <a:off x="272036" y="2004038"/>
        <a:ext cx="989452" cy="366306"/>
      </dsp:txXfrm>
    </dsp:sp>
    <dsp:sp modelId="{F29C35B5-915F-4802-AE73-D2FD6949B058}">
      <dsp:nvSpPr>
        <dsp:cNvPr id="0" name=""/>
        <dsp:cNvSpPr/>
      </dsp:nvSpPr>
      <dsp:spPr>
        <a:xfrm>
          <a:off x="260032" y="2401629"/>
          <a:ext cx="1013460" cy="390314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-19104"/>
              <a:satOff val="-1320"/>
              <a:lumOff val="72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>
              <a:latin typeface="Century Gothic" panose="020B0502020202020204"/>
              <a:ea typeface="+mn-ea"/>
              <a:cs typeface="+mn-cs"/>
            </a:rPr>
            <a:t>PCs</a:t>
          </a:r>
          <a:endParaRPr lang="en-US" sz="1000" b="1" kern="1200" dirty="0">
            <a:latin typeface="Century Gothic" panose="020B0502020202020204"/>
            <a:ea typeface="+mn-ea"/>
            <a:cs typeface="+mn-cs"/>
          </a:endParaRPr>
        </a:p>
      </dsp:txBody>
      <dsp:txXfrm>
        <a:off x="272036" y="2413633"/>
        <a:ext cx="989452" cy="366306"/>
      </dsp:txXfrm>
    </dsp:sp>
    <dsp:sp modelId="{4E6DEE18-5D56-4B5F-AAB8-D601BC8A7158}">
      <dsp:nvSpPr>
        <dsp:cNvPr id="0" name=""/>
        <dsp:cNvSpPr/>
      </dsp:nvSpPr>
      <dsp:spPr>
        <a:xfrm>
          <a:off x="260032" y="2811223"/>
          <a:ext cx="1013460" cy="390314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-38209"/>
              <a:satOff val="-2639"/>
              <a:lumOff val="1453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Netbooks</a:t>
          </a:r>
        </a:p>
      </dsp:txBody>
      <dsp:txXfrm>
        <a:off x="272036" y="2823227"/>
        <a:ext cx="989452" cy="366306"/>
      </dsp:txXfrm>
    </dsp:sp>
    <dsp:sp modelId="{0507A1C3-1202-4908-9E33-42E99DC5C9B6}">
      <dsp:nvSpPr>
        <dsp:cNvPr id="0" name=""/>
        <dsp:cNvSpPr/>
      </dsp:nvSpPr>
      <dsp:spPr>
        <a:xfrm>
          <a:off x="260032" y="3220818"/>
          <a:ext cx="1013460" cy="390314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-57313"/>
              <a:satOff val="-3959"/>
              <a:lumOff val="217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Smartphones</a:t>
          </a:r>
        </a:p>
      </dsp:txBody>
      <dsp:txXfrm>
        <a:off x="272036" y="3232822"/>
        <a:ext cx="989452" cy="366306"/>
      </dsp:txXfrm>
    </dsp:sp>
    <dsp:sp modelId="{B1D6D660-07CE-44E8-B729-04E3C0DB853D}">
      <dsp:nvSpPr>
        <dsp:cNvPr id="0" name=""/>
        <dsp:cNvSpPr/>
      </dsp:nvSpPr>
      <dsp:spPr>
        <a:xfrm>
          <a:off x="1396077" y="1879305"/>
          <a:ext cx="3680460" cy="1856946"/>
        </a:xfrm>
        <a:prstGeom prst="roundRect">
          <a:avLst>
            <a:gd name="adj" fmla="val 10500"/>
          </a:avLst>
        </a:prstGeom>
        <a:solidFill>
          <a:srgbClr val="CA292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086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u="sng" kern="1200" dirty="0"/>
            <a:t>Others = 11 Products</a:t>
          </a:r>
        </a:p>
      </dsp:txBody>
      <dsp:txXfrm>
        <a:off x="1453184" y="1936412"/>
        <a:ext cx="3566246" cy="1742732"/>
      </dsp:txXfrm>
    </dsp:sp>
    <dsp:sp modelId="{D8FF6E58-7336-4CE2-9721-9BCEEEACFB2B}">
      <dsp:nvSpPr>
        <dsp:cNvPr id="0" name=""/>
        <dsp:cNvSpPr/>
      </dsp:nvSpPr>
      <dsp:spPr>
        <a:xfrm>
          <a:off x="1519251" y="2766004"/>
          <a:ext cx="3490315" cy="609598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-76418"/>
              <a:satOff val="-5279"/>
              <a:lumOff val="290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Game Consoles, Tablets, Accessories, Software, Printers, Printer Supplies, &amp; Extended Warranties</a:t>
          </a:r>
        </a:p>
      </dsp:txBody>
      <dsp:txXfrm>
        <a:off x="1537998" y="2784751"/>
        <a:ext cx="3452821" cy="5721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12191400" cy="1440720"/>
          </a:xfrm>
          <a:prstGeom prst="rect">
            <a:avLst/>
          </a:prstGeom>
          <a:ln>
            <a:noFill/>
          </a:ln>
        </p:spPr>
      </p:pic>
      <p:pic>
        <p:nvPicPr>
          <p:cNvPr id="1" name="Picture 6" descr=""/>
          <p:cNvPicPr/>
          <p:nvPr/>
        </p:nvPicPr>
        <p:blipFill>
          <a:blip r:embed="rId3"/>
          <a:stretch/>
        </p:blipFill>
        <p:spPr>
          <a:xfrm>
            <a:off x="0" y="4375080"/>
            <a:ext cx="12191400" cy="248220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895480" y="837720"/>
            <a:ext cx="8609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12191400" cy="144072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12191400" cy="1440720"/>
          </a:xfrm>
          <a:prstGeom prst="rect">
            <a:avLst/>
          </a:prstGeom>
          <a:ln>
            <a:noFill/>
          </a:ln>
        </p:spPr>
      </p:pic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12191400" cy="1440720"/>
          </a:xfrm>
          <a:prstGeom prst="rect">
            <a:avLst/>
          </a:prstGeom>
          <a:ln>
            <a:noFill/>
          </a:ln>
        </p:spPr>
      </p:pic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2895480" y="837720"/>
            <a:ext cx="8609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79760" cy="402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79760" cy="402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12191400" cy="1440720"/>
          </a:xfrm>
          <a:prstGeom prst="rect">
            <a:avLst/>
          </a:prstGeom>
          <a:ln>
            <a:noFill/>
          </a:ln>
        </p:spPr>
      </p:pic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2895480" y="837720"/>
            <a:ext cx="8609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12191400" cy="1440720"/>
          </a:xfrm>
          <a:prstGeom prst="rect">
            <a:avLst/>
          </a:prstGeom>
          <a:ln>
            <a:noFill/>
          </a:ln>
        </p:spPr>
      </p:pic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6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www.r-project.org/" TargetMode="External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4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0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1371600" y="1803240"/>
            <a:ext cx="9448200" cy="18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en-US" sz="6000" spc="-1" strike="noStrike" cap="all">
                <a:solidFill>
                  <a:srgbClr val="ffffff"/>
                </a:solidFill>
                <a:latin typeface="Century Gothic"/>
              </a:rPr>
              <a:t>Data Mining for business Decisions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1371600" y="3632040"/>
            <a:ext cx="9448200" cy="12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How Data Mining has helped/can help Blackwell Electronics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Kevin Burr, Alex Ganevsky, Clark Humphrey &amp; Zachery Wacker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October 2019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2895480" y="764280"/>
            <a:ext cx="8609760" cy="12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What we will cover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5800" y="2194560"/>
            <a:ext cx="10819800" cy="40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sngStrike">
                <a:solidFill>
                  <a:srgbClr val="ffffff"/>
                </a:solidFill>
                <a:latin typeface="Century Gothic"/>
              </a:rPr>
              <a:t>Introduction to Data Mining</a:t>
            </a:r>
            <a:endParaRPr b="0" lang="en-US" sz="2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Recent Analyses Performed:</a:t>
            </a:r>
            <a:endParaRPr b="0" lang="en-US" sz="22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sngStrike">
                <a:solidFill>
                  <a:srgbClr val="ffffff"/>
                </a:solidFill>
                <a:latin typeface="Century Gothic"/>
              </a:rPr>
              <a:t>Determining if customers prefer Acer or Sony - Classification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sngStrike">
                <a:solidFill>
                  <a:srgbClr val="ffffff"/>
                </a:solidFill>
                <a:latin typeface="Century Gothic"/>
              </a:rPr>
              <a:t>Sales Potential of New Products – Multiple Regression 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Electronidex Acquisition Potential – Market Basket Analysis 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Possible Future Applications of Data Mining for Blackwell Electronics 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2895480" y="1105200"/>
            <a:ext cx="860976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Purchase Electronidex?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685800" y="2194920"/>
            <a:ext cx="5333400" cy="40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Questions</a:t>
            </a:r>
            <a:endParaRPr b="0" lang="en-US" sz="2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Are there any interesting patterns in Electronidex client transactions?</a:t>
            </a:r>
            <a:endParaRPr b="0" lang="en-US" sz="2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Would we benefit from acquisition of Electronidex?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6279120" y="2194200"/>
            <a:ext cx="5333400" cy="40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Approach</a:t>
            </a:r>
            <a:endParaRPr b="0" lang="en-US" sz="2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Reviewed 30 days worth of transaction history</a:t>
            </a:r>
            <a:endParaRPr b="0" lang="en-US" sz="2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Assessed most commonly acquired products</a:t>
            </a:r>
            <a:endParaRPr b="0" lang="en-US" sz="2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Inferred likely buying patterns for clients</a:t>
            </a:r>
            <a:endParaRPr b="0" lang="en-US" sz="2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Formulated opinion on acquisition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2895480" y="1105200"/>
            <a:ext cx="860976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Purchase Electronidex?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262" name="" descr=""/>
          <p:cNvPicPr/>
          <p:nvPr/>
        </p:nvPicPr>
        <p:blipFill>
          <a:blip r:embed="rId1"/>
          <a:stretch/>
        </p:blipFill>
        <p:spPr>
          <a:xfrm>
            <a:off x="1188720" y="1920240"/>
            <a:ext cx="6525720" cy="3897000"/>
          </a:xfrm>
          <a:prstGeom prst="rect">
            <a:avLst/>
          </a:prstGeom>
          <a:ln>
            <a:noFill/>
          </a:ln>
        </p:spPr>
      </p:pic>
      <p:sp>
        <p:nvSpPr>
          <p:cNvPr id="263" name="CustomShape 2"/>
          <p:cNvSpPr/>
          <p:nvPr/>
        </p:nvSpPr>
        <p:spPr>
          <a:xfrm>
            <a:off x="7772400" y="1919880"/>
            <a:ext cx="3733200" cy="40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1 item: 22%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2 items: 17%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3 items: 13%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Other: 48%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2895480" y="764280"/>
            <a:ext cx="8609760" cy="12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Purchase Electronidex?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6095880" y="2194560"/>
            <a:ext cx="5409360" cy="40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Common Purchase Themes</a:t>
            </a:r>
            <a:endParaRPr b="0" lang="en-US" sz="22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Monitor + Desktop + Desktop/Laptop</a:t>
            </a:r>
            <a:endParaRPr b="0" lang="en-US" sz="20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Leads to iMac or HP Laptop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Student Purchase</a:t>
            </a:r>
            <a:endParaRPr b="0" lang="en-US" sz="20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Monitor + MS Office 2016 Student</a:t>
            </a:r>
            <a:endParaRPr b="0" lang="en-US" sz="1800" spc="-1" strike="noStrike">
              <a:latin typeface="Arial"/>
            </a:endParaRPr>
          </a:p>
          <a:p>
            <a:pPr lvl="3" marL="16002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Leads to iMac</a:t>
            </a:r>
            <a:endParaRPr b="0" lang="en-US" sz="16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Family &amp; Student Package Discounts</a:t>
            </a:r>
            <a:endParaRPr b="0" lang="en-US" sz="2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Cross Selling Extended Warranties</a:t>
            </a:r>
            <a:endParaRPr b="0" lang="en-US" sz="2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Buy Electronidex? = Maybe</a:t>
            </a:r>
            <a:endParaRPr b="0" lang="en-US" sz="22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Would like to see in order to verify:</a:t>
            </a:r>
            <a:endParaRPr b="0" lang="en-US" sz="20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Gap Analysis (Products)</a:t>
            </a:r>
            <a:endParaRPr b="0" lang="en-US" sz="18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Financial &amp; Industry Analysis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266" name="Table 3"/>
          <p:cNvGraphicFramePr/>
          <p:nvPr/>
        </p:nvGraphicFramePr>
        <p:xfrm>
          <a:off x="453960" y="2180880"/>
          <a:ext cx="5075280" cy="3445920"/>
        </p:xfrm>
        <a:graphic>
          <a:graphicData uri="http://schemas.openxmlformats.org/drawingml/2006/table">
            <a:tbl>
              <a:tblPr/>
              <a:tblGrid>
                <a:gridCol w="2537640"/>
                <a:gridCol w="2538000"/>
              </a:tblGrid>
              <a:tr h="5677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iMac OR HO Laptop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Monitor OR Keyboard (49% prob and 2x likelihood)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Non-Apple Laptop OR Desktop + Monitor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Imac (57% prob and 3x likelihood)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More than 1 computer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Monitor + keyboard + computer games (4x likelihood)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iMac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Keyboard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iMac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Apple Related Accessories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2895480" y="764280"/>
            <a:ext cx="8609760" cy="12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What we will cover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685800" y="2194560"/>
            <a:ext cx="10819800" cy="40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sngStrike">
                <a:solidFill>
                  <a:srgbClr val="ffffff"/>
                </a:solidFill>
                <a:latin typeface="Century Gothic"/>
              </a:rPr>
              <a:t>Introduction to Data Mining</a:t>
            </a:r>
            <a:endParaRPr b="0" lang="en-US" sz="2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sngStrike">
                <a:solidFill>
                  <a:srgbClr val="ffffff"/>
                </a:solidFill>
                <a:latin typeface="Century Gothic"/>
              </a:rPr>
              <a:t>Recent Analyses Performed:</a:t>
            </a:r>
            <a:endParaRPr b="0" lang="en-US" sz="22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sngStrike">
                <a:solidFill>
                  <a:srgbClr val="ffffff"/>
                </a:solidFill>
                <a:latin typeface="Century Gothic"/>
              </a:rPr>
              <a:t>Determining if customers prefer Acer or Sony - Classification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sngStrike">
                <a:solidFill>
                  <a:srgbClr val="ffffff"/>
                </a:solidFill>
                <a:latin typeface="Century Gothic"/>
              </a:rPr>
              <a:t>Sales Potential of New Products – Multiple Regression 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sngStrike">
                <a:solidFill>
                  <a:srgbClr val="ffffff"/>
                </a:solidFill>
                <a:latin typeface="Century Gothic"/>
              </a:rPr>
              <a:t>Electronidex Acquisition Potential – Market Basket Analysis 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Possible Future Applications of Data Mining for Blackwell Electronics 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2895480" y="764280"/>
            <a:ext cx="8609760" cy="12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Possible Future Applications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309240" y="2194560"/>
            <a:ext cx="11572920" cy="40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More work with Surveys!</a:t>
            </a:r>
            <a:endParaRPr b="0" lang="en-US" sz="22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Sample a small, relevant subset of our customers to make inferences on the bigger population.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With proper planning we can potentially learn some value information at a cheaper price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en-US" sz="1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Product Recommendations</a:t>
            </a:r>
            <a:endParaRPr b="0" lang="en-US" sz="22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Cross selling is a very simple way to increase revenue, the trick comes in doing it right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2895480" y="764280"/>
            <a:ext cx="8609760" cy="12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Questions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272" name="Content Placeholder 4" descr=""/>
          <p:cNvPicPr/>
          <p:nvPr/>
        </p:nvPicPr>
        <p:blipFill>
          <a:blip r:embed="rId1"/>
          <a:stretch/>
        </p:blipFill>
        <p:spPr>
          <a:xfrm>
            <a:off x="3387600" y="720720"/>
            <a:ext cx="5415840" cy="5415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2895480" y="764280"/>
            <a:ext cx="8609760" cy="12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Appendix – Acer vs Sony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2895480" y="764280"/>
            <a:ext cx="8609760" cy="12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C5.0 Variable Importance 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275" name="Table 2"/>
          <p:cNvGraphicFramePr/>
          <p:nvPr/>
        </p:nvGraphicFramePr>
        <p:xfrm>
          <a:off x="3147120" y="2131200"/>
          <a:ext cx="5897160" cy="2595240"/>
        </p:xfrm>
        <a:graphic>
          <a:graphicData uri="http://schemas.openxmlformats.org/drawingml/2006/table">
            <a:tbl>
              <a:tblPr/>
              <a:tblGrid>
                <a:gridCol w="983880"/>
                <a:gridCol w="2464200"/>
                <a:gridCol w="24494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Rank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f2e2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Variable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f2e2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% of Data Effected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f2e28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cd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cd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100.00%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cdcd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Salary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100.00%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7e7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cd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Education Level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cd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19.94%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cdcd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Zip Code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0.00%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7e7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cd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Car Owned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cd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0.00%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cdcd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Available Credit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0.00%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7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2895480" y="764280"/>
            <a:ext cx="8609760" cy="12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Appendix – New Sales Potential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2895480" y="764280"/>
            <a:ext cx="8609760" cy="12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What we will cover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685800" y="2194560"/>
            <a:ext cx="10819800" cy="40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Introduction to Data Mining</a:t>
            </a:r>
            <a:endParaRPr b="0" lang="en-US" sz="2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Recent Analyses Performed:</a:t>
            </a:r>
            <a:endParaRPr b="0" lang="en-US" sz="22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Determining if customers prefer Acer or Sony - Classification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Sales Potential of New Products – Multiple Regression 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Electronidex Acquisition Potential – Market Basket Analysis 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Possible Future Applications of Data Mining for Blackwell Electronics 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2895480" y="762120"/>
            <a:ext cx="8609760" cy="12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Existing Vs New Forecast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914400" y="2183760"/>
            <a:ext cx="5079240" cy="82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 u="sng">
                <a:solidFill>
                  <a:srgbClr val="ffffff"/>
                </a:solidFill>
                <a:uFillTx/>
                <a:latin typeface="Century Gothic"/>
              </a:rPr>
              <a:t>Exist Products (80)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400800" y="2183760"/>
            <a:ext cx="5104800" cy="82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 u="sng">
                <a:solidFill>
                  <a:srgbClr val="ffffff"/>
                </a:solidFill>
                <a:uFillTx/>
                <a:latin typeface="Century Gothic"/>
              </a:rPr>
              <a:t>New Products (17)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80" name="Content Placeholder 9" descr=""/>
          <p:cNvPicPr/>
          <p:nvPr/>
        </p:nvPicPr>
        <p:blipFill>
          <a:blip r:embed="rId1"/>
          <a:stretch/>
        </p:blipFill>
        <p:spPr>
          <a:xfrm>
            <a:off x="6172200" y="3302280"/>
            <a:ext cx="5333400" cy="2745000"/>
          </a:xfrm>
          <a:prstGeom prst="rect">
            <a:avLst/>
          </a:prstGeom>
          <a:ln>
            <a:noFill/>
          </a:ln>
        </p:spPr>
      </p:pic>
      <p:pic>
        <p:nvPicPr>
          <p:cNvPr id="281" name="Content Placeholder 12" descr=""/>
          <p:cNvPicPr/>
          <p:nvPr/>
        </p:nvPicPr>
        <p:blipFill>
          <a:blip r:embed="rId2"/>
          <a:stretch/>
        </p:blipFill>
        <p:spPr>
          <a:xfrm>
            <a:off x="685800" y="3290760"/>
            <a:ext cx="5311080" cy="2768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2895480" y="764280"/>
            <a:ext cx="8609760" cy="12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Appendix – Electronidex?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2895480" y="764280"/>
            <a:ext cx="8609760" cy="12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Electronidex’s Top 10 Items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284" name="Content Placeholder 3" descr=""/>
          <p:cNvPicPr/>
          <p:nvPr/>
        </p:nvPicPr>
        <p:blipFill>
          <a:blip r:embed="rId1"/>
          <a:stretch/>
        </p:blipFill>
        <p:spPr>
          <a:xfrm>
            <a:off x="2936160" y="2193840"/>
            <a:ext cx="6319080" cy="4023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2895480" y="764280"/>
            <a:ext cx="8609760" cy="12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Electronidex’s Top 20 Items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286" name="Content Placeholder 3" descr=""/>
          <p:cNvPicPr/>
          <p:nvPr/>
        </p:nvPicPr>
        <p:blipFill>
          <a:blip r:embed="rId1"/>
          <a:stretch/>
        </p:blipFill>
        <p:spPr>
          <a:xfrm>
            <a:off x="2936160" y="2193840"/>
            <a:ext cx="6319080" cy="4023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2895480" y="764280"/>
            <a:ext cx="8609760" cy="12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Market Basket Rule Plot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288" name="Picture 5" descr=""/>
          <p:cNvPicPr/>
          <p:nvPr/>
        </p:nvPicPr>
        <p:blipFill>
          <a:blip r:embed="rId1"/>
          <a:stretch/>
        </p:blipFill>
        <p:spPr>
          <a:xfrm>
            <a:off x="2709000" y="1840680"/>
            <a:ext cx="6773400" cy="4252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2895480" y="551880"/>
            <a:ext cx="8609760" cy="12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Rules Grouped Matrix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290" name="Picture 3" descr=""/>
          <p:cNvPicPr/>
          <p:nvPr/>
        </p:nvPicPr>
        <p:blipFill>
          <a:blip r:embed="rId1"/>
          <a:stretch/>
        </p:blipFill>
        <p:spPr>
          <a:xfrm>
            <a:off x="2792520" y="1712880"/>
            <a:ext cx="6606000" cy="4941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2895480" y="764280"/>
            <a:ext cx="8609760" cy="12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Introduction to data mining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685800" y="2194560"/>
            <a:ext cx="10819800" cy="40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All analysis done using R</a:t>
            </a:r>
            <a:endParaRPr b="0" lang="en-US" sz="22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Free programming language widely used in data analytics and statistics fields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Has additional “packages” which can be used to enhance its abilities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More info can be found at </a:t>
            </a:r>
            <a:r>
              <a:rPr b="0" lang="en-US" sz="2000" spc="-1" strike="noStrike" u="sng">
                <a:solidFill>
                  <a:srgbClr val="f0532b"/>
                </a:solidFill>
                <a:uFillTx/>
                <a:latin typeface="Century Gothic"/>
                <a:hlinkClick r:id="rId1"/>
              </a:rPr>
              <a:t>https://www.r-project.org/</a:t>
            </a: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With the help of RStudio</a:t>
            </a:r>
            <a:endParaRPr b="0" lang="en-US" sz="22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RStudio is an integrated development environment (IDE) for R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Allows for a clean UI and additional QOL improvements while working with R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2895480" y="764280"/>
            <a:ext cx="8609760" cy="12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What we will cover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685800" y="2194560"/>
            <a:ext cx="10819800" cy="40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sngStrike">
                <a:solidFill>
                  <a:srgbClr val="ffffff"/>
                </a:solidFill>
                <a:latin typeface="Century Gothic"/>
              </a:rPr>
              <a:t>Introduction to Data Mining</a:t>
            </a:r>
            <a:endParaRPr b="0" lang="en-US" sz="2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Recent Analyses Performed:</a:t>
            </a:r>
            <a:endParaRPr b="0" lang="en-US" sz="22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Determining if customers prefer Acer or Sony - Classification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Sales Potential of New Products – Multiple Regression 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Electronidex Acquisition Potential – Market Basket Analysis 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Possible Future Applications of Data Mining for Blackwell Electronics 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685800" y="1175760"/>
            <a:ext cx="4114080" cy="15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br/>
            <a:r>
              <a:rPr b="0" lang="en-US" sz="3200" spc="-1" strike="noStrike" cap="all">
                <a:solidFill>
                  <a:srgbClr val="ffffff"/>
                </a:solidFill>
                <a:latin typeface="Century Gothic"/>
              </a:rPr>
              <a:t>Brand Preference</a:t>
            </a:r>
            <a:br/>
            <a:r>
              <a:rPr b="0" lang="en-US" sz="3200" spc="-1" strike="noStrike" cap="all">
                <a:solidFill>
                  <a:srgbClr val="ffffff"/>
                </a:solidFill>
                <a:latin typeface="Century Gothic"/>
              </a:rPr>
              <a:t>(Acer vs Sony)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45" name="Content Placeholder 10" descr=""/>
          <p:cNvPicPr/>
          <p:nvPr/>
        </p:nvPicPr>
        <p:blipFill>
          <a:blip r:embed="rId1"/>
          <a:stretch/>
        </p:blipFill>
        <p:spPr>
          <a:xfrm>
            <a:off x="4995720" y="1975680"/>
            <a:ext cx="6509520" cy="3862800"/>
          </a:xfrm>
          <a:prstGeom prst="rect">
            <a:avLst/>
          </a:prstGeom>
          <a:ln>
            <a:noFill/>
          </a:ln>
        </p:spPr>
      </p:pic>
      <p:sp>
        <p:nvSpPr>
          <p:cNvPr id="246" name="CustomShape 2"/>
          <p:cNvSpPr/>
          <p:nvPr/>
        </p:nvSpPr>
        <p:spPr>
          <a:xfrm>
            <a:off x="685800" y="2775960"/>
            <a:ext cx="4114080" cy="30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14,898  Customer Surveys</a:t>
            </a:r>
            <a:endParaRPr b="0" lang="en-US" sz="1600" spc="-1" strike="noStrike">
              <a:latin typeface="Arial"/>
            </a:endParaRPr>
          </a:p>
          <a:p>
            <a:pPr lvl="1" marL="743040" indent="-2851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Data gathered for salary, age, highest education level, car make, zip code region, credit available, and brand </a:t>
            </a:r>
            <a:endParaRPr b="0" lang="en-US" sz="1400" spc="-1" strike="noStrike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5,000 or 34% incomplete</a:t>
            </a:r>
            <a:endParaRPr b="0" lang="en-US" sz="1600" spc="-1" strike="noStrike">
              <a:latin typeface="Arial"/>
            </a:endParaRPr>
          </a:p>
          <a:p>
            <a:pPr lvl="1" marL="743040" indent="-2851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Found 1,851 for Acer</a:t>
            </a:r>
            <a:endParaRPr b="0" lang="en-US" sz="1400" spc="-1" strike="noStrike">
              <a:latin typeface="Arial"/>
            </a:endParaRPr>
          </a:p>
          <a:p>
            <a:pPr lvl="1" marL="743040" indent="-2851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Found 3,149 for Sony</a:t>
            </a:r>
            <a:endParaRPr b="0" lang="en-US" sz="1400" spc="-1" strike="noStrike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Customers Prefer Sony over Acer</a:t>
            </a:r>
            <a:endParaRPr b="0" lang="en-US" sz="1600" spc="-1" strike="noStrike">
              <a:latin typeface="Arial"/>
            </a:endParaRPr>
          </a:p>
          <a:p>
            <a:pPr lvl="1" marL="743040" indent="-2851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62% for Sony</a:t>
            </a:r>
            <a:endParaRPr b="0" lang="en-US" sz="1400" spc="-1" strike="noStrike">
              <a:latin typeface="Arial"/>
            </a:endParaRPr>
          </a:p>
          <a:p>
            <a:pPr lvl="1" marL="743040" indent="-2851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38% for Acer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2895480" y="764280"/>
            <a:ext cx="8609760" cy="12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What we will cover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685800" y="2194560"/>
            <a:ext cx="10819800" cy="40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sngStrike">
                <a:solidFill>
                  <a:srgbClr val="ffffff"/>
                </a:solidFill>
                <a:latin typeface="Century Gothic"/>
              </a:rPr>
              <a:t>Introduction to Data Mining</a:t>
            </a:r>
            <a:endParaRPr b="0" lang="en-US" sz="2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Recent Analyses Performed:</a:t>
            </a:r>
            <a:endParaRPr b="0" lang="en-US" sz="22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sngStrike">
                <a:solidFill>
                  <a:srgbClr val="ffffff"/>
                </a:solidFill>
                <a:latin typeface="Century Gothic"/>
              </a:rPr>
              <a:t>Determining if customers prefer Acer or Sony - Classification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Sales Potential of New Products – Multiple Regression 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Electronidex Acquisition Potential – Market Basket Analysis 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Possible Future Applications of Data Mining for Blackwell Electronics 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2318400" y="764280"/>
            <a:ext cx="9187200" cy="12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Sales Potential of New Products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5671080" y="2212560"/>
            <a:ext cx="6169320" cy="41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5000"/>
          </a:bodyPr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1" lang="en-US" sz="2200" spc="-1" strike="noStrike" u="sng">
                <a:solidFill>
                  <a:srgbClr val="ffffff"/>
                </a:solidFill>
                <a:uFillTx/>
                <a:latin typeface="Century Gothic"/>
              </a:rPr>
              <a:t>1. Customer/Service Review Effects on Volume</a:t>
            </a:r>
            <a:endParaRPr b="0" lang="en-US" sz="22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Correlation on Volume &amp; Product Types</a:t>
            </a:r>
            <a:endParaRPr b="0" lang="en-US" sz="22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Correlation Plot</a:t>
            </a:r>
            <a:endParaRPr b="0" lang="en-US" sz="22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High +/- correlation = strong effect</a:t>
            </a:r>
            <a:endParaRPr b="0" lang="en-US" sz="22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1" lang="en-US" sz="2200" spc="-1" strike="noStrike" u="sng">
                <a:solidFill>
                  <a:srgbClr val="ffffff"/>
                </a:solidFill>
                <a:uFillTx/>
                <a:latin typeface="Century Gothic"/>
              </a:rPr>
              <a:t>2. Sales Prediction-Multiple Regression Analysis  </a:t>
            </a:r>
            <a:endParaRPr b="0" lang="en-US" sz="22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Caret R Package Algorithms (10 Tested)</a:t>
            </a:r>
            <a:endParaRPr b="0" lang="en-US" sz="22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entury Gothic"/>
              </a:rPr>
              <a:t>Train/Test – 80 current products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entury Gothic"/>
              </a:rPr>
              <a:t>Best used on potential new products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entury Gothic"/>
              </a:rPr>
              <a:t>Calculate predicted sales by category</a:t>
            </a:r>
            <a:endParaRPr b="0" lang="en-US" sz="24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entury Gothic"/>
              </a:rPr>
              <a:t>All categories just in case</a:t>
            </a:r>
            <a:endParaRPr b="0" lang="en-US" sz="2400" spc="-1" strike="noStrike">
              <a:latin typeface="Arial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1567456340"/>
              </p:ext>
            </p:extLst>
          </p:nvPr>
        </p:nvGraphicFramePr>
        <p:xfrm>
          <a:off x="270000" y="2212560"/>
          <a:ext cx="5333760" cy="4024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2090160" y="764280"/>
            <a:ext cx="9415440" cy="1292400"/>
          </a:xfrm>
          <a:prstGeom prst="rect">
            <a:avLst/>
          </a:prstGeom>
          <a:noFill/>
          <a:ln>
            <a:noFill/>
          </a:ln>
        </p:spPr>
        <p:style>
          <a:lnRef idx="2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Sales Potential of New Products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685800" y="2194560"/>
            <a:ext cx="5333400" cy="40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Effect of Customer/Service Reviews</a:t>
            </a:r>
            <a:endParaRPr b="0" lang="en-US" sz="22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Strong Positive Volume Correlation</a:t>
            </a:r>
            <a:endParaRPr b="0" lang="en-US" sz="20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2-5 Star Customer Reviews</a:t>
            </a:r>
            <a:endParaRPr b="0" lang="en-US" sz="18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Positive Service Reviews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Weak Positive Correlations</a:t>
            </a:r>
            <a:endParaRPr b="0" lang="en-US" sz="20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1-Star Customer Reviews</a:t>
            </a:r>
            <a:endParaRPr b="0" lang="en-US" sz="18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Negative Service Reviews</a:t>
            </a:r>
            <a:endParaRPr b="0" lang="en-US" sz="1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Product types little to no effect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253" name="Content Placeholder 4" descr=""/>
          <p:cNvPicPr/>
          <p:nvPr/>
        </p:nvPicPr>
        <p:blipFill>
          <a:blip r:embed="rId1"/>
          <a:stretch/>
        </p:blipFill>
        <p:spPr>
          <a:xfrm>
            <a:off x="6019920" y="2194200"/>
            <a:ext cx="4906080" cy="4269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2318400" y="764280"/>
            <a:ext cx="9187200" cy="12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Sales Potential of New Products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255" name="Content Placeholder 23" descr=""/>
          <p:cNvPicPr/>
          <p:nvPr/>
        </p:nvPicPr>
        <p:blipFill>
          <a:blip r:embed="rId1"/>
          <a:stretch/>
        </p:blipFill>
        <p:spPr>
          <a:xfrm>
            <a:off x="1883520" y="1837080"/>
            <a:ext cx="8424000" cy="4335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211</TotalTime>
  <Application>LibreOffice/6.2.7.1$Windows_X86_64 LibreOffice_project/23edc44b61b830b7d749943e020e96f5a7df63bf</Application>
  <Words>752</Words>
  <Paragraphs>144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2019-10-16T22:04:34Z</dcterms:created>
  <dc:creator>Alexander Ganevsky</dc:creator>
  <dc:description/>
  <dc:language>en-US</dc:language>
  <cp:lastModifiedBy/>
  <dcterms:modified xsi:type="dcterms:W3CDTF">2019-10-21T18:53:02Z</dcterms:modified>
  <cp:revision>34</cp:revision>
  <dc:subject/>
  <dc:title>Questions Answered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