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0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3246480"/>
            <a:ext cx="882504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4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4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1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92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133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5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136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177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9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180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>
            <a:noFill/>
          </a:ln>
        </p:spPr>
      </p:pic>
      <p:pic>
        <p:nvPicPr>
          <p:cNvPr id="221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2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>
            <a:noFill/>
          </a:ln>
        </p:spPr>
      </p:pic>
      <p:pic>
        <p:nvPicPr>
          <p:cNvPr id="22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PlaceHolder 3"/>
          <p:cNvSpPr>
            <a:spLocks noGrp="1"/>
          </p:cNvSpPr>
          <p:nvPr>
            <p:ph type="title"/>
          </p:nvPr>
        </p:nvSpPr>
        <p:spPr>
          <a:xfrm>
            <a:off x="1154880" y="3246480"/>
            <a:ext cx="882504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a/solving-data-science-problems-using-crisp-d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54880" y="1447920"/>
            <a:ext cx="911160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Mining Sales Data for Decision Making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54880" y="541008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cap="all" spc="-1">
                <a:solidFill>
                  <a:srgbClr val="8AD0D6"/>
                </a:solidFill>
                <a:latin typeface="Century Gothic"/>
                <a:ea typeface="DejaVu Sans"/>
              </a:rPr>
              <a:t>August 2019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154880" y="2861640"/>
            <a:ext cx="8825040" cy="19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Other questions data mining can help answer…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B2EE2252-B830-4BF2-AD55-E39C79E7CCA5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10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Other ways data mining can help to improve our business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Leverage a combined demographics and product sales data set to investigate how well certain products sell to certain demographics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Combining what we learned with our initial data analysis on demographics to build a business plan to increase sales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Area of interest: Product Recommendations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Possible with use of Machine Learning, but also doable with just data mining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Gives us better potential to cross-selling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CC79664-67DA-43FE-9110-525F65809FAE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11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154880" y="2861640"/>
            <a:ext cx="8825040" cy="19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Thank you!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154880" y="4777560"/>
            <a:ext cx="882504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CCD1D27-E21C-43BE-BC53-D37CED17DA8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12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154880" y="2861640"/>
            <a:ext cx="8825040" cy="19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EBEBEB"/>
                </a:solidFill>
                <a:latin typeface="Century Gothic"/>
              </a:rPr>
              <a:t>Appendix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154880" y="4777560"/>
            <a:ext cx="882504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CCD1D27-E21C-43BE-BC53-D37CED17DA8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13</a:t>
            </a:fld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8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026A01-2DEC-4128-9222-B7010300DD4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5033817"/>
            <a:ext cx="5354280" cy="13762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19 - 41 = 53.6% of In-Store Sales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AVG Spend Per Transaction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19 – 41 = $865.32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42-74 = $709.73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CF08AF-BF52-491C-A8E6-BCCDE620BE0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28242" y="5043052"/>
            <a:ext cx="5354280" cy="13762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18 – 41 = 50.3% of Electronic Spend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AVG Spend Per Transaction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 – 41 = $981.57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42 – 85 = $725.47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E100-85BD-48FF-A294-3A1E78A2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 &amp; Purchase Location Assumptions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F5751-B8B8-4DC6-A375-3FC008EFF277}"/>
              </a:ext>
            </a:extLst>
          </p:cNvPr>
          <p:cNvSpPr txBox="1"/>
          <p:nvPr/>
        </p:nvSpPr>
        <p:spPr>
          <a:xfrm>
            <a:off x="685176" y="1289631"/>
            <a:ext cx="527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Older Customers Shop More In-Store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46D74-2094-46F9-8761-74DCAF92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83965"/>
            <a:ext cx="5354279" cy="3268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E5D452-36D4-4B87-A837-899BE8CA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42" y="1683965"/>
            <a:ext cx="5354280" cy="3242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57EC74-C853-40C4-896D-9F8094B6C375}"/>
              </a:ext>
            </a:extLst>
          </p:cNvPr>
          <p:cNvSpPr txBox="1"/>
          <p:nvPr/>
        </p:nvSpPr>
        <p:spPr>
          <a:xfrm>
            <a:off x="6228241" y="1292519"/>
            <a:ext cx="527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Customers Spend More on Electronics</a:t>
            </a:r>
          </a:p>
        </p:txBody>
      </p:sp>
    </p:spTree>
    <p:extLst>
      <p:ext uri="{BB962C8B-B14F-4D97-AF65-F5344CB8AC3E}">
        <p14:creationId xmlns:p14="http://schemas.microsoft.com/office/powerpoint/2010/main" val="1379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154880" y="2861640"/>
            <a:ext cx="8825040" cy="19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What we addressed…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154880" y="4777560"/>
            <a:ext cx="882504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9FB54DA-2C6B-4068-A793-098633138B20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2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Questions we helped the sales team answer: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Insights about customer purchasing behavior: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Do customers in different regions spend more per transaction? Which regions spend the most/least?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Are there differences in the age of customers between regions? If so, can we predict the age of a customer in a region based on other demographic data?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Is there any correlation between age of a customer and if the transaction was made online or in the store? Or do other factors correlate to an online or in-store transaction?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Is there a relationship between the number of items purchased and amount spent?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DA74E9B-C2BB-422C-8C24-465A90C4F728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3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Questions we helped the sales team answer: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New products should we offer:</a:t>
            </a:r>
            <a:endParaRPr lang="en-US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Given sales’ shortlist of 17 new products, what are the top 5 we should offer?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What is the predicted profitability of these shortlisted products?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5EEABC4-DA31-48A8-B1DF-07BCADD77CB6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4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54880" y="2861640"/>
            <a:ext cx="8825040" cy="19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How we did it…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5B22E82-E21D-47F5-9D0C-007202A1C4F8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5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46200" y="182880"/>
            <a:ext cx="9403920" cy="10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CRISP - DM</a:t>
            </a:r>
            <a:r>
              <a:rPr lang="en-US" sz="2600" b="0" strike="noStrike" spc="-1">
                <a:solidFill>
                  <a:srgbClr val="EBEBEB"/>
                </a:solidFill>
                <a:latin typeface="Century Gothic"/>
              </a:rPr>
              <a:t> </a:t>
            </a:r>
            <a:br/>
            <a:r>
              <a:rPr lang="en-US" sz="2600" b="0" strike="noStrike" spc="-1">
                <a:solidFill>
                  <a:srgbClr val="EBEBEB"/>
                </a:solidFill>
                <a:latin typeface="Century Gothic"/>
              </a:rPr>
              <a:t>(Cross-industry standard process for data mining)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27E1D22-7A64-423C-A50F-CE7942B28E8E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6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279" name="Picture 278"/>
          <p:cNvPicPr/>
          <p:nvPr/>
        </p:nvPicPr>
        <p:blipFill>
          <a:blip r:embed="rId2"/>
          <a:stretch/>
        </p:blipFill>
        <p:spPr>
          <a:xfrm>
            <a:off x="731520" y="1315440"/>
            <a:ext cx="7740000" cy="435348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731520" y="6035040"/>
            <a:ext cx="813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58C1BA"/>
                </a:solidFill>
                <a:uFillTx/>
                <a:latin typeface="Arial"/>
                <a:hlinkClick r:id="rId3"/>
              </a:rPr>
              <a:t>https://www.kaggle.com/ananta/solving-data-science-problems-using-crisp-dm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1" name="Picture 280"/>
          <p:cNvPicPr/>
          <p:nvPr/>
        </p:nvPicPr>
        <p:blipFill>
          <a:blip r:embed="rId4"/>
          <a:stretch/>
        </p:blipFill>
        <p:spPr>
          <a:xfrm>
            <a:off x="8608320" y="1364400"/>
            <a:ext cx="3095640" cy="1104120"/>
          </a:xfrm>
          <a:prstGeom prst="rect">
            <a:avLst/>
          </a:prstGeom>
          <a:ln>
            <a:noFill/>
          </a:ln>
        </p:spPr>
      </p:pic>
      <p:sp>
        <p:nvSpPr>
          <p:cNvPr id="282" name="CustomShape 4"/>
          <p:cNvSpPr/>
          <p:nvPr/>
        </p:nvSpPr>
        <p:spPr>
          <a:xfrm>
            <a:off x="8686800" y="2743200"/>
            <a:ext cx="3017160" cy="27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RapidMiner Named a Leader in Gartner’s 2019 Magic Quadrant for Data Science and Machine Learning Platforms for Sixth Consecutive Year.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latin typeface="Arial"/>
              </a:rPr>
              <a:t>“Gartner Magic Quadrant for Data Science and Machine-Learning Platforms,” by Carlie Iodine, Peter Krensky, et al., January 28, 2019.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155240" y="2861640"/>
            <a:ext cx="8825040" cy="19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What we discovered…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035288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8329FFF-F4F1-400B-8DCE-AC460146A8F3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7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u="sng" strike="noStrike" spc="-1">
                <a:solidFill>
                  <a:srgbClr val="EBEBEB"/>
                </a:solidFill>
                <a:uFillTx/>
                <a:latin typeface="Century Gothic"/>
              </a:rPr>
              <a:t>Results –Customer Buying Patterns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103400" y="1905120"/>
            <a:ext cx="43956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u="sng" strike="noStrike" spc="-1">
                <a:solidFill>
                  <a:srgbClr val="8AD0D6"/>
                </a:solidFill>
                <a:uFillTx/>
                <a:latin typeface="Century Gothic"/>
              </a:rPr>
              <a:t>Decision Tree Model – Online vs In-store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103400" y="2514600"/>
            <a:ext cx="4395600" cy="37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84.5% confident in model results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If current trends continue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Amount Spent in Transaction is Key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More than $1,998.90 = Online</a:t>
            </a:r>
            <a:endParaRPr lang="en-US" sz="16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Less than $1,990.80</a:t>
            </a:r>
            <a:endParaRPr lang="en-US" sz="1600" b="0" strike="noStrike" spc="-1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Age - older than 74.5 (Online) 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Next, Region determines behavior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West – all online purchases</a:t>
            </a:r>
            <a:endParaRPr lang="en-US" sz="16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Central – age group</a:t>
            </a:r>
            <a:endParaRPr lang="en-US" sz="16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East – dollar amount</a:t>
            </a:r>
            <a:endParaRPr lang="en-US" sz="16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South – dollar amount then age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B2DB23B-87AD-483B-92D4-C7F412D6D1F4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8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289" name="Picture 9"/>
          <p:cNvPicPr/>
          <p:nvPr/>
        </p:nvPicPr>
        <p:blipFill>
          <a:blip r:embed="rId2"/>
          <a:stretch/>
        </p:blipFill>
        <p:spPr>
          <a:xfrm>
            <a:off x="5726545" y="1978200"/>
            <a:ext cx="3810240" cy="42775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Results – New Product Profitability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30EB6E1-32C2-4C3E-B44A-955336434315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9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292" name="Picture 5"/>
          <p:cNvPicPr/>
          <p:nvPr/>
        </p:nvPicPr>
        <p:blipFill>
          <a:blip r:embed="rId2"/>
          <a:stretch/>
        </p:blipFill>
        <p:spPr>
          <a:xfrm>
            <a:off x="281520" y="1281960"/>
            <a:ext cx="7711560" cy="4650840"/>
          </a:xfrm>
          <a:prstGeom prst="rect">
            <a:avLst/>
          </a:prstGeom>
          <a:ln>
            <a:noFill/>
          </a:ln>
        </p:spPr>
      </p:pic>
      <p:graphicFrame>
        <p:nvGraphicFramePr>
          <p:cNvPr id="293" name="Table 3"/>
          <p:cNvGraphicFramePr/>
          <p:nvPr>
            <p:extLst>
              <p:ext uri="{D42A27DB-BD31-4B8C-83A1-F6EECF244321}">
                <p14:modId xmlns:p14="http://schemas.microsoft.com/office/powerpoint/2010/main" val="1639070250"/>
              </p:ext>
            </p:extLst>
          </p:nvPr>
        </p:nvGraphicFramePr>
        <p:xfrm>
          <a:off x="8119800" y="1281960"/>
          <a:ext cx="3666960" cy="1568160"/>
        </p:xfrm>
        <a:graphic>
          <a:graphicData uri="http://schemas.openxmlformats.org/drawingml/2006/table">
            <a:tbl>
              <a:tblPr/>
              <a:tblGrid>
                <a:gridCol w="210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 Top 5 Potential Products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C3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Predicted Profitability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C3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 Laptop – Razer (# 176)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$366,728.07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chemeClr val="tx1"/>
                          </a:solidFill>
                          <a:latin typeface="Century Gothic"/>
                        </a:rPr>
                        <a:t> PC – Dell (# 171)</a:t>
                      </a:r>
                      <a:endParaRPr lang="en-US" sz="11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$152,218.15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 Laptop – Toshiba (# 175)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$147,405.58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 PC – Dell (# 172)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$126,428.12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chemeClr val="tx1"/>
                          </a:solidFill>
                          <a:latin typeface="Century Gothic"/>
                        </a:rPr>
                        <a:t> Tablet – Amazon (# 187)</a:t>
                      </a:r>
                      <a:endParaRPr lang="en-US" sz="1100" b="0" strike="noStrike" spc="-1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chemeClr val="tx1"/>
                          </a:solidFill>
                          <a:latin typeface="Century Gothic"/>
                        </a:rPr>
                        <a:t>$82,053.32</a:t>
                      </a:r>
                      <a:endParaRPr lang="en-US" sz="11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CustomShape 4"/>
          <p:cNvSpPr/>
          <p:nvPr/>
        </p:nvSpPr>
        <p:spPr>
          <a:xfrm>
            <a:off x="1259640" y="1931400"/>
            <a:ext cx="1958760" cy="2733120"/>
          </a:xfrm>
          <a:prstGeom prst="rect">
            <a:avLst/>
          </a:prstGeom>
          <a:noFill/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281520" y="4665240"/>
            <a:ext cx="2936880" cy="997560"/>
          </a:xfrm>
          <a:prstGeom prst="parallelogram">
            <a:avLst>
              <a:gd name="adj" fmla="val 98764"/>
            </a:avLst>
          </a:prstGeom>
          <a:noFill/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6"/>
          <p:cNvSpPr/>
          <p:nvPr/>
        </p:nvSpPr>
        <p:spPr>
          <a:xfrm flipV="1">
            <a:off x="3219120" y="2064960"/>
            <a:ext cx="4664520" cy="119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rgbClr val="B0100E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8119800" y="3069720"/>
            <a:ext cx="3666960" cy="37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74.9% confident in model results</a:t>
            </a:r>
            <a:endParaRPr lang="en-US" sz="1400" b="1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As long as current trends continue</a:t>
            </a:r>
            <a:endParaRPr lang="en-US" sz="14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4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534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Century Gothic</vt:lpstr>
      <vt:lpstr>DejaVu Sans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 &amp; Purchase Location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Sales Data for Decision Making</dc:title>
  <dc:subject/>
  <dc:creator>Clark Humphrey</dc:creator>
  <dc:description/>
  <cp:lastModifiedBy>Alexander Ganevsky</cp:lastModifiedBy>
  <cp:revision>21</cp:revision>
  <dcterms:created xsi:type="dcterms:W3CDTF">2019-08-11T21:18:17Z</dcterms:created>
  <dcterms:modified xsi:type="dcterms:W3CDTF">2019-08-18T15:36:30Z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