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4.bmp" ContentType="image/bmp"/>
  <Override PartName="/ppt/media/image3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375080"/>
            <a:ext cx="12189960" cy="24807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89960" cy="1439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bmp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371600" y="1803240"/>
            <a:ext cx="9446760" cy="18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Credit Default Analysis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71600" y="3632040"/>
            <a:ext cx="9446760" cy="12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Project Process and Initial Data Analysis/Recommendations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Kevin Burr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April 2020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895480" y="764280"/>
            <a:ext cx="8608320" cy="12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Known data issues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 and remediation plan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85800" y="2194560"/>
            <a:ext cx="108183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April – September 2005 provided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No observed issues with the data based on summary review</a:t>
            </a:r>
            <a:endParaRPr b="0" lang="en-US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Note: data is 15 years old – it is possible more current data would provide a better representation of customer performance based on current market dynamics</a:t>
            </a:r>
            <a:endParaRPr b="0" lang="en-US" sz="22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Recommendation: provide a more current data set at some point for further analysis.</a:t>
            </a:r>
            <a:endParaRPr b="0" lang="en-US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895480" y="764280"/>
            <a:ext cx="8608320" cy="12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Data Summary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Statistical summary of analyzed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85800" y="2194560"/>
            <a:ext cx="108183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3"/>
          <p:cNvSpPr txBox="1"/>
          <p:nvPr/>
        </p:nvSpPr>
        <p:spPr>
          <a:xfrm>
            <a:off x="1005840" y="1998000"/>
            <a:ext cx="10241280" cy="492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latin typeface="Arial"/>
              </a:rPr>
              <a:t>Account Status Summary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Total Accounts: 30,000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Default Accounts: 6,636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Accounts in Good Standing: 23,364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latin typeface="Arial"/>
              </a:rPr>
              <a:t>Customer Demographics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Age: Min: 21, Max: 79, Mean: 35.49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Sex: M = 11,888, F = 18,112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Education: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Grad School: 10,585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University: 14,030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High School: 4,917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Other: 468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Marriage Status: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Married: 13,659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Single: 15,964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   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Divorced: 323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Other: 54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95480" y="764280"/>
            <a:ext cx="8608320" cy="12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Recommendations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enhancements for measurement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85800" y="2194560"/>
            <a:ext cx="108183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Updated data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Provide more current data for analysis that more accurately models current market/customer conditions</a:t>
            </a: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Expand Demographics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Include general geographic identifiers for customers to more accurately model current market/customer conditions by geography – different geographies tend to perform differently (i.e. Detroit versus Austin)</a:t>
            </a: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Include Profession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Different professions may have different payback profiles, possibly even by geography</a:t>
            </a:r>
            <a:endParaRPr b="0" lang="en-US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Include general market data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Performance of the market overall and by geography might indicate customer performance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895480" y="764280"/>
            <a:ext cx="8608320" cy="12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Questions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endParaRPr b="0" lang="en-US" sz="4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85800" y="2194560"/>
            <a:ext cx="108183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114800" y="2011680"/>
            <a:ext cx="2961720" cy="433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95480" y="764280"/>
            <a:ext cx="8608320" cy="12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What we will cover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85800" y="2194560"/>
            <a:ext cx="108183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Background</a:t>
            </a:r>
            <a:endParaRPr b="0" lang="en-US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Objective/Goals</a:t>
            </a:r>
            <a:endParaRPr b="0" lang="en-US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Science Process</a:t>
            </a:r>
            <a:endParaRPr b="0" lang="en-US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Management</a:t>
            </a:r>
            <a:endParaRPr b="0" lang="en-US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Summary</a:t>
            </a:r>
            <a:endParaRPr b="0" lang="en-US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Known Data Issues</a:t>
            </a:r>
            <a:endParaRPr b="0" lang="en-US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Recommendations</a:t>
            </a:r>
            <a:endParaRPr b="0" lang="en-US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Questions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895480" y="764280"/>
            <a:ext cx="8608320" cy="12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Background 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Context of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85800" y="2194560"/>
            <a:ext cx="108183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Your Goal: Identify a reliable, statistically sound method of identifying credit accounts at risk of default before it happens to stem total potential losses.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 will analyze sample data collected to identify potential patterns in the data that may indicate an account owners propensity to default before default occurs.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895480" y="764280"/>
            <a:ext cx="8608320" cy="12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Objective/Goals 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Summary of Request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85800" y="2194560"/>
            <a:ext cx="108183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1005840" y="2431440"/>
            <a:ext cx="1042308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For this project, we will: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Analyze a very large set of credit information for existing accounts including account owner demographics, credit limit, and past payment activity.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Provide an overview of the data analysis.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Provide recommendations for identifying potential at risk accounts at CreditOne.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895480" y="764280"/>
            <a:ext cx="8608320" cy="12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Data Science Process 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Summary of Process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85800" y="2194560"/>
            <a:ext cx="108183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1005840" y="2431440"/>
            <a:ext cx="10423080" cy="54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For this project, we will follow the BADIR process: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B(usiness Questions) – ensure an understanding of the business question, why this is important, and any considerations that could impact the analysis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A(nalysis Plan) – understand the goal of the analysis, the hypotheses,  data required and timeline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D(ata Collection) – from where is the data, what data cleansing is required for analysis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I(nsights) – identify patterns in the anlysis, validation of hypotheses, measured confidence in analysis, and a ranked assessment of the outcomes of the analysis to business importance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R(ecommendation) – any recommendations based on the analysis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95480" y="764280"/>
            <a:ext cx="8608320" cy="12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Process Flow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Diagram of analysis process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85800" y="2194560"/>
            <a:ext cx="108183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3" name="Table 3"/>
          <p:cNvGraphicFramePr/>
          <p:nvPr/>
        </p:nvGraphicFramePr>
        <p:xfrm>
          <a:off x="821520" y="5831280"/>
          <a:ext cx="5075280" cy="719280"/>
        </p:xfrm>
        <a:graphic>
          <a:graphicData uri="http://schemas.openxmlformats.org/drawingml/2006/table">
            <a:tbl>
              <a:tblPr/>
              <a:tblGrid>
                <a:gridCol w="2181240"/>
                <a:gridCol w="1885680"/>
                <a:gridCol w="1784520"/>
                <a:gridCol w="1881000"/>
                <a:gridCol w="198684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Find the real and actionable Business question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Formulate a hypothesis-driven Analysis plan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Collect relevant Data based on the Analysis Plan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Derive Insights using machine learning &amp; statistics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Drive KPI’s with actionable Recommendation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743200" y="1920960"/>
            <a:ext cx="4866480" cy="365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895480" y="764280"/>
            <a:ext cx="8608320" cy="12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Data Management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Data security during course of project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85800" y="2194560"/>
            <a:ext cx="108183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You customer data is protected by: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Username and password protection on the data analyst’s laptop, which is also protected through hard drive encryption software</a:t>
            </a:r>
            <a:endParaRPr b="0" lang="en-US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All customer data will be removed from the company hardware upon project analysis completion</a:t>
            </a:r>
            <a:endParaRPr b="0" lang="en-US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 adherence with any additional requirements based on your own internal data security and handling compliance requirements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895480" y="764280"/>
            <a:ext cx="8608320" cy="12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Data Sources 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Summary of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85800" y="2194560"/>
            <a:ext cx="108183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1005840" y="2431440"/>
            <a:ext cx="10423080" cy="545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For this project, we will: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Have access to an historical data set representative of CreditOne clients which includes demographic, balance limits, and payment activity over time. 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for project analysis will be provided by FTP, email, or other internally/externally protected/encrypted processes in compliance with all in internal procedures.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for analysis is presumed to be primary contained in the file: “default of credit card clients.csv”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895480" y="764280"/>
            <a:ext cx="8608320" cy="12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Data Summary</a:t>
            </a:r>
            <a:endParaRPr b="0" lang="en-US" sz="4000" spc="-1" strike="noStrike"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b="0" lang="en-US" sz="1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Description and location of project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85800" y="2194560"/>
            <a:ext cx="108183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Data included for analysis:</a:t>
            </a:r>
            <a:endParaRPr b="0" lang="en-US" sz="1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30,000 client accounts with complete (no missing) attribute values for each record (April to September 2005)</a:t>
            </a:r>
            <a:endParaRPr b="0" lang="en-US" sz="15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Each observation includes the balance limit and demographics about the borrower</a:t>
            </a:r>
            <a:endParaRPr b="0" lang="en-US" sz="15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Balance Limit – the amount that can be borrowed; currently approved limit to borrow for the account</a:t>
            </a:r>
            <a:endParaRPr b="0" lang="en-US" sz="15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Sex – gender of borrower</a:t>
            </a:r>
            <a:endParaRPr b="0" lang="en-US" sz="15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Education – education level of borrower</a:t>
            </a:r>
            <a:endParaRPr b="0" lang="en-US" sz="15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Marriage – marital status of borrower</a:t>
            </a:r>
            <a:endParaRPr b="0" lang="en-US" sz="15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Age – age of the borrower</a:t>
            </a:r>
            <a:endParaRPr b="0" lang="en-US" sz="15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Payment details (April to September, 2005)</a:t>
            </a:r>
            <a:endParaRPr b="0" lang="en-US" sz="15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 history of past payment status – no consumption, paid in full, or number of months delayed payment</a:t>
            </a:r>
            <a:endParaRPr b="0" lang="en-US" sz="15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 history of monthly balances at statement time – amount in dollars each month at statement billing period end</a:t>
            </a:r>
            <a:endParaRPr b="0" lang="en-US" sz="15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 history of monthly payments – total amount paid each month by borrower toward balance</a:t>
            </a:r>
            <a:endParaRPr b="0" lang="en-US" sz="1500" spc="-1" strike="noStrike">
              <a:latin typeface="Arial"/>
            </a:endParaRPr>
          </a:p>
          <a:p>
            <a:pPr lvl="1" marL="432000" indent="-2149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 value for default/not default – 1/0 to indicate whether the account is in default or not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244</TotalTime>
  <Application>LibreOffice/6.4.2.2$Windows_X86_64 LibreOffice_project/4e471d8c02c9c90f512f7f9ead8875b57fcb1ec3</Application>
  <Words>752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2019-10-16T22:04:34Z</dcterms:created>
  <dc:creator>Alexander Ganevsky</dc:creator>
  <dc:description/>
  <dc:language>en-US</dc:language>
  <cp:lastModifiedBy/>
  <dcterms:modified xsi:type="dcterms:W3CDTF">2020-04-06T07:09:22Z</dcterms:modified>
  <cp:revision>43</cp:revision>
  <dc:subject/>
  <dc:title>Questions Answered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