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8" r:id="rId6"/>
    <p:sldId id="265" r:id="rId7"/>
    <p:sldId id="269" r:id="rId8"/>
    <p:sldId id="261" r:id="rId9"/>
    <p:sldId id="262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9" autoAdjust="0"/>
    <p:restoredTop sz="94660"/>
  </p:normalViewPr>
  <p:slideViewPr>
    <p:cSldViewPr snapToGrid="0">
      <p:cViewPr varScale="1">
        <p:scale>
          <a:sx n="96" d="100"/>
          <a:sy n="96" d="100"/>
        </p:scale>
        <p:origin x="3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C6828-01DA-4BF4-BC03-87EF35E7FDEE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8215F-194D-4117-A2B6-1823E58C0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57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08379-C64D-929F-9413-AA1BEB6BA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E3941-F084-0BD5-0078-6AA8E1F12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9C380-E914-E73E-7AA8-3511BA12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6EFE-09AF-4F60-B903-6705B5F41E08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DE6A3-1000-694A-14CA-B0A4ACB2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7AE52-ECB7-6696-8F06-5DE30947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FA02-A7B2-4E46-8B22-266FF449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6A32A-6609-A1EA-A18B-8FE439876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4C1B0-8402-6F5E-AAAE-3E5E85E5B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70CCF-1421-C374-A032-EFA947FD7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3D0D-7CBB-4FBC-9CEE-0030FE182532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37F49-0FBF-FDA4-E9E7-94CE8556D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992B1-86EF-157F-5C80-63E21F9E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FA02-A7B2-4E46-8B22-266FF449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1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1E0A3E-8645-4695-D00F-BCE6423AAA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DC9A0-1B0A-4712-A47F-D1F875169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F873F-2B1F-8FF2-6C09-6DAE3F2C3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77580-D9FA-4A6F-9C30-48B00C35E1BD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C2568-7D3A-5834-D392-4211940C8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F64A7-51A9-648D-1514-509FF58DD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FA02-A7B2-4E46-8B22-266FF449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8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A2B08-C839-D752-1C82-1762CB15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6A5D2-3B08-6DD3-C22E-E0AACB3BD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5A4C7-3688-09B9-F5BF-98F255511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FDD2-DB7C-4B3A-A5D2-0F764C6FD0DF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C3AE0-4AFA-6B48-ECB0-13E2ABB1A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C8770-E0E9-0021-8B0F-9E5894F4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FA02-A7B2-4E46-8B22-266FF449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4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294B-435A-4EEA-D6CC-7EAFEDD4D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73B49-E9E0-2AD1-067C-A0CFD9A23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19B22-3FD4-D813-2BE3-037C22485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E8DE-773E-4CD3-976E-D1A62FF61182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C1B58-831D-5E8D-B497-30127E211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285D9-167D-3F84-AC0E-FB628574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FA02-A7B2-4E46-8B22-266FF449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3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6F317-D353-7E8E-49F4-C016689E7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F456-1D99-53D1-6CAC-AAD2D76A6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41815-A9D1-1193-CBD7-6BAF842E8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7B88E-EB0C-4625-1858-2F0B68B1F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74E4-FC21-43FE-92AA-0061EDE00B57}" type="datetime1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01530-68A3-E686-90DF-FCF434F8D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8CF8C-EC11-756E-D182-7B4A64E5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FA02-A7B2-4E46-8B22-266FF449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3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AF79E-B951-625E-97A7-DCF1E5AD9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13290-FA76-D1AB-391E-73DD419C7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995A0-61BD-FFDF-9A50-7CBD2F8FD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5FF0BD-E6AD-F475-FD5F-929C572A9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6CBD01-0FD2-9A70-EA5B-E44D12A855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E7A54C-D389-4D5B-BC4E-0B673E70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4C51-372F-45BD-ABAD-6025AB56B97B}" type="datetime1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62630F-9512-473B-6FE7-1EDF311E6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929E54-CA5E-23ED-53EA-7AE202BEC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FA02-A7B2-4E46-8B22-266FF449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5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4210-6F96-4EEC-7967-A965590D9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57C2E7-4626-315D-FC2F-AC47C576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1459-8FB8-4808-ACAA-47C5F90E9D5A}" type="datetime1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DBF6BF-2661-BC70-EA9F-84674EE33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5922D-1FF0-221F-18EF-8F857810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FA02-A7B2-4E46-8B22-266FF449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27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C439BB-2E16-41AE-B993-1F3B1C41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2853-EB8C-419B-AD80-C82402AA58D5}" type="datetime1">
              <a:rPr lang="en-US" smtClean="0"/>
              <a:t>6/2/2022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DF3DFF-AE0B-01C6-ECD6-32EB8D7F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E5FBE-F6EF-A136-174A-33EC1377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FA02-A7B2-4E46-8B22-266FF449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2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33A99-B16E-DB51-6AA9-D73DD2422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60BF2-AE4A-2A68-A134-E900D9D9A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5F220-60DC-7464-B031-C4EDE9B42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A49D5-1E66-AA09-E3BF-CF77BAFF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CDE1-0D88-46B9-B151-77AEFF2D548C}" type="datetime1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315AF-3ED1-6F0B-D40F-9D69CA7A6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BCF36-1EB7-630B-1E74-E54B57181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FA02-A7B2-4E46-8B22-266FF449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9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0759A-4D62-9207-4345-6FAA87961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7A6A07-6D36-04C4-E292-3568D013E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19815-8D41-7C65-7AB6-D988F0C19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19EB2-6F3E-B553-F831-29EB90A42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539A-4075-4769-A0F2-BBEDBD223A45}" type="datetime1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8724B-B354-DF58-E58E-7D9A6786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3B4AF-D1D3-610D-35DA-0DD61BB0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FA02-A7B2-4E46-8B22-266FF449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1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18DBC7-61D0-AD56-31B0-43B0FFE5C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B7224-619A-81C2-4F0C-8B9BE4E6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BF18B-061A-9901-074F-0CEBB4E09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D59E0-E009-4527-B86A-342CC0598A1F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4653D-8D85-867F-C57E-819328B4B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50637-3B35-DCC6-BA5A-D9CA1BCC8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7FA02-A7B2-4E46-8B22-266FF449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9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burtram/eggplant/blob/main/analysis/analysis.ipynb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EB2C8-CAB9-7A01-E779-2F116CEEBB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0" i="0" dirty="0">
                <a:effectLst/>
                <a:latin typeface="Arial" panose="020B0604020202020204" pitchFamily="34" charset="0"/>
              </a:rPr>
              <a:t>Query Plan Diagnostic Rewrites with Egg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66A39-16E5-0937-B920-560A78974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Design of the Egg Plan Transformer (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eggplant</a:t>
            </a:r>
            <a:r>
              <a:rPr lang="en-US" b="0" i="0" dirty="0">
                <a:effectLst/>
                <a:latin typeface="Arial" panose="020B0604020202020204" pitchFamily="34" charset="0"/>
              </a:rPr>
              <a:t>) Tool</a:t>
            </a:r>
          </a:p>
          <a:p>
            <a:r>
              <a:rPr lang="sv-SE" b="0" i="0" dirty="0">
                <a:effectLst/>
                <a:latin typeface="Arial" panose="020B0604020202020204" pitchFamily="34" charset="0"/>
              </a:rPr>
              <a:t>Karl Burtram</a:t>
            </a:r>
            <a:r>
              <a:rPr lang="sv-SE" dirty="0"/>
              <a:t>, </a:t>
            </a:r>
            <a:r>
              <a:rPr lang="sv-SE" b="0" i="0" dirty="0">
                <a:effectLst/>
                <a:latin typeface="Arial" panose="020B0604020202020204" pitchFamily="34" charset="0"/>
              </a:rPr>
              <a:t>June 2, 2022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9A66D9-88EC-6751-EDA1-EB72B7942336}"/>
              </a:ext>
            </a:extLst>
          </p:cNvPr>
          <p:cNvSpPr txBox="1"/>
          <p:nvPr/>
        </p:nvSpPr>
        <p:spPr>
          <a:xfrm>
            <a:off x="-66674" y="6221412"/>
            <a:ext cx="12258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effectLst/>
                <a:latin typeface="Arial" panose="020B0604020202020204" pitchFamily="34" charset="0"/>
              </a:rPr>
              <a:t>Advanced Topics in Data Management, CSEP 590D, Spring 2022, University of Washington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039B8-2B60-5852-B99D-E2871413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FA02-A7B2-4E46-8B22-266FF4496B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46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142B-B560-CEB3-DCCC-4CD10C2B4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82" y="6480"/>
            <a:ext cx="10515600" cy="1325563"/>
          </a:xfrm>
        </p:spPr>
        <p:txBody>
          <a:bodyPr/>
          <a:lstStyle/>
          <a:p>
            <a:r>
              <a:rPr lang="en-US" dirty="0"/>
              <a:t>Join Order Costing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0BC65B-94AB-25AF-1F9F-0D10308517D7}"/>
              </a:ext>
            </a:extLst>
          </p:cNvPr>
          <p:cNvGrpSpPr/>
          <p:nvPr/>
        </p:nvGrpSpPr>
        <p:grpSpPr>
          <a:xfrm>
            <a:off x="838200" y="1454284"/>
            <a:ext cx="4419730" cy="2450843"/>
            <a:chOff x="282113" y="1537507"/>
            <a:chExt cx="4419731" cy="2523061"/>
          </a:xfrm>
        </p:grpSpPr>
        <p:graphicFrame>
          <p:nvGraphicFramePr>
            <p:cNvPr id="9" name="Object 8">
              <a:extLst>
                <a:ext uri="{FF2B5EF4-FFF2-40B4-BE49-F238E27FC236}">
                  <a16:creationId xmlns:a16="http://schemas.microsoft.com/office/drawing/2014/main" id="{FD450630-6978-7472-CB48-4034FC3F606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2062815"/>
                </p:ext>
              </p:extLst>
            </p:nvPr>
          </p:nvGraphicFramePr>
          <p:xfrm>
            <a:off x="295797" y="1537507"/>
            <a:ext cx="4316162" cy="12095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9517320" imgH="2666880" progId="Paint.Picture">
                    <p:embed/>
                  </p:oleObj>
                </mc:Choice>
                <mc:Fallback>
                  <p:oleObj name="Bitmap Image" r:id="rId2" imgW="9517320" imgH="2666880" progId="Paint.Picture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95797" y="1537507"/>
                          <a:ext cx="4316162" cy="12095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83796B03-A1B0-4178-9291-609E262B2BB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5965256"/>
                </p:ext>
              </p:extLst>
            </p:nvPr>
          </p:nvGraphicFramePr>
          <p:xfrm>
            <a:off x="282113" y="2851035"/>
            <a:ext cx="4419731" cy="12095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9524880" imgH="2606040" progId="Paint.Picture">
                    <p:embed/>
                  </p:oleObj>
                </mc:Choice>
                <mc:Fallback>
                  <p:oleObj name="Bitmap Image" r:id="rId4" imgW="9524880" imgH="2606040" progId="Paint.Picture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2113" y="2851035"/>
                          <a:ext cx="4419731" cy="12095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3A71ADA-67C1-09DA-2617-10F2361E6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8098" y="745495"/>
            <a:ext cx="6315075" cy="3150018"/>
          </a:xfrm>
        </p:spPr>
        <p:txBody>
          <a:bodyPr>
            <a:normAutofit/>
          </a:bodyPr>
          <a:lstStyle/>
          <a:p>
            <a:r>
              <a:rPr lang="en-US" dirty="0"/>
              <a:t>There are 144 different configurations of 3 relations and 2 joins</a:t>
            </a:r>
          </a:p>
          <a:p>
            <a:r>
              <a:rPr lang="en-US" dirty="0"/>
              <a:t>Cost function only sees current e-node and its immediate children, making global optimization tricky</a:t>
            </a:r>
          </a:p>
          <a:p>
            <a:r>
              <a:rPr lang="en-US" dirty="0"/>
              <a:t>Use penalties and cost-scaling to express preferred arrangements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1866FAD-8B38-833E-F1DC-4961FD210A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534694"/>
              </p:ext>
            </p:extLst>
          </p:nvPr>
        </p:nvGraphicFramePr>
        <p:xfrm>
          <a:off x="137569" y="4112712"/>
          <a:ext cx="11447627" cy="258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17952840" imgH="4038480" progId="Paint.Picture">
                  <p:embed/>
                </p:oleObj>
              </mc:Choice>
              <mc:Fallback>
                <p:oleObj name="Bitmap Image" r:id="rId6" imgW="17952840" imgH="40384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7569" y="4112712"/>
                        <a:ext cx="11447627" cy="2580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565F8-AC95-240F-3256-30C14313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FA02-A7B2-4E46-8B22-266FF4496B7A}" type="slidenum">
              <a:rPr lang="en-US" smtClean="0"/>
              <a:t>10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091551-A5B8-DA10-E824-753665C6CD69}"/>
              </a:ext>
            </a:extLst>
          </p:cNvPr>
          <p:cNvCxnSpPr/>
          <p:nvPr/>
        </p:nvCxnSpPr>
        <p:spPr>
          <a:xfrm>
            <a:off x="3867150" y="5286375"/>
            <a:ext cx="96202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586F95-E8CD-B8EE-3160-805786E21326}"/>
              </a:ext>
            </a:extLst>
          </p:cNvPr>
          <p:cNvCxnSpPr/>
          <p:nvPr/>
        </p:nvCxnSpPr>
        <p:spPr>
          <a:xfrm>
            <a:off x="7800975" y="5229225"/>
            <a:ext cx="96202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CCA0EAB-EA34-13A7-44B8-07A72F9F3120}"/>
              </a:ext>
            </a:extLst>
          </p:cNvPr>
          <p:cNvSpPr txBox="1"/>
          <p:nvPr/>
        </p:nvSpPr>
        <p:spPr>
          <a:xfrm>
            <a:off x="321054" y="4240213"/>
            <a:ext cx="5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F41582-A525-C031-664D-660FB41D9C79}"/>
              </a:ext>
            </a:extLst>
          </p:cNvPr>
          <p:cNvSpPr txBox="1"/>
          <p:nvPr/>
        </p:nvSpPr>
        <p:spPr>
          <a:xfrm>
            <a:off x="4318767" y="4240213"/>
            <a:ext cx="5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D0570A-3112-27E6-052A-D1FBCDE06804}"/>
              </a:ext>
            </a:extLst>
          </p:cNvPr>
          <p:cNvSpPr txBox="1"/>
          <p:nvPr/>
        </p:nvSpPr>
        <p:spPr>
          <a:xfrm>
            <a:off x="8030730" y="4240213"/>
            <a:ext cx="5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8BBEECB8-621C-27E3-CC74-CA67A279F814}"/>
              </a:ext>
            </a:extLst>
          </p:cNvPr>
          <p:cNvSpPr/>
          <p:nvPr/>
        </p:nvSpPr>
        <p:spPr>
          <a:xfrm flipV="1">
            <a:off x="4701843" y="6034084"/>
            <a:ext cx="1289381" cy="536575"/>
          </a:xfrm>
          <a:prstGeom prst="arc">
            <a:avLst>
              <a:gd name="adj1" fmla="val 12400091"/>
              <a:gd name="adj2" fmla="val 21017127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9042784B-0404-2FB3-3646-455E173C6356}"/>
              </a:ext>
            </a:extLst>
          </p:cNvPr>
          <p:cNvSpPr/>
          <p:nvPr/>
        </p:nvSpPr>
        <p:spPr>
          <a:xfrm rot="20240337" flipV="1">
            <a:off x="9768731" y="5133989"/>
            <a:ext cx="1386539" cy="1412337"/>
          </a:xfrm>
          <a:prstGeom prst="arc">
            <a:avLst>
              <a:gd name="adj1" fmla="val 14247064"/>
              <a:gd name="adj2" fmla="val 21153815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38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FC693-A48C-F5F0-B03D-DFD3E18D0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56" y="159063"/>
            <a:ext cx="4825482" cy="1325563"/>
          </a:xfrm>
        </p:spPr>
        <p:txBody>
          <a:bodyPr/>
          <a:lstStyle/>
          <a:p>
            <a:r>
              <a:rPr lang="en-US" dirty="0"/>
              <a:t>Intermediate Result Size Optimization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6D516-34BE-A788-9447-7744889D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FA02-A7B2-4E46-8B22-266FF4496B7A}" type="slidenum">
              <a:rPr lang="en-US" smtClean="0"/>
              <a:t>11</a:t>
            </a:fld>
            <a:endParaRPr lang="en-US"/>
          </a:p>
        </p:txBody>
      </p:sp>
      <p:pic>
        <p:nvPicPr>
          <p:cNvPr id="7181" name="Picture 13">
            <a:extLst>
              <a:ext uri="{FF2B5EF4-FFF2-40B4-BE49-F238E27FC236}">
                <a16:creationId xmlns:a16="http://schemas.microsoft.com/office/drawing/2014/main" id="{CA1D53FB-8C1F-3A01-C22A-AE48FA687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92" y="3431651"/>
            <a:ext cx="6783355" cy="33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>
            <a:extLst>
              <a:ext uri="{FF2B5EF4-FFF2-40B4-BE49-F238E27FC236}">
                <a16:creationId xmlns:a16="http://schemas.microsoft.com/office/drawing/2014/main" id="{9B2ED46F-C56E-AD04-FF85-AA1E616F5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3217"/>
            <a:ext cx="5996953" cy="31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74982B-0AFB-D4B9-9EFF-77D92ECB0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47" y="1596594"/>
            <a:ext cx="5996953" cy="15936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Join order optimization is focused on reducing the size of intermediate data</a:t>
            </a:r>
          </a:p>
          <a:p>
            <a:r>
              <a:rPr lang="en-US" dirty="0"/>
              <a:t>Charts compare randomly generated plans and optimized plans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FA9CD7-8FA1-30DA-E72C-D8718D4A33B0}"/>
              </a:ext>
            </a:extLst>
          </p:cNvPr>
          <p:cNvSpPr txBox="1">
            <a:spLocks/>
          </p:cNvSpPr>
          <p:nvPr/>
        </p:nvSpPr>
        <p:spPr>
          <a:xfrm>
            <a:off x="7056573" y="3377381"/>
            <a:ext cx="5036380" cy="32065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Optimized intermediate result sets are 40%-50% smaller</a:t>
            </a:r>
          </a:p>
          <a:p>
            <a:r>
              <a:rPr lang="en-US" sz="3000" dirty="0"/>
              <a:t>Improvements level off around 5 or 6 tables</a:t>
            </a:r>
          </a:p>
          <a:p>
            <a:r>
              <a:rPr lang="en-US" sz="3000" dirty="0"/>
              <a:t>Penalties and cardinalities are highly correlated</a:t>
            </a:r>
          </a:p>
          <a:p>
            <a:r>
              <a:rPr lang="en-US" sz="2200" dirty="0">
                <a:hlinkClick r:id="rId4"/>
              </a:rPr>
              <a:t>https://github.com/kburtram/eggplant/blob/main/analysis/analysis.ipynb</a:t>
            </a:r>
            <a:r>
              <a:rPr lang="en-US" sz="22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19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0A761-BD02-DA93-4F8F-653D67F01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935" y="179011"/>
            <a:ext cx="10515600" cy="1325563"/>
          </a:xfrm>
        </p:spPr>
        <p:txBody>
          <a:bodyPr/>
          <a:lstStyle/>
          <a:p>
            <a:r>
              <a:rPr lang="en-US" dirty="0"/>
              <a:t>Learnings and Takeaways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1BCC9-A961-5BCC-6972-5580F842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FA02-A7B2-4E46-8B22-266FF4496B7A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393046-ABF9-CE68-62C0-539EE18E2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67" y="1536864"/>
            <a:ext cx="8636225" cy="5054599"/>
          </a:xfrm>
        </p:spPr>
        <p:txBody>
          <a:bodyPr>
            <a:normAutofit/>
          </a:bodyPr>
          <a:lstStyle/>
          <a:p>
            <a:r>
              <a:rPr lang="en-US" sz="3600" dirty="0"/>
              <a:t>Egg makes e-graph equality saturation approachable (and Rust is nice language)</a:t>
            </a:r>
          </a:p>
          <a:p>
            <a:r>
              <a:rPr lang="en-US" sz="3600" dirty="0"/>
              <a:t>Penalties and contextual numerical adjustments enable non-trivial expression rewrites </a:t>
            </a:r>
          </a:p>
          <a:p>
            <a:r>
              <a:rPr lang="en-US" sz="3600" dirty="0"/>
              <a:t>Complex optimizations are difficult due to local scope of cost functions and single cost function value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456419D-3BE0-574A-1DC7-515AC74DEBFC}"/>
              </a:ext>
            </a:extLst>
          </p:cNvPr>
          <p:cNvGrpSpPr/>
          <p:nvPr/>
        </p:nvGrpSpPr>
        <p:grpSpPr>
          <a:xfrm>
            <a:off x="8451672" y="1318162"/>
            <a:ext cx="4316929" cy="4111197"/>
            <a:chOff x="8451672" y="944535"/>
            <a:chExt cx="4316929" cy="411119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48EA736-9C03-4722-ECFD-606B8BB39886}"/>
                </a:ext>
              </a:extLst>
            </p:cNvPr>
            <p:cNvGrpSpPr/>
            <p:nvPr/>
          </p:nvGrpSpPr>
          <p:grpSpPr>
            <a:xfrm>
              <a:off x="8451672" y="944535"/>
              <a:ext cx="4316929" cy="2280283"/>
              <a:chOff x="8098971" y="-209469"/>
              <a:chExt cx="4316929" cy="2280283"/>
            </a:xfrm>
          </p:grpSpPr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7F60964B-FD02-3659-5875-D95BC91E10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2699" y="-209469"/>
                <a:ext cx="2743201" cy="22802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EF2AFCA7-2399-B92E-3BC5-772AC9C88C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98971" y="136525"/>
                <a:ext cx="1130628" cy="1394607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10A26C4-6DB5-6512-97E4-F0A9F72CE50C}"/>
                  </a:ext>
                </a:extLst>
              </p:cNvPr>
              <p:cNvSpPr txBox="1"/>
              <p:nvPr/>
            </p:nvSpPr>
            <p:spPr>
              <a:xfrm>
                <a:off x="9350828" y="335173"/>
                <a:ext cx="113062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/>
                  <a:t>+</a:t>
                </a:r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0D33DB1-E9D7-7EF1-A64C-F553DC9F4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52922" y="3487234"/>
              <a:ext cx="2831841" cy="1568498"/>
            </a:xfrm>
            <a:prstGeom prst="rect">
              <a:avLst/>
            </a:prstGeom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2F4E44E-864D-8E90-CD71-6D02D5D86EEC}"/>
                </a:ext>
              </a:extLst>
            </p:cNvPr>
            <p:cNvCxnSpPr>
              <a:cxnSpLocks/>
            </p:cNvCxnSpPr>
            <p:nvPr/>
          </p:nvCxnSpPr>
          <p:spPr>
            <a:xfrm>
              <a:off x="9982200" y="2402097"/>
              <a:ext cx="0" cy="968670"/>
            </a:xfrm>
            <a:prstGeom prst="straightConnector1">
              <a:avLst/>
            </a:prstGeom>
            <a:ln w="730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8565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E9341-92E2-4539-E3CF-01B3C9837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542" y="269961"/>
            <a:ext cx="10515600" cy="1325563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69BB8-4F1D-BC47-18E4-EC138C5AE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344" y="1573546"/>
            <a:ext cx="7226365" cy="5041479"/>
          </a:xfrm>
        </p:spPr>
        <p:txBody>
          <a:bodyPr>
            <a:normAutofit/>
          </a:bodyPr>
          <a:lstStyle/>
          <a:p>
            <a:r>
              <a:rPr lang="en-US" sz="3600" dirty="0"/>
              <a:t>Data professionals often investigate slow query execution</a:t>
            </a:r>
          </a:p>
          <a:p>
            <a:r>
              <a:rPr lang="en-US" sz="3600" dirty="0"/>
              <a:t>Query performance tuning often involves using query execution plans </a:t>
            </a:r>
            <a:r>
              <a:rPr lang="en-US" sz="3600"/>
              <a:t>to locate </a:t>
            </a:r>
            <a:r>
              <a:rPr lang="en-US" sz="3600" dirty="0"/>
              <a:t>suboptimal operations</a:t>
            </a:r>
          </a:p>
          <a:p>
            <a:r>
              <a:rPr lang="en-US" sz="3600" dirty="0"/>
              <a:t>Differences between estimated and actual relation cardinalities are a common cause of suboptimal plans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E473E-A4CA-D45D-A092-683F0B2F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FA02-A7B2-4E46-8B22-266FF4496B7A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7D3480-A29D-017F-49B3-9E54D27942D3}"/>
              </a:ext>
            </a:extLst>
          </p:cNvPr>
          <p:cNvSpPr/>
          <p:nvPr/>
        </p:nvSpPr>
        <p:spPr>
          <a:xfrm>
            <a:off x="8064564" y="201981"/>
            <a:ext cx="3712103" cy="120126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Run query in database tooling and collect an actual execution plan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3A0783-A5D2-ACF9-8D0F-65C82278DBFA}"/>
              </a:ext>
            </a:extLst>
          </p:cNvPr>
          <p:cNvSpPr/>
          <p:nvPr/>
        </p:nvSpPr>
        <p:spPr>
          <a:xfrm>
            <a:off x="8064563" y="1743846"/>
            <a:ext cx="3712103" cy="120126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Convert query execution plan into </a:t>
            </a:r>
            <a:r>
              <a:rPr lang="en-US" sz="2400" b="1" i="1" dirty="0"/>
              <a:t>eggplant</a:t>
            </a:r>
            <a:r>
              <a:rPr lang="en-US" sz="2400" dirty="0"/>
              <a:t> query plan expression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560786-5114-6D16-2ADC-C6F1BA7426E6}"/>
              </a:ext>
            </a:extLst>
          </p:cNvPr>
          <p:cNvSpPr/>
          <p:nvPr/>
        </p:nvSpPr>
        <p:spPr>
          <a:xfrm>
            <a:off x="8064563" y="3293805"/>
            <a:ext cx="3712103" cy="18203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Project addresses this step</a:t>
            </a:r>
            <a:r>
              <a:rPr lang="en-US" sz="2400" i="1" dirty="0"/>
              <a:t> </a:t>
            </a:r>
            <a:r>
              <a:rPr lang="en-US" sz="2400" b="1" i="1" dirty="0"/>
              <a:t>eggplant </a:t>
            </a:r>
            <a:r>
              <a:rPr lang="en-US" sz="2400" dirty="0"/>
              <a:t>using Egg library cost-based rewrite rules to improve expression</a:t>
            </a:r>
            <a:endParaRPr lang="en-US" sz="2400" b="1" i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E1E113-FAB0-AEB3-C1F9-73C0929FFD6E}"/>
              </a:ext>
            </a:extLst>
          </p:cNvPr>
          <p:cNvSpPr/>
          <p:nvPr/>
        </p:nvSpPr>
        <p:spPr>
          <a:xfrm>
            <a:off x="8064563" y="5454754"/>
            <a:ext cx="3712103" cy="120126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Optimized expression can be compared to original to create query plan hint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04770E-ECCC-0B81-C9C0-044D8FB4E36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9920615" y="1403246"/>
            <a:ext cx="1" cy="340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8FAE39-1143-D40D-BE8C-73008D5DFEE6}"/>
              </a:ext>
            </a:extLst>
          </p:cNvPr>
          <p:cNvCxnSpPr>
            <a:cxnSpLocks/>
          </p:cNvCxnSpPr>
          <p:nvPr/>
        </p:nvCxnSpPr>
        <p:spPr>
          <a:xfrm flipH="1">
            <a:off x="9920613" y="2954511"/>
            <a:ext cx="1" cy="340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F14A4F-33E3-0C46-CF5C-821EA16DE04F}"/>
              </a:ext>
            </a:extLst>
          </p:cNvPr>
          <p:cNvCxnSpPr>
            <a:cxnSpLocks/>
          </p:cNvCxnSpPr>
          <p:nvPr/>
        </p:nvCxnSpPr>
        <p:spPr>
          <a:xfrm flipH="1">
            <a:off x="9920612" y="5122679"/>
            <a:ext cx="1" cy="340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55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AA5E1-6814-DC4F-6459-199619E66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851"/>
            <a:ext cx="10515600" cy="1325563"/>
          </a:xfrm>
        </p:spPr>
        <p:txBody>
          <a:bodyPr/>
          <a:lstStyle/>
          <a:p>
            <a:r>
              <a:rPr lang="en-US" dirty="0"/>
              <a:t>Egg Plan Transformer (eggplant)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A8829-4B44-B4B0-141B-054622CF4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216" y="1402636"/>
            <a:ext cx="11210925" cy="5030787"/>
          </a:xfrm>
        </p:spPr>
        <p:txBody>
          <a:bodyPr>
            <a:noAutofit/>
          </a:bodyPr>
          <a:lstStyle/>
          <a:p>
            <a:r>
              <a:rPr lang="en-US" sz="3600" dirty="0"/>
              <a:t>Egg-based query plan expression optimizer that uses cost-based rewrite rules to transform plan expressions</a:t>
            </a:r>
          </a:p>
          <a:p>
            <a:pPr lvl="1"/>
            <a:r>
              <a:rPr lang="en-US" sz="3200" dirty="0"/>
              <a:t>https://www.github.com/kburtram/eggplant</a:t>
            </a:r>
          </a:p>
          <a:p>
            <a:r>
              <a:rPr lang="en-US" sz="3600" dirty="0"/>
              <a:t>eggplant is provided actual query execution metrics so it has information not available to the DBMS optimizer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D0A33-5240-0A9A-2C82-4FDED5FAC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FA02-A7B2-4E46-8B22-266FF4496B7A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3973722-367C-6AD4-0CDF-DA51FFAE53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79502"/>
              </p:ext>
            </p:extLst>
          </p:nvPr>
        </p:nvGraphicFramePr>
        <p:xfrm>
          <a:off x="1047750" y="4381501"/>
          <a:ext cx="9142164" cy="2425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2481560" imgH="3306960" progId="Paint.Picture">
                  <p:embed/>
                </p:oleObj>
              </mc:Choice>
              <mc:Fallback>
                <p:oleObj name="Bitmap Image" r:id="rId2" imgW="12481560" imgH="33069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7750" y="4381501"/>
                        <a:ext cx="9142164" cy="24256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423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4707-1852-002A-1311-3D193B6C1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Annotated E-Graph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E4337-5254-9295-6DB5-777798BD8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FA02-A7B2-4E46-8B22-266FF4496B7A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54CF154-5A6F-863D-1BED-5FE0F1D4E3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018591"/>
              </p:ext>
            </p:extLst>
          </p:nvPr>
        </p:nvGraphicFramePr>
        <p:xfrm>
          <a:off x="941388" y="2891298"/>
          <a:ext cx="10579100" cy="363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2626280" imgH="4320720" progId="Paint.Picture">
                  <p:embed/>
                </p:oleObj>
              </mc:Choice>
              <mc:Fallback>
                <p:oleObj name="Bitmap Image" r:id="rId2" imgW="12626280" imgH="43207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41388" y="2891298"/>
                        <a:ext cx="10579100" cy="363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7789D52-29A1-61DC-43C3-80DFCFC04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1508125"/>
            <a:ext cx="10929938" cy="5030787"/>
          </a:xfrm>
        </p:spPr>
        <p:txBody>
          <a:bodyPr>
            <a:noAutofit/>
          </a:bodyPr>
          <a:lstStyle/>
          <a:p>
            <a:r>
              <a:rPr lang="en-US" sz="3600" dirty="0"/>
              <a:t>Eggplant implements an Egg::Analyzer to attach the input metadata to </a:t>
            </a:r>
            <a:r>
              <a:rPr lang="en-US" sz="3600" dirty="0" err="1"/>
              <a:t>enodes</a:t>
            </a:r>
            <a:r>
              <a:rPr lang="en-US" sz="3600" dirty="0"/>
              <a:t> will making the </a:t>
            </a:r>
            <a:r>
              <a:rPr lang="en-US" sz="3600" dirty="0" err="1"/>
              <a:t>egraph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24270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241B2-C460-6834-F9B2-6707E5B64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750"/>
            <a:ext cx="10515600" cy="1325563"/>
          </a:xfrm>
        </p:spPr>
        <p:txBody>
          <a:bodyPr/>
          <a:lstStyle/>
          <a:p>
            <a:r>
              <a:rPr lang="en-US" dirty="0"/>
              <a:t>E-graph Classes and Expression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96AB1-5043-8722-13EB-C69A98AF5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9" y="1207066"/>
            <a:ext cx="5088194" cy="2752521"/>
          </a:xfrm>
        </p:spPr>
        <p:txBody>
          <a:bodyPr>
            <a:normAutofit/>
          </a:bodyPr>
          <a:lstStyle/>
          <a:p>
            <a:r>
              <a:rPr lang="en-US" sz="3200" dirty="0"/>
              <a:t>Join order</a:t>
            </a:r>
          </a:p>
          <a:p>
            <a:r>
              <a:rPr lang="en-US" sz="3200" dirty="0"/>
              <a:t>Join algorithm</a:t>
            </a:r>
          </a:p>
          <a:p>
            <a:r>
              <a:rPr lang="en-US" sz="3200" dirty="0"/>
              <a:t>Storage file access methods</a:t>
            </a:r>
          </a:p>
          <a:p>
            <a:r>
              <a:rPr lang="en-US" sz="3200" dirty="0"/>
              <a:t>Expression tree shape</a:t>
            </a:r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293C7-9196-BC1A-A62F-26ED34EC6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FA02-A7B2-4E46-8B22-266FF4496B7A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136530B-7DBB-F60B-D47C-3B53A26DDA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794024"/>
              </p:ext>
            </p:extLst>
          </p:nvPr>
        </p:nvGraphicFramePr>
        <p:xfrm>
          <a:off x="1392135" y="3764832"/>
          <a:ext cx="8383588" cy="3093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2695040" imgH="4671000" progId="Paint.Picture">
                  <p:embed/>
                </p:oleObj>
              </mc:Choice>
              <mc:Fallback>
                <p:oleObj name="Bitmap Image" r:id="rId2" imgW="12695040" imgH="4671000" progId="Paint.Picture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DE22AE46-D1DF-7530-BB99-BACFCF77AE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92135" y="3764832"/>
                        <a:ext cx="8383588" cy="3093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D158D25-4647-25C2-AA63-4AF5816E810B}"/>
              </a:ext>
            </a:extLst>
          </p:cNvPr>
          <p:cNvSpPr txBox="1"/>
          <p:nvPr/>
        </p:nvSpPr>
        <p:spPr>
          <a:xfrm>
            <a:off x="5383163" y="1378467"/>
            <a:ext cx="6710516" cy="230832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u="sng" dirty="0"/>
              <a:t>Query Plan Expression Grammar</a:t>
            </a:r>
          </a:p>
          <a:p>
            <a:r>
              <a:rPr lang="en-US" dirty="0"/>
              <a:t>PLAN ::= ( select JOIN ) </a:t>
            </a:r>
          </a:p>
          <a:p>
            <a:r>
              <a:rPr lang="en-US" dirty="0"/>
              <a:t>JOIN ::= ( JOIN_ALGORITHM RELATION_OR_JOIN </a:t>
            </a:r>
            <a:r>
              <a:rPr lang="en-US" dirty="0" err="1"/>
              <a:t>RELATION_OR_JOIN</a:t>
            </a:r>
            <a:r>
              <a:rPr lang="en-US" dirty="0"/>
              <a:t> ) </a:t>
            </a:r>
          </a:p>
          <a:p>
            <a:r>
              <a:rPr lang="en-US" dirty="0"/>
              <a:t>RELATION_OR_JOIN ::= RELATION | JOIN </a:t>
            </a:r>
          </a:p>
          <a:p>
            <a:r>
              <a:rPr lang="en-US" dirty="0"/>
              <a:t>RELATION ::= (ACCESS METHOD IDENTIFIER )</a:t>
            </a:r>
          </a:p>
          <a:p>
            <a:r>
              <a:rPr lang="en-US" dirty="0"/>
              <a:t>JOIN_ALGORITHM ::= </a:t>
            </a:r>
            <a:r>
              <a:rPr lang="en-US" dirty="0" err="1"/>
              <a:t>hashJoin</a:t>
            </a:r>
            <a:r>
              <a:rPr lang="en-US" dirty="0"/>
              <a:t> | </a:t>
            </a:r>
            <a:r>
              <a:rPr lang="en-US" dirty="0" err="1"/>
              <a:t>mergeJoin</a:t>
            </a:r>
            <a:r>
              <a:rPr lang="en-US" dirty="0"/>
              <a:t> | </a:t>
            </a:r>
            <a:r>
              <a:rPr lang="en-US" dirty="0" err="1"/>
              <a:t>nestedLoopsJoin</a:t>
            </a:r>
            <a:r>
              <a:rPr lang="en-US" dirty="0"/>
              <a:t> </a:t>
            </a:r>
          </a:p>
          <a:p>
            <a:r>
              <a:rPr lang="en-US" dirty="0"/>
              <a:t>ACCESS_METHOD ::= scan | seek</a:t>
            </a:r>
          </a:p>
          <a:p>
            <a:r>
              <a:rPr lang="en-US" dirty="0"/>
              <a:t>IDENTIFIER ::= [ a=z | A=Z ] [ a=z | A=Z|0 =9 ] </a:t>
            </a:r>
          </a:p>
        </p:txBody>
      </p:sp>
    </p:spTree>
    <p:extLst>
      <p:ext uri="{BB962C8B-B14F-4D97-AF65-F5344CB8AC3E}">
        <p14:creationId xmlns:p14="http://schemas.microsoft.com/office/powerpoint/2010/main" val="932973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04E5-7AD2-AD57-09FC-999C97F51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Plan Expression Rewrite Rules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B9787-6EF9-0B27-B993-AFF29325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FA02-A7B2-4E46-8B22-266FF4496B7A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159F5A9C-B5D5-BA1E-F5C0-30AEF3BB5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197555"/>
              </p:ext>
            </p:extLst>
          </p:nvPr>
        </p:nvGraphicFramePr>
        <p:xfrm>
          <a:off x="838200" y="1454206"/>
          <a:ext cx="10183191" cy="51739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4382">
                  <a:extLst>
                    <a:ext uri="{9D8B030D-6E8A-4147-A177-3AD203B41FA5}">
                      <a16:colId xmlns:a16="http://schemas.microsoft.com/office/drawing/2014/main" val="2930987710"/>
                    </a:ext>
                  </a:extLst>
                </a:gridCol>
                <a:gridCol w="6798809">
                  <a:extLst>
                    <a:ext uri="{9D8B030D-6E8A-4147-A177-3AD203B41FA5}">
                      <a16:colId xmlns:a16="http://schemas.microsoft.com/office/drawing/2014/main" val="3181058485"/>
                    </a:ext>
                  </a:extLst>
                </a:gridCol>
              </a:tblGrid>
              <a:tr h="427107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Rewrite Rules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24713"/>
                  </a:ext>
                </a:extLst>
              </a:tr>
              <a:tr h="431532">
                <a:tc>
                  <a:txBody>
                    <a:bodyPr/>
                    <a:lstStyle/>
                    <a:p>
                      <a:r>
                        <a:rPr lang="en-US" b="1" dirty="0"/>
                        <a:t>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Type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192901"/>
                  </a:ext>
                </a:extLst>
              </a:tr>
              <a:tr h="431532">
                <a:tc>
                  <a:txBody>
                    <a:bodyPr/>
                    <a:lstStyle/>
                    <a:p>
                      <a:r>
                        <a:rPr lang="en-US" dirty="0" err="1"/>
                        <a:t>idx</a:t>
                      </a:r>
                      <a:r>
                        <a:rPr lang="en-US" dirty="0"/>
                        <a:t>-left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hashJoin</a:t>
                      </a:r>
                      <a:r>
                        <a:rPr lang="en-US" dirty="0"/>
                        <a:t> a b) → (</a:t>
                      </a:r>
                      <a:r>
                        <a:rPr lang="en-US" dirty="0" err="1"/>
                        <a:t>hashJoin</a:t>
                      </a:r>
                      <a:r>
                        <a:rPr lang="en-US" dirty="0"/>
                        <a:t> b a)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883324"/>
                  </a:ext>
                </a:extLst>
              </a:tr>
              <a:tr h="431532">
                <a:tc>
                  <a:txBody>
                    <a:bodyPr/>
                    <a:lstStyle/>
                    <a:p>
                      <a:r>
                        <a:rPr lang="en-US" dirty="0"/>
                        <a:t>order-right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hashJoin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hashJoin</a:t>
                      </a:r>
                      <a:r>
                        <a:rPr lang="en-US" dirty="0"/>
                        <a:t> a b) c) → (</a:t>
                      </a:r>
                      <a:r>
                        <a:rPr lang="en-US" dirty="0" err="1"/>
                        <a:t>hashJoin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hashJoin</a:t>
                      </a:r>
                      <a:r>
                        <a:rPr lang="en-US" dirty="0"/>
                        <a:t> a c) 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646614"/>
                  </a:ext>
                </a:extLst>
              </a:tr>
              <a:tr h="431532">
                <a:tc>
                  <a:txBody>
                    <a:bodyPr/>
                    <a:lstStyle/>
                    <a:p>
                      <a:r>
                        <a:rPr lang="en-US" dirty="0"/>
                        <a:t>scan-seek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hashJoin</a:t>
                      </a:r>
                      <a:r>
                        <a:rPr lang="en-US" dirty="0"/>
                        <a:t> (scan a) b) → (</a:t>
                      </a:r>
                      <a:r>
                        <a:rPr lang="en-US" dirty="0" err="1"/>
                        <a:t>hashJoin</a:t>
                      </a:r>
                      <a:r>
                        <a:rPr lang="en-US" dirty="0"/>
                        <a:t> (seek a) 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060144"/>
                  </a:ext>
                </a:extLst>
              </a:tr>
              <a:tr h="431532">
                <a:tc>
                  <a:txBody>
                    <a:bodyPr/>
                    <a:lstStyle/>
                    <a:p>
                      <a:r>
                        <a:rPr lang="en-US" dirty="0"/>
                        <a:t>seek-scan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hashJoin</a:t>
                      </a:r>
                      <a:r>
                        <a:rPr lang="en-US" dirty="0"/>
                        <a:t> (seek a) b) → (</a:t>
                      </a:r>
                      <a:r>
                        <a:rPr lang="en-US" dirty="0" err="1"/>
                        <a:t>hashJoin</a:t>
                      </a:r>
                      <a:r>
                        <a:rPr lang="en-US" dirty="0"/>
                        <a:t> (scan a) b)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546826"/>
                  </a:ext>
                </a:extLst>
              </a:tr>
              <a:tr h="431532">
                <a:tc>
                  <a:txBody>
                    <a:bodyPr/>
                    <a:lstStyle/>
                    <a:p>
                      <a:r>
                        <a:rPr lang="en-US" dirty="0"/>
                        <a:t>hash-join-merge-join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hashJoin</a:t>
                      </a:r>
                      <a:r>
                        <a:rPr lang="en-US" dirty="0"/>
                        <a:t> a b) </a:t>
                      </a:r>
                      <a:r>
                        <a:rPr lang="en-US"/>
                        <a:t>→ (mergeJoin</a:t>
                      </a:r>
                      <a:r>
                        <a:rPr lang="en-US" dirty="0"/>
                        <a:t> a 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491505"/>
                  </a:ext>
                </a:extLst>
              </a:tr>
              <a:tr h="431532">
                <a:tc>
                  <a:txBody>
                    <a:bodyPr/>
                    <a:lstStyle/>
                    <a:p>
                      <a:r>
                        <a:rPr lang="en-US" dirty="0"/>
                        <a:t>hash-join-nested-loops-join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hashJoin</a:t>
                      </a:r>
                      <a:r>
                        <a:rPr lang="en-US" dirty="0"/>
                        <a:t> a b) → (</a:t>
                      </a:r>
                      <a:r>
                        <a:rPr lang="en-US" dirty="0" err="1"/>
                        <a:t>nestedLoopsJoin</a:t>
                      </a:r>
                      <a:r>
                        <a:rPr lang="en-US" dirty="0"/>
                        <a:t> a 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64422"/>
                  </a:ext>
                </a:extLst>
              </a:tr>
              <a:tr h="431532">
                <a:tc>
                  <a:txBody>
                    <a:bodyPr/>
                    <a:lstStyle/>
                    <a:p>
                      <a:r>
                        <a:rPr lang="en-US" dirty="0"/>
                        <a:t>merge-join-hash-join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mergeJoin</a:t>
                      </a:r>
                      <a:r>
                        <a:rPr lang="en-US" dirty="0"/>
                        <a:t> a b) → (</a:t>
                      </a:r>
                      <a:r>
                        <a:rPr lang="en-US" dirty="0" err="1"/>
                        <a:t>hashJoin</a:t>
                      </a:r>
                      <a:r>
                        <a:rPr lang="en-US" dirty="0"/>
                        <a:t> a 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007547"/>
                  </a:ext>
                </a:extLst>
              </a:tr>
              <a:tr h="431532">
                <a:tc>
                  <a:txBody>
                    <a:bodyPr/>
                    <a:lstStyle/>
                    <a:p>
                      <a:r>
                        <a:rPr lang="en-US" dirty="0"/>
                        <a:t>merge-join-nested-loops-join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mergeJoin</a:t>
                      </a:r>
                      <a:r>
                        <a:rPr lang="en-US" dirty="0"/>
                        <a:t> a b) → (</a:t>
                      </a:r>
                      <a:r>
                        <a:rPr lang="en-US" dirty="0" err="1"/>
                        <a:t>nestedLoopsJoin</a:t>
                      </a:r>
                      <a:r>
                        <a:rPr lang="en-US" dirty="0"/>
                        <a:t> a b)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823316"/>
                  </a:ext>
                </a:extLst>
              </a:tr>
              <a:tr h="431532">
                <a:tc>
                  <a:txBody>
                    <a:bodyPr/>
                    <a:lstStyle/>
                    <a:p>
                      <a:r>
                        <a:rPr lang="en-US" dirty="0"/>
                        <a:t>nested-loops-join-merge-join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nestedLoopsJoin</a:t>
                      </a:r>
                      <a:r>
                        <a:rPr lang="en-US" dirty="0"/>
                        <a:t> a b) → (</a:t>
                      </a:r>
                      <a:r>
                        <a:rPr lang="en-US" dirty="0" err="1"/>
                        <a:t>mergeJoin</a:t>
                      </a:r>
                      <a:r>
                        <a:rPr lang="en-US" dirty="0"/>
                        <a:t> a 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044159"/>
                  </a:ext>
                </a:extLst>
              </a:tr>
              <a:tr h="431532">
                <a:tc>
                  <a:txBody>
                    <a:bodyPr/>
                    <a:lstStyle/>
                    <a:p>
                      <a:r>
                        <a:rPr lang="en-US" dirty="0"/>
                        <a:t>nested-loops-join-hash-join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nestedLoopsJoin</a:t>
                      </a:r>
                      <a:r>
                        <a:rPr lang="en-US" dirty="0"/>
                        <a:t> a b) → (</a:t>
                      </a:r>
                      <a:r>
                        <a:rPr lang="en-US" dirty="0" err="1"/>
                        <a:t>hashJoin</a:t>
                      </a:r>
                      <a:r>
                        <a:rPr lang="en-US" dirty="0"/>
                        <a:t> a b)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966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418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9663-654B-5A89-FB26-42EC2E09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Rewrite Cost Function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C78D5-1377-584A-E413-2D10244BD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26" y="1597025"/>
            <a:ext cx="10515600" cy="4895850"/>
          </a:xfrm>
        </p:spPr>
        <p:txBody>
          <a:bodyPr>
            <a:normAutofit/>
          </a:bodyPr>
          <a:lstStyle/>
          <a:p>
            <a:r>
              <a:rPr lang="en-US" sz="3600" b="1" dirty="0"/>
              <a:t>Join ordering </a:t>
            </a:r>
            <a:r>
              <a:rPr lang="en-US" sz="3600" dirty="0"/>
              <a:t>try to move smallest tables downward</a:t>
            </a:r>
          </a:p>
          <a:p>
            <a:r>
              <a:rPr lang="en-US" sz="3600" b="1" dirty="0"/>
              <a:t>Expression shape </a:t>
            </a:r>
            <a:r>
              <a:rPr lang="en-US" sz="3600" dirty="0"/>
              <a:t>try to build left-deep tree</a:t>
            </a:r>
          </a:p>
          <a:p>
            <a:r>
              <a:rPr lang="en-US" sz="3600" b="1" dirty="0"/>
              <a:t>Access method </a:t>
            </a:r>
            <a:r>
              <a:rPr lang="en-US" sz="3600" dirty="0"/>
              <a:t>is based on ratio of table accessed</a:t>
            </a:r>
          </a:p>
          <a:p>
            <a:pPr lvl="1"/>
            <a:r>
              <a:rPr lang="en-US" sz="3200" dirty="0"/>
              <a:t>Scan if over 80% accessed, Seek if less than 20%</a:t>
            </a:r>
          </a:p>
          <a:p>
            <a:r>
              <a:rPr lang="en-US" sz="3600" b="1" dirty="0"/>
              <a:t>Join algorithm </a:t>
            </a:r>
            <a:r>
              <a:rPr lang="en-US" sz="3600" dirty="0"/>
              <a:t>is selected based on cardinality and whether the relation is ordered</a:t>
            </a:r>
          </a:p>
          <a:p>
            <a:pPr lvl="1"/>
            <a:r>
              <a:rPr lang="en-US" sz="3200" dirty="0"/>
              <a:t>Small relations use nested loops, sorted relations use merge, and one small with one large relation use hash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F11B8-298D-F951-E823-5A0CA1E6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FA02-A7B2-4E46-8B22-266FF4496B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74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7FAA8-17AA-E766-E967-65F764CC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Algorithm and Access Method Rewriting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1231D-6CA1-F3DE-931E-0C7D6299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FA02-A7B2-4E46-8B22-266FF4496B7A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774673E-C921-A05E-A7FD-45182AA5E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769329"/>
              </p:ext>
            </p:extLst>
          </p:nvPr>
        </p:nvGraphicFramePr>
        <p:xfrm>
          <a:off x="7748497" y="2290695"/>
          <a:ext cx="4230330" cy="32360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7092">
                  <a:extLst>
                    <a:ext uri="{9D8B030D-6E8A-4147-A177-3AD203B41FA5}">
                      <a16:colId xmlns:a16="http://schemas.microsoft.com/office/drawing/2014/main" val="2930987710"/>
                    </a:ext>
                  </a:extLst>
                </a:gridCol>
                <a:gridCol w="1771619">
                  <a:extLst>
                    <a:ext uri="{9D8B030D-6E8A-4147-A177-3AD203B41FA5}">
                      <a16:colId xmlns:a16="http://schemas.microsoft.com/office/drawing/2014/main" val="1623903045"/>
                    </a:ext>
                  </a:extLst>
                </a:gridCol>
                <a:gridCol w="1771619">
                  <a:extLst>
                    <a:ext uri="{9D8B030D-6E8A-4147-A177-3AD203B41FA5}">
                      <a16:colId xmlns:a16="http://schemas.microsoft.com/office/drawing/2014/main" val="3181058485"/>
                    </a:ext>
                  </a:extLst>
                </a:gridCol>
              </a:tblGrid>
              <a:tr h="427107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Table Metrics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24713"/>
                  </a:ext>
                </a:extLst>
              </a:tr>
              <a:tr h="4315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Case 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Case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192901"/>
                  </a:ext>
                </a:extLst>
              </a:tr>
              <a:tr h="431532">
                <a:tc>
                  <a:txBody>
                    <a:bodyPr/>
                    <a:lstStyle/>
                    <a:p>
                      <a:r>
                        <a:rPr lang="en-US" dirty="0"/>
                        <a:t>tbl1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cardinality: 3000</a:t>
                      </a:r>
                    </a:p>
                    <a:p>
                      <a:r>
                        <a:rPr lang="en-US" dirty="0"/>
                        <a:t>rows: 5000</a:t>
                      </a:r>
                    </a:p>
                    <a:p>
                      <a:r>
                        <a:rPr lang="en-US" dirty="0"/>
                        <a:t>index: primary</a:t>
                      </a:r>
                    </a:p>
                    <a:p>
                      <a:r>
                        <a:rPr lang="en-US" dirty="0"/>
                        <a:t>ordered: true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cardinality: 5</a:t>
                      </a:r>
                    </a:p>
                    <a:p>
                      <a:r>
                        <a:rPr lang="en-US" dirty="0"/>
                        <a:t>rows: 1000</a:t>
                      </a:r>
                    </a:p>
                    <a:p>
                      <a:r>
                        <a:rPr lang="en-US" dirty="0"/>
                        <a:t>index: primary</a:t>
                      </a:r>
                    </a:p>
                    <a:p>
                      <a:r>
                        <a:rPr lang="en-US" dirty="0"/>
                        <a:t>ordered: true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883324"/>
                  </a:ext>
                </a:extLst>
              </a:tr>
              <a:tr h="431532">
                <a:tc>
                  <a:txBody>
                    <a:bodyPr/>
                    <a:lstStyle/>
                    <a:p>
                      <a:r>
                        <a:rPr lang="en-US" dirty="0"/>
                        <a:t>tbl2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cardinality: 20</a:t>
                      </a:r>
                    </a:p>
                    <a:p>
                      <a:r>
                        <a:rPr lang="en-US" dirty="0"/>
                        <a:t>rows: 1000</a:t>
                      </a:r>
                    </a:p>
                    <a:p>
                      <a:r>
                        <a:rPr lang="en-US" dirty="0"/>
                        <a:t>index: foreign</a:t>
                      </a:r>
                    </a:p>
                    <a:p>
                      <a:r>
                        <a:rPr lang="en-US" dirty="0"/>
                        <a:t>ordered: false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cardinality: 45</a:t>
                      </a:r>
                    </a:p>
                    <a:p>
                      <a:r>
                        <a:rPr lang="en-US" dirty="0"/>
                        <a:t>rows: 50</a:t>
                      </a:r>
                    </a:p>
                    <a:p>
                      <a:r>
                        <a:rPr lang="en-US" dirty="0"/>
                        <a:t>index: foreign</a:t>
                      </a:r>
                    </a:p>
                    <a:p>
                      <a:r>
                        <a:rPr lang="en-US" dirty="0"/>
                        <a:t>ordered: false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646614"/>
                  </a:ext>
                </a:extLst>
              </a:tr>
            </a:tbl>
          </a:graphicData>
        </a:graphic>
      </p:graphicFrame>
      <p:grpSp>
        <p:nvGrpSpPr>
          <p:cNvPr id="25" name="Group 24">
            <a:extLst>
              <a:ext uri="{FF2B5EF4-FFF2-40B4-BE49-F238E27FC236}">
                <a16:creationId xmlns:a16="http://schemas.microsoft.com/office/drawing/2014/main" id="{3352AD49-2BEC-8BFB-D401-17DE63B79CCE}"/>
              </a:ext>
            </a:extLst>
          </p:cNvPr>
          <p:cNvGrpSpPr/>
          <p:nvPr/>
        </p:nvGrpSpPr>
        <p:grpSpPr>
          <a:xfrm>
            <a:off x="78314" y="1690688"/>
            <a:ext cx="9239249" cy="4462135"/>
            <a:chOff x="171451" y="1690688"/>
            <a:chExt cx="9239249" cy="446213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8A7A3F-9DAC-D35F-5916-E17792729ECF}"/>
                </a:ext>
              </a:extLst>
            </p:cNvPr>
            <p:cNvSpPr txBox="1"/>
            <p:nvPr/>
          </p:nvSpPr>
          <p:spPr>
            <a:xfrm>
              <a:off x="1362075" y="1690688"/>
              <a:ext cx="4133850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l">
                <a:buNone/>
              </a:pP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(select </a:t>
              </a:r>
            </a:p>
            <a:p>
              <a:pPr marL="0" indent="0" algn="l">
                <a:buNone/>
              </a:pP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sz="2800" b="1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mergeJoin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pPr marL="0" indent="0" algn="l">
                <a:buNone/>
              </a:pP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(</a:t>
              </a:r>
              <a:r>
                <a:rPr lang="en-US" sz="280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scan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tbl1) </a:t>
              </a:r>
            </a:p>
            <a:p>
              <a:pPr marL="0" indent="0" algn="l">
                <a:buNone/>
              </a:pP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(</a:t>
              </a:r>
              <a:r>
                <a:rPr lang="en-US" sz="280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seek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tbl2)))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D64BCA8-6B9A-AE29-B851-4E759880F7FC}"/>
                </a:ext>
              </a:extLst>
            </p:cNvPr>
            <p:cNvSpPr txBox="1"/>
            <p:nvPr/>
          </p:nvSpPr>
          <p:spPr>
            <a:xfrm>
              <a:off x="3891578" y="4251065"/>
              <a:ext cx="5519122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(select </a:t>
              </a:r>
            </a:p>
            <a:p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sz="2800" b="1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nestedLoopsJoin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(</a:t>
              </a:r>
              <a:r>
                <a:rPr lang="en-US" sz="280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seek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tbl1) </a:t>
              </a:r>
            </a:p>
            <a:p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(</a:t>
              </a:r>
              <a:r>
                <a:rPr lang="en-US" sz="280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scan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tbl2)))</a:t>
              </a:r>
              <a:endParaRPr lang="en-US" sz="28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DCD5889-7E7C-1465-88DB-23035FE36D00}"/>
                </a:ext>
              </a:extLst>
            </p:cNvPr>
            <p:cNvSpPr txBox="1"/>
            <p:nvPr/>
          </p:nvSpPr>
          <p:spPr>
            <a:xfrm>
              <a:off x="171451" y="4336941"/>
              <a:ext cx="4230330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(select </a:t>
              </a:r>
            </a:p>
            <a:p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sz="2800" b="1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hashJoin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(</a:t>
              </a:r>
              <a:r>
                <a:rPr lang="en-US" sz="280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scan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tbl1) </a:t>
              </a:r>
            </a:p>
            <a:p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(</a:t>
              </a:r>
              <a:r>
                <a:rPr lang="en-US" sz="280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seek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tbl2)))</a:t>
              </a:r>
              <a:endParaRPr lang="en-US" sz="28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7F470C2-CCBB-9470-0EC8-5324B56B6C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9071" y="3429000"/>
              <a:ext cx="757545" cy="9079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C70E32E-DB55-7D5A-FD90-803739D8E9CD}"/>
                </a:ext>
              </a:extLst>
            </p:cNvPr>
            <p:cNvCxnSpPr>
              <a:cxnSpLocks/>
            </p:cNvCxnSpPr>
            <p:nvPr/>
          </p:nvCxnSpPr>
          <p:spPr>
            <a:xfrm>
              <a:off x="3891578" y="3429000"/>
              <a:ext cx="651847" cy="9079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CF7E5F-D434-D981-A23D-26023304995B}"/>
                </a:ext>
              </a:extLst>
            </p:cNvPr>
            <p:cNvSpPr txBox="1"/>
            <p:nvPr/>
          </p:nvSpPr>
          <p:spPr>
            <a:xfrm>
              <a:off x="4217501" y="3694151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Case 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2006716-6B63-55CF-AABB-E9F193857D48}"/>
                </a:ext>
              </a:extLst>
            </p:cNvPr>
            <p:cNvSpPr txBox="1"/>
            <p:nvPr/>
          </p:nvSpPr>
          <p:spPr>
            <a:xfrm>
              <a:off x="965329" y="3669789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Case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977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8647A-7390-7ABE-FA42-0F73E8791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868"/>
            <a:ext cx="10515600" cy="1325563"/>
          </a:xfrm>
        </p:spPr>
        <p:txBody>
          <a:bodyPr/>
          <a:lstStyle/>
          <a:p>
            <a:r>
              <a:rPr lang="en-US" dirty="0"/>
              <a:t>Join Order Rewrite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8FC5B-AF76-CB5C-676C-161403E8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4084"/>
            <a:ext cx="2743200" cy="365125"/>
          </a:xfrm>
        </p:spPr>
        <p:txBody>
          <a:bodyPr/>
          <a:lstStyle/>
          <a:p>
            <a:fld id="{2387FA02-A7B2-4E46-8B22-266FF4496B7A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6D6206A-A8A1-37B8-A838-D379CE9A7F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743249"/>
              </p:ext>
            </p:extLst>
          </p:nvPr>
        </p:nvGraphicFramePr>
        <p:xfrm>
          <a:off x="131313" y="1641793"/>
          <a:ext cx="8614717" cy="129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1292840" imgH="1699200" progId="Paint.Picture">
                  <p:embed/>
                </p:oleObj>
              </mc:Choice>
              <mc:Fallback>
                <p:oleObj name="Bitmap Image" r:id="rId2" imgW="11292840" imgH="1699200" progId="Paint.Picture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F6D6206A-A8A1-37B8-A838-D379CE9A7F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1313" y="1641793"/>
                        <a:ext cx="8614717" cy="1295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51B34D-FE7B-0BFA-756A-F57701250D88}"/>
              </a:ext>
            </a:extLst>
          </p:cNvPr>
          <p:cNvCxnSpPr/>
          <p:nvPr/>
        </p:nvCxnSpPr>
        <p:spPr>
          <a:xfrm flipH="1" flipV="1">
            <a:off x="8746030" y="2289652"/>
            <a:ext cx="830220" cy="19954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E3E4538-3774-CEEA-A7A0-51E67F3F41D5}"/>
              </a:ext>
            </a:extLst>
          </p:cNvPr>
          <p:cNvSpPr txBox="1"/>
          <p:nvPr/>
        </p:nvSpPr>
        <p:spPr>
          <a:xfrm>
            <a:off x="6791813" y="1272461"/>
            <a:ext cx="2136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eggplant CLI Output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90505EC-F059-6A79-3FCA-5BD4E3D31C71}"/>
              </a:ext>
            </a:extLst>
          </p:cNvPr>
          <p:cNvGrpSpPr/>
          <p:nvPr/>
        </p:nvGrpSpPr>
        <p:grpSpPr>
          <a:xfrm>
            <a:off x="9576250" y="1217652"/>
            <a:ext cx="2484437" cy="4433317"/>
            <a:chOff x="9576250" y="1217652"/>
            <a:chExt cx="2484437" cy="4433317"/>
          </a:xfrm>
        </p:grpSpPr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95F05297-91E4-9C54-FB95-ECE571BAA1F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6179461"/>
                </p:ext>
              </p:extLst>
            </p:nvPr>
          </p:nvGraphicFramePr>
          <p:xfrm>
            <a:off x="9576250" y="1612369"/>
            <a:ext cx="2484437" cy="403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2484000" imgH="4038480" progId="Paint.Picture">
                    <p:embed/>
                  </p:oleObj>
                </mc:Choice>
                <mc:Fallback>
                  <p:oleObj name="Bitmap Image" r:id="rId4" imgW="2484000" imgH="4038480" progId="Paint.Picture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9576250" y="1612369"/>
                          <a:ext cx="2484437" cy="403860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accent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AAE848D-83A6-FC5E-8D39-D89C31884756}"/>
                </a:ext>
              </a:extLst>
            </p:cNvPr>
            <p:cNvSpPr txBox="1"/>
            <p:nvPr/>
          </p:nvSpPr>
          <p:spPr>
            <a:xfrm>
              <a:off x="9576250" y="1217652"/>
              <a:ext cx="2484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Input Metadata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408CE38-B035-DF44-E690-42B28855E783}"/>
                </a:ext>
              </a:extLst>
            </p:cNvPr>
            <p:cNvSpPr/>
            <p:nvPr/>
          </p:nvSpPr>
          <p:spPr>
            <a:xfrm>
              <a:off x="11463867" y="3716867"/>
              <a:ext cx="524933" cy="29633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378F054-8F80-8CCA-FC50-CD3EFC5C71E2}"/>
                </a:ext>
              </a:extLst>
            </p:cNvPr>
            <p:cNvSpPr/>
            <p:nvPr/>
          </p:nvSpPr>
          <p:spPr>
            <a:xfrm>
              <a:off x="11438470" y="5012267"/>
              <a:ext cx="524933" cy="29633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37DEF51-C73A-6467-4E92-B3E81911D938}"/>
              </a:ext>
            </a:extLst>
          </p:cNvPr>
          <p:cNvGrpSpPr/>
          <p:nvPr/>
        </p:nvGrpSpPr>
        <p:grpSpPr>
          <a:xfrm>
            <a:off x="117470" y="3605798"/>
            <a:ext cx="9313313" cy="2608735"/>
            <a:chOff x="117470" y="3605798"/>
            <a:chExt cx="9313313" cy="2608735"/>
          </a:xfrm>
        </p:grpSpPr>
        <p:graphicFrame>
          <p:nvGraphicFramePr>
            <p:cNvPr id="23" name="Object 22">
              <a:extLst>
                <a:ext uri="{FF2B5EF4-FFF2-40B4-BE49-F238E27FC236}">
                  <a16:creationId xmlns:a16="http://schemas.microsoft.com/office/drawing/2014/main" id="{4F9110D4-BF3A-9571-6C4C-9D851E3B08C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7876092"/>
                </p:ext>
              </p:extLst>
            </p:nvPr>
          </p:nvGraphicFramePr>
          <p:xfrm>
            <a:off x="117470" y="3605798"/>
            <a:ext cx="9280530" cy="26087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6" imgW="12428280" imgH="3482280" progId="Paint.Picture">
                    <p:embed/>
                  </p:oleObj>
                </mc:Choice>
                <mc:Fallback>
                  <p:oleObj name="Bitmap Image" r:id="rId6" imgW="12428280" imgH="3482280" progId="Paint.Picture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17470" y="3605798"/>
                          <a:ext cx="9280530" cy="26087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0794E54-1F3D-A67D-39C7-E82322012FF7}"/>
                </a:ext>
              </a:extLst>
            </p:cNvPr>
            <p:cNvSpPr/>
            <p:nvPr/>
          </p:nvSpPr>
          <p:spPr>
            <a:xfrm>
              <a:off x="8905850" y="4855633"/>
              <a:ext cx="524933" cy="29633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61498FE-2F62-7224-E6A0-5347821C8017}"/>
                </a:ext>
              </a:extLst>
            </p:cNvPr>
            <p:cNvSpPr/>
            <p:nvPr/>
          </p:nvSpPr>
          <p:spPr>
            <a:xfrm>
              <a:off x="1253068" y="5891743"/>
              <a:ext cx="524933" cy="29633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847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798</Words>
  <Application>Microsoft Office PowerPoint</Application>
  <PresentationFormat>Widescreen</PresentationFormat>
  <Paragraphs>132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Bitmap Image</vt:lpstr>
      <vt:lpstr>Query Plan Diagnostic Rewrites with Egg</vt:lpstr>
      <vt:lpstr>Problem Statement</vt:lpstr>
      <vt:lpstr>Egg Plan Transformer (eggplant)</vt:lpstr>
      <vt:lpstr>Building an Annotated E-Graph</vt:lpstr>
      <vt:lpstr>E-graph Classes and Expression Language</vt:lpstr>
      <vt:lpstr>Query Plan Expression Rewrite Rules</vt:lpstr>
      <vt:lpstr>Rewrite Cost Function Rules</vt:lpstr>
      <vt:lpstr>Join Algorithm and Access Method Rewriting</vt:lpstr>
      <vt:lpstr>Join Order Rewrite Example</vt:lpstr>
      <vt:lpstr>Join Order Costing</vt:lpstr>
      <vt:lpstr>Intermediate Result Size Optimization</vt:lpstr>
      <vt:lpstr>Learnings and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Plan Diagnostic Rewrites with Egg</dc:title>
  <dc:creator>Karl Burtram</dc:creator>
  <cp:lastModifiedBy>Karl Burtram</cp:lastModifiedBy>
  <cp:revision>47</cp:revision>
  <dcterms:created xsi:type="dcterms:W3CDTF">2022-05-22T04:00:11Z</dcterms:created>
  <dcterms:modified xsi:type="dcterms:W3CDTF">2022-06-03T06:39:09Z</dcterms:modified>
</cp:coreProperties>
</file>