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5" r:id="rId7"/>
    <p:sldId id="269" r:id="rId8"/>
    <p:sldId id="261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C6828-01DA-4BF4-BC03-87EF35E7FD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215F-194D-4117-A2B6-1823E58C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8379-C64D-929F-9413-AA1BEB6B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E3941-F084-0BD5-0078-6AA8E1F1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C380-E914-E73E-7AA8-3511BA1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6EFE-09AF-4F60-B903-6705B5F41E08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E6A3-1000-694A-14CA-B0A4ACB2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AE52-ECB7-6696-8F06-5DE3094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32A-6609-A1EA-A18B-8FE439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4C1B0-8402-6F5E-AAAE-3E5E85E5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0CCF-1421-C374-A032-EFA947FD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3D0D-7CBB-4FBC-9CEE-0030FE182532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7F49-0FBF-FDA4-E9E7-94CE855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92B1-86EF-157F-5C80-63E21F9E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E0A3E-8645-4695-D00F-BCE6423A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DC9A0-1B0A-4712-A47F-D1F87516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873F-2B1F-8FF2-6C09-6DAE3F2C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580-D9FA-4A6F-9C30-48B00C35E1B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2568-7D3A-5834-D392-4211940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64A7-51A9-648D-1514-509FF58D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2B08-C839-D752-1C82-1762CB1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A5D2-3B08-6DD3-C22E-E0AACB3B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A4C7-3688-09B9-F5BF-98F25551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FDD2-DB7C-4B3A-A5D2-0F764C6FD0DF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3AE0-4AFA-6B48-ECB0-13E2ABB1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8770-E0E9-0021-8B0F-9E5894F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294B-435A-4EEA-D6CC-7EAFEDD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73B49-E9E0-2AD1-067C-A0CFD9A2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9B22-3FD4-D813-2BE3-037C2248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8DE-773E-4CD3-976E-D1A62FF61182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1B58-831D-5E8D-B497-30127E21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85D9-167D-3F84-AC0E-FB62857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F317-D353-7E8E-49F4-C016689E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F456-1D99-53D1-6CAC-AAD2D76A6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41815-A9D1-1193-CBD7-6BAF842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7B88E-EB0C-4625-1858-2F0B68B1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74E4-FC21-43FE-92AA-0061EDE00B57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1530-68A3-E686-90DF-FCF434F8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CF8C-EC11-756E-D182-7B4A64E5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F79E-B951-625E-97A7-DCF1E5AD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3290-FA76-D1AB-391E-73DD419C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95A0-61BD-FFDF-9A50-7CBD2F8F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F0BD-E6AD-F475-FD5F-929C572A9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CBD01-0FD2-9A70-EA5B-E44D12A85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7A54C-D389-4D5B-BC4E-0B673E7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C51-372F-45BD-ABAD-6025AB56B97B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630F-9512-473B-6FE7-1EDF311E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9E54-CA5E-23ED-53EA-7AE202BE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4210-6F96-4EEC-7967-A965590D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7C2E7-4626-315D-FC2F-AC47C5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1459-8FB8-4808-ACAA-47C5F90E9D5A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BF6BF-2661-BC70-EA9F-84674EE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5922D-1FF0-221F-18EF-8F85781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439BB-2E16-41AE-B993-1F3B1C41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2853-EB8C-419B-AD80-C82402AA58D5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3DFF-AE0B-01C6-ECD6-32EB8D7F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5FBE-F6EF-A136-174A-33EC1377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3A99-B16E-DB51-6AA9-D73DD24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0BF2-AE4A-2A68-A134-E900D9D9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5F220-60DC-7464-B031-C4EDE9B4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A49D5-1E66-AA09-E3BF-CF77BAFF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CDE1-0D88-46B9-B151-77AEFF2D548C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15AF-3ED1-6F0B-D40F-9D69CA7A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CF36-1EB7-630B-1E74-E54B571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759A-4D62-9207-4345-6FAA879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A6A07-6D36-04C4-E292-3568D013E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19815-8D41-7C65-7AB6-D988F0C1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19EB2-6F3E-B553-F831-29EB90A4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539A-4075-4769-A0F2-BBEDBD223A45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724B-B354-DF58-E58E-7D9A6786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3B4AF-D1D3-610D-35DA-0DD61BB0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8DBC7-61D0-AD56-31B0-43B0FFE5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7224-619A-81C2-4F0C-8B9BE4E6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F18B-061A-9901-074F-0CEBB4E09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59E0-E009-4527-B86A-342CC0598A1F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653D-8D85-867F-C57E-819328B4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0637-3B35-DCC6-BA5A-D9CA1BCC8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burtram/eggplant/blob/main/analysis/analysis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B2C8-CAB9-7A01-E779-2F116CEEB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Arial" panose="020B0604020202020204" pitchFamily="34" charset="0"/>
              </a:rPr>
              <a:t>Query Plan Diagnostic Rewrites with Egg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66A39-16E5-0937-B920-560A78974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Design of the Egg Plan Transformer (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eggplant</a:t>
            </a:r>
            <a:r>
              <a:rPr lang="en-US" b="0" i="0" dirty="0">
                <a:effectLst/>
                <a:latin typeface="Arial" panose="020B0604020202020204" pitchFamily="34" charset="0"/>
              </a:rPr>
              <a:t>) Tool</a:t>
            </a:r>
          </a:p>
          <a:p>
            <a:r>
              <a:rPr lang="sv-SE" b="0" i="0" dirty="0">
                <a:effectLst/>
                <a:latin typeface="Arial" panose="020B0604020202020204" pitchFamily="34" charset="0"/>
              </a:rPr>
              <a:t>Karl Burtram</a:t>
            </a:r>
            <a:r>
              <a:rPr lang="sv-SE" dirty="0"/>
              <a:t>, </a:t>
            </a:r>
            <a:r>
              <a:rPr lang="sv-SE" b="0" i="0" dirty="0">
                <a:effectLst/>
                <a:latin typeface="Arial" panose="020B0604020202020204" pitchFamily="34" charset="0"/>
              </a:rPr>
              <a:t>June 2,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66D9-88EC-6751-EDA1-EB72B7942336}"/>
              </a:ext>
            </a:extLst>
          </p:cNvPr>
          <p:cNvSpPr txBox="1"/>
          <p:nvPr/>
        </p:nvSpPr>
        <p:spPr>
          <a:xfrm>
            <a:off x="-66674" y="6221412"/>
            <a:ext cx="1225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Advanced Topics in Data Management, CSEP 590D, Spring 2022, University of Washington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39B8-2B60-5852-B99D-E287141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42B-B560-CEB3-DCCC-4CD10C2B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82" y="6480"/>
            <a:ext cx="10515600" cy="1325563"/>
          </a:xfrm>
        </p:spPr>
        <p:txBody>
          <a:bodyPr/>
          <a:lstStyle/>
          <a:p>
            <a:r>
              <a:rPr lang="en-US" dirty="0"/>
              <a:t>Join Order Costing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BC65B-94AB-25AF-1F9F-0D10308517D7}"/>
              </a:ext>
            </a:extLst>
          </p:cNvPr>
          <p:cNvGrpSpPr/>
          <p:nvPr/>
        </p:nvGrpSpPr>
        <p:grpSpPr>
          <a:xfrm>
            <a:off x="838200" y="1454284"/>
            <a:ext cx="4419730" cy="2450843"/>
            <a:chOff x="282113" y="1537507"/>
            <a:chExt cx="4419731" cy="2523061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FD450630-6978-7472-CB48-4034FC3F60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062815"/>
                </p:ext>
              </p:extLst>
            </p:nvPr>
          </p:nvGraphicFramePr>
          <p:xfrm>
            <a:off x="295797" y="1537507"/>
            <a:ext cx="4316162" cy="1209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9517320" imgH="2666880" progId="Paint.Picture">
                    <p:embed/>
                  </p:oleObj>
                </mc:Choice>
                <mc:Fallback>
                  <p:oleObj name="Bitmap Image" r:id="rId2" imgW="9517320" imgH="266688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5797" y="1537507"/>
                          <a:ext cx="4316162" cy="1209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83796B03-A1B0-4178-9291-609E262B2B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965256"/>
                </p:ext>
              </p:extLst>
            </p:nvPr>
          </p:nvGraphicFramePr>
          <p:xfrm>
            <a:off x="282113" y="2851035"/>
            <a:ext cx="4419731" cy="1209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9524880" imgH="2606040" progId="Paint.Picture">
                    <p:embed/>
                  </p:oleObj>
                </mc:Choice>
                <mc:Fallback>
                  <p:oleObj name="Bitmap Image" r:id="rId4" imgW="9524880" imgH="260604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113" y="2851035"/>
                          <a:ext cx="4419731" cy="1209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3A71ADA-67C1-09DA-2617-10F2361E6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98" y="745495"/>
            <a:ext cx="6315075" cy="3150018"/>
          </a:xfrm>
        </p:spPr>
        <p:txBody>
          <a:bodyPr>
            <a:normAutofit/>
          </a:bodyPr>
          <a:lstStyle/>
          <a:p>
            <a:r>
              <a:rPr lang="en-US" dirty="0"/>
              <a:t>There are 144 different configurations of 3 relations and 2 joins</a:t>
            </a:r>
          </a:p>
          <a:p>
            <a:r>
              <a:rPr lang="en-US" dirty="0"/>
              <a:t>Cost function only sees current e-node and its immediate children, making global optimization tricky</a:t>
            </a:r>
          </a:p>
          <a:p>
            <a:r>
              <a:rPr lang="en-US" dirty="0"/>
              <a:t>Use penalties and cost-scaling to express preferred arrangements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866FAD-8B38-833E-F1DC-4961FD210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34694"/>
              </p:ext>
            </p:extLst>
          </p:nvPr>
        </p:nvGraphicFramePr>
        <p:xfrm>
          <a:off x="137569" y="4112712"/>
          <a:ext cx="11447627" cy="258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7952840" imgH="4038480" progId="Paint.Picture">
                  <p:embed/>
                </p:oleObj>
              </mc:Choice>
              <mc:Fallback>
                <p:oleObj name="Bitmap Image" r:id="rId6" imgW="17952840" imgH="403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569" y="4112712"/>
                        <a:ext cx="11447627" cy="258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565F8-AC95-240F-3256-30C14313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91551-A5B8-DA10-E824-753665C6CD69}"/>
              </a:ext>
            </a:extLst>
          </p:cNvPr>
          <p:cNvCxnSpPr/>
          <p:nvPr/>
        </p:nvCxnSpPr>
        <p:spPr>
          <a:xfrm>
            <a:off x="3867150" y="5286375"/>
            <a:ext cx="9620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86F95-E8CD-B8EE-3160-805786E21326}"/>
              </a:ext>
            </a:extLst>
          </p:cNvPr>
          <p:cNvCxnSpPr/>
          <p:nvPr/>
        </p:nvCxnSpPr>
        <p:spPr>
          <a:xfrm>
            <a:off x="7800975" y="5229225"/>
            <a:ext cx="9620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CA0EAB-EA34-13A7-44B8-07A72F9F3120}"/>
              </a:ext>
            </a:extLst>
          </p:cNvPr>
          <p:cNvSpPr txBox="1"/>
          <p:nvPr/>
        </p:nvSpPr>
        <p:spPr>
          <a:xfrm>
            <a:off x="321054" y="4240213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41582-A525-C031-664D-660FB41D9C79}"/>
              </a:ext>
            </a:extLst>
          </p:cNvPr>
          <p:cNvSpPr txBox="1"/>
          <p:nvPr/>
        </p:nvSpPr>
        <p:spPr>
          <a:xfrm>
            <a:off x="4318767" y="4240213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0570A-3112-27E6-052A-D1FBCDE06804}"/>
              </a:ext>
            </a:extLst>
          </p:cNvPr>
          <p:cNvSpPr txBox="1"/>
          <p:nvPr/>
        </p:nvSpPr>
        <p:spPr>
          <a:xfrm>
            <a:off x="8030730" y="4240213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BBEECB8-621C-27E3-CC74-CA67A279F814}"/>
              </a:ext>
            </a:extLst>
          </p:cNvPr>
          <p:cNvSpPr/>
          <p:nvPr/>
        </p:nvSpPr>
        <p:spPr>
          <a:xfrm flipV="1">
            <a:off x="4701843" y="6034084"/>
            <a:ext cx="1289381" cy="536575"/>
          </a:xfrm>
          <a:prstGeom prst="arc">
            <a:avLst>
              <a:gd name="adj1" fmla="val 12400091"/>
              <a:gd name="adj2" fmla="val 2101712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042784B-0404-2FB3-3646-455E173C6356}"/>
              </a:ext>
            </a:extLst>
          </p:cNvPr>
          <p:cNvSpPr/>
          <p:nvPr/>
        </p:nvSpPr>
        <p:spPr>
          <a:xfrm rot="20240337" flipV="1">
            <a:off x="9768731" y="5133989"/>
            <a:ext cx="1386539" cy="1412337"/>
          </a:xfrm>
          <a:prstGeom prst="arc">
            <a:avLst>
              <a:gd name="adj1" fmla="val 14247064"/>
              <a:gd name="adj2" fmla="val 2115381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C693-A48C-F5F0-B03D-DFD3E18D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6" y="159063"/>
            <a:ext cx="4825482" cy="1325563"/>
          </a:xfrm>
        </p:spPr>
        <p:txBody>
          <a:bodyPr/>
          <a:lstStyle/>
          <a:p>
            <a:r>
              <a:rPr lang="en-US" dirty="0"/>
              <a:t>Intermediate Result Size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D516-34BE-A788-9447-7744889D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11</a:t>
            </a:fld>
            <a:endParaRPr lang="en-US"/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CA1D53FB-8C1F-3A01-C22A-AE48FA68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2" y="3431651"/>
            <a:ext cx="6783355" cy="3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9B2ED46F-C56E-AD04-FF85-AA1E616F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217"/>
            <a:ext cx="5996953" cy="31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74982B-0AFB-D4B9-9EFF-77D92ECB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7" y="1596594"/>
            <a:ext cx="5996953" cy="1593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Join order optimization is focused on reducing the size of intermediate data</a:t>
            </a:r>
          </a:p>
          <a:p>
            <a:r>
              <a:rPr lang="en-US" dirty="0"/>
              <a:t>Charts compare randomly generated plans and optimized plans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FA9CD7-8FA1-30DA-E72C-D8718D4A33B0}"/>
              </a:ext>
            </a:extLst>
          </p:cNvPr>
          <p:cNvSpPr txBox="1">
            <a:spLocks/>
          </p:cNvSpPr>
          <p:nvPr/>
        </p:nvSpPr>
        <p:spPr>
          <a:xfrm>
            <a:off x="7056573" y="3377381"/>
            <a:ext cx="5036380" cy="3206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Optimized intermediate result sets are 40%-50% smaller</a:t>
            </a:r>
          </a:p>
          <a:p>
            <a:r>
              <a:rPr lang="en-US" sz="3000" dirty="0"/>
              <a:t>Improvements level off around 5 or 6 tables</a:t>
            </a:r>
          </a:p>
          <a:p>
            <a:r>
              <a:rPr lang="en-US" sz="3000" dirty="0"/>
              <a:t>Penalties and cardinalities are highly correlated</a:t>
            </a:r>
          </a:p>
          <a:p>
            <a:r>
              <a:rPr lang="en-US" sz="2200" dirty="0">
                <a:hlinkClick r:id="rId4"/>
              </a:rPr>
              <a:t>https://github.com/kburtram/eggplant/blob/main/analysis/analysis.ipynb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1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761-BD02-DA93-4F8F-653D67F0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5" y="179011"/>
            <a:ext cx="10515600" cy="1325563"/>
          </a:xfrm>
        </p:spPr>
        <p:txBody>
          <a:bodyPr/>
          <a:lstStyle/>
          <a:p>
            <a:r>
              <a:rPr lang="en-US" dirty="0"/>
              <a:t>Learnings and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BCC9-A961-5BCC-6972-5580F842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393046-ABF9-CE68-62C0-539EE18E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7" y="1536864"/>
            <a:ext cx="8636225" cy="5054599"/>
          </a:xfrm>
        </p:spPr>
        <p:txBody>
          <a:bodyPr>
            <a:normAutofit/>
          </a:bodyPr>
          <a:lstStyle/>
          <a:p>
            <a:r>
              <a:rPr lang="en-US" sz="3600" dirty="0"/>
              <a:t>Egg makes e-graph equality saturation approachable (and Rust is nice language)</a:t>
            </a:r>
          </a:p>
          <a:p>
            <a:r>
              <a:rPr lang="en-US" sz="3600" dirty="0"/>
              <a:t>Penalties and contextual numerical adjustments enable non-trivial expression rewrites </a:t>
            </a:r>
          </a:p>
          <a:p>
            <a:r>
              <a:rPr lang="en-US" sz="3600" dirty="0"/>
              <a:t>Complex optimizations are difficult due to local scope of cost functions and single cost value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56419D-3BE0-574A-1DC7-515AC74DEBFC}"/>
              </a:ext>
            </a:extLst>
          </p:cNvPr>
          <p:cNvGrpSpPr/>
          <p:nvPr/>
        </p:nvGrpSpPr>
        <p:grpSpPr>
          <a:xfrm>
            <a:off x="8451672" y="1318162"/>
            <a:ext cx="4316929" cy="4111197"/>
            <a:chOff x="8451672" y="944535"/>
            <a:chExt cx="4316929" cy="41111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8EA736-9C03-4722-ECFD-606B8BB39886}"/>
                </a:ext>
              </a:extLst>
            </p:cNvPr>
            <p:cNvGrpSpPr/>
            <p:nvPr/>
          </p:nvGrpSpPr>
          <p:grpSpPr>
            <a:xfrm>
              <a:off x="8451672" y="944535"/>
              <a:ext cx="4316929" cy="2280283"/>
              <a:chOff x="8098971" y="-209469"/>
              <a:chExt cx="4316929" cy="2280283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7F60964B-FD02-3659-5875-D95BC91E10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2699" y="-209469"/>
                <a:ext cx="2743201" cy="2280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F2AFCA7-2399-B92E-3BC5-772AC9C88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8971" y="136525"/>
                <a:ext cx="1130628" cy="139460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0A26C4-6DB5-6512-97E4-F0A9F72CE50C}"/>
                  </a:ext>
                </a:extLst>
              </p:cNvPr>
              <p:cNvSpPr txBox="1"/>
              <p:nvPr/>
            </p:nvSpPr>
            <p:spPr>
              <a:xfrm>
                <a:off x="9350828" y="335173"/>
                <a:ext cx="11306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+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D33DB1-E9D7-7EF1-A64C-F553DC9F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922" y="3487234"/>
              <a:ext cx="2831841" cy="156849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F4E44E-864D-8E90-CD71-6D02D5D86EE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2402097"/>
              <a:ext cx="0" cy="96867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56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9341-92E2-4539-E3CF-01B3C983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69961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9BB8-4F1D-BC47-18E4-EC138C5A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44" y="1573546"/>
            <a:ext cx="7226365" cy="5041479"/>
          </a:xfrm>
        </p:spPr>
        <p:txBody>
          <a:bodyPr>
            <a:normAutofit/>
          </a:bodyPr>
          <a:lstStyle/>
          <a:p>
            <a:r>
              <a:rPr lang="en-US" sz="3600" dirty="0"/>
              <a:t>Data professionals often investigate slow query execution</a:t>
            </a:r>
          </a:p>
          <a:p>
            <a:r>
              <a:rPr lang="en-US" sz="3600" dirty="0"/>
              <a:t>Query performance tuning often involves using query execution plans to local suboptimal operations</a:t>
            </a:r>
          </a:p>
          <a:p>
            <a:r>
              <a:rPr lang="en-US" sz="3600" dirty="0"/>
              <a:t>Differences between estimated and actual relation cardinalities are a common cause of suboptimal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473E-A4CA-D45D-A092-683F0B2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7D3480-A29D-017F-49B3-9E54D27942D3}"/>
              </a:ext>
            </a:extLst>
          </p:cNvPr>
          <p:cNvSpPr/>
          <p:nvPr/>
        </p:nvSpPr>
        <p:spPr>
          <a:xfrm>
            <a:off x="8064564" y="201981"/>
            <a:ext cx="3712103" cy="120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 query in database tooling and collect an actual execution plan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A0783-A5D2-ACF9-8D0F-65C82278DBFA}"/>
              </a:ext>
            </a:extLst>
          </p:cNvPr>
          <p:cNvSpPr/>
          <p:nvPr/>
        </p:nvSpPr>
        <p:spPr>
          <a:xfrm>
            <a:off x="8064563" y="1743846"/>
            <a:ext cx="3712103" cy="120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Convert query execution plan into </a:t>
            </a:r>
            <a:r>
              <a:rPr lang="en-US" sz="2400" b="1" i="1" dirty="0"/>
              <a:t>eggplant</a:t>
            </a:r>
            <a:r>
              <a:rPr lang="en-US" sz="2400" dirty="0"/>
              <a:t> query plan expression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560786-5114-6D16-2ADC-C6F1BA7426E6}"/>
              </a:ext>
            </a:extLst>
          </p:cNvPr>
          <p:cNvSpPr/>
          <p:nvPr/>
        </p:nvSpPr>
        <p:spPr>
          <a:xfrm>
            <a:off x="8064563" y="3293805"/>
            <a:ext cx="3712103" cy="18203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Project addresses this step</a:t>
            </a:r>
            <a:r>
              <a:rPr lang="en-US" sz="2400" i="1" dirty="0"/>
              <a:t> </a:t>
            </a:r>
            <a:r>
              <a:rPr lang="en-US" sz="2400" b="1" i="1" dirty="0"/>
              <a:t>eggplant </a:t>
            </a:r>
            <a:r>
              <a:rPr lang="en-US" sz="2400" dirty="0"/>
              <a:t>using Egg library cost-based rewrite rules to improve expression</a:t>
            </a:r>
            <a:endParaRPr lang="en-US" sz="2400" b="1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1E113-FAB0-AEB3-C1F9-73C0929FFD6E}"/>
              </a:ext>
            </a:extLst>
          </p:cNvPr>
          <p:cNvSpPr/>
          <p:nvPr/>
        </p:nvSpPr>
        <p:spPr>
          <a:xfrm>
            <a:off x="8064563" y="5454754"/>
            <a:ext cx="3712103" cy="120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Optimized expression can be compared to original to create query plan hint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4770E-ECCC-0B81-C9C0-044D8FB4E36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920615" y="1403246"/>
            <a:ext cx="1" cy="34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8FAE39-1143-D40D-BE8C-73008D5DFEE6}"/>
              </a:ext>
            </a:extLst>
          </p:cNvPr>
          <p:cNvCxnSpPr>
            <a:cxnSpLocks/>
          </p:cNvCxnSpPr>
          <p:nvPr/>
        </p:nvCxnSpPr>
        <p:spPr>
          <a:xfrm flipH="1">
            <a:off x="9920613" y="2954511"/>
            <a:ext cx="1" cy="34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14A4F-33E3-0C46-CF5C-821EA16DE04F}"/>
              </a:ext>
            </a:extLst>
          </p:cNvPr>
          <p:cNvCxnSpPr>
            <a:cxnSpLocks/>
          </p:cNvCxnSpPr>
          <p:nvPr/>
        </p:nvCxnSpPr>
        <p:spPr>
          <a:xfrm flipH="1">
            <a:off x="9920612" y="5122679"/>
            <a:ext cx="1" cy="34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A5E1-6814-DC4F-6459-199619E6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1"/>
            <a:ext cx="10515600" cy="1325563"/>
          </a:xfrm>
        </p:spPr>
        <p:txBody>
          <a:bodyPr/>
          <a:lstStyle/>
          <a:p>
            <a:r>
              <a:rPr lang="en-US" dirty="0"/>
              <a:t>Egg Plan Transformer (eggplant)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8829-4B44-B4B0-141B-054622CF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16" y="1402636"/>
            <a:ext cx="11210925" cy="5030787"/>
          </a:xfrm>
        </p:spPr>
        <p:txBody>
          <a:bodyPr>
            <a:noAutofit/>
          </a:bodyPr>
          <a:lstStyle/>
          <a:p>
            <a:r>
              <a:rPr lang="en-US" sz="3600" dirty="0"/>
              <a:t>Egg-based query plan expression optimizer that uses cost-based rewrite rules to transform plan expressions</a:t>
            </a:r>
          </a:p>
          <a:p>
            <a:pPr lvl="1"/>
            <a:r>
              <a:rPr lang="en-US" sz="3200" dirty="0"/>
              <a:t>https://www.github.com/kburtram/eggplant</a:t>
            </a:r>
          </a:p>
          <a:p>
            <a:r>
              <a:rPr lang="en-US" sz="3600" dirty="0"/>
              <a:t>eggplant is provided actual query execution metrics so it has information not available to the DBMS optimizer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0A33-5240-0A9A-2C82-4FDED5FA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973722-367C-6AD4-0CDF-DA51FFAE5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9502"/>
              </p:ext>
            </p:extLst>
          </p:nvPr>
        </p:nvGraphicFramePr>
        <p:xfrm>
          <a:off x="1047750" y="4381501"/>
          <a:ext cx="9142164" cy="242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481560" imgH="3306960" progId="Paint.Picture">
                  <p:embed/>
                </p:oleObj>
              </mc:Choice>
              <mc:Fallback>
                <p:oleObj name="Bitmap Image" r:id="rId2" imgW="12481560" imgH="3306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750" y="4381501"/>
                        <a:ext cx="9142164" cy="2425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4707-1852-002A-1311-3D193B6C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Annotated E-Graph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E4337-5254-9295-6DB5-777798BD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4CF154-5A6F-863D-1BED-5FE0F1D4E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18591"/>
              </p:ext>
            </p:extLst>
          </p:nvPr>
        </p:nvGraphicFramePr>
        <p:xfrm>
          <a:off x="941388" y="2891298"/>
          <a:ext cx="105791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626280" imgH="4320720" progId="Paint.Picture">
                  <p:embed/>
                </p:oleObj>
              </mc:Choice>
              <mc:Fallback>
                <p:oleObj name="Bitmap Image" r:id="rId2" imgW="12626280" imgH="432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1388" y="2891298"/>
                        <a:ext cx="10579100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789D52-29A1-61DC-43C3-80DFCFC0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508125"/>
            <a:ext cx="10929938" cy="5030787"/>
          </a:xfrm>
        </p:spPr>
        <p:txBody>
          <a:bodyPr>
            <a:noAutofit/>
          </a:bodyPr>
          <a:lstStyle/>
          <a:p>
            <a:r>
              <a:rPr lang="en-US" sz="3600" dirty="0"/>
              <a:t>Eggplant implements an Egg::Analyzer to attach the input metadata to </a:t>
            </a:r>
            <a:r>
              <a:rPr lang="en-US" sz="3600" dirty="0" err="1"/>
              <a:t>enodes</a:t>
            </a:r>
            <a:r>
              <a:rPr lang="en-US" sz="3600" dirty="0"/>
              <a:t> will making the </a:t>
            </a:r>
            <a:r>
              <a:rPr lang="en-US" sz="3600" dirty="0" err="1"/>
              <a:t>egraph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427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41B2-C460-6834-F9B2-6707E5B6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50"/>
            <a:ext cx="10515600" cy="1325563"/>
          </a:xfrm>
        </p:spPr>
        <p:txBody>
          <a:bodyPr/>
          <a:lstStyle/>
          <a:p>
            <a:r>
              <a:rPr lang="en-US" dirty="0"/>
              <a:t>E-graph Classes and Expression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6AB1-5043-8722-13EB-C69A98AF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1207066"/>
            <a:ext cx="5088194" cy="2752521"/>
          </a:xfrm>
        </p:spPr>
        <p:txBody>
          <a:bodyPr>
            <a:normAutofit/>
          </a:bodyPr>
          <a:lstStyle/>
          <a:p>
            <a:r>
              <a:rPr lang="en-US" sz="3200" dirty="0"/>
              <a:t>Join order</a:t>
            </a:r>
          </a:p>
          <a:p>
            <a:r>
              <a:rPr lang="en-US" sz="3200" dirty="0"/>
              <a:t>Join algorithm</a:t>
            </a:r>
          </a:p>
          <a:p>
            <a:r>
              <a:rPr lang="en-US" sz="3200" dirty="0"/>
              <a:t>Storage file access methods</a:t>
            </a:r>
          </a:p>
          <a:p>
            <a:r>
              <a:rPr lang="en-US" sz="3200" dirty="0"/>
              <a:t>Expression tree shape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93C7-9196-BC1A-A62F-26ED34E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36530B-7DBB-F60B-D47C-3B53A26DD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94024"/>
              </p:ext>
            </p:extLst>
          </p:nvPr>
        </p:nvGraphicFramePr>
        <p:xfrm>
          <a:off x="1392135" y="3764832"/>
          <a:ext cx="8383588" cy="309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695040" imgH="4671000" progId="Paint.Picture">
                  <p:embed/>
                </p:oleObj>
              </mc:Choice>
              <mc:Fallback>
                <p:oleObj name="Bitmap Image" r:id="rId2" imgW="12695040" imgH="467100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E22AE46-D1DF-7530-BB99-BACFCF77A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2135" y="3764832"/>
                        <a:ext cx="8383588" cy="309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158D25-4647-25C2-AA63-4AF5816E810B}"/>
              </a:ext>
            </a:extLst>
          </p:cNvPr>
          <p:cNvSpPr txBox="1"/>
          <p:nvPr/>
        </p:nvSpPr>
        <p:spPr>
          <a:xfrm>
            <a:off x="5383163" y="1378467"/>
            <a:ext cx="6710516" cy="23083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Query Plan Expression </a:t>
            </a:r>
            <a:r>
              <a:rPr lang="en-US" u="sng" dirty="0" err="1"/>
              <a:t>Grammer</a:t>
            </a:r>
            <a:endParaRPr lang="en-US" u="sng" dirty="0"/>
          </a:p>
          <a:p>
            <a:r>
              <a:rPr lang="en-US" dirty="0"/>
              <a:t>PLAN ::= ( select JOIN ) </a:t>
            </a:r>
          </a:p>
          <a:p>
            <a:r>
              <a:rPr lang="en-US" dirty="0"/>
              <a:t>JOIN ::= ( JOIN_ALGORITHM RELATION_OR_JOIN </a:t>
            </a:r>
            <a:r>
              <a:rPr lang="en-US" dirty="0" err="1"/>
              <a:t>RELATION_OR_JOIN</a:t>
            </a:r>
            <a:r>
              <a:rPr lang="en-US" dirty="0"/>
              <a:t> ) </a:t>
            </a:r>
          </a:p>
          <a:p>
            <a:r>
              <a:rPr lang="en-US" dirty="0"/>
              <a:t>RELATION_OR_JOIN ::= RELATION | JOIN </a:t>
            </a:r>
          </a:p>
          <a:p>
            <a:r>
              <a:rPr lang="en-US" dirty="0"/>
              <a:t>RELATION ::= (ACCESS METHOD IDENTIFIER )</a:t>
            </a:r>
          </a:p>
          <a:p>
            <a:r>
              <a:rPr lang="en-US" dirty="0"/>
              <a:t>JOIN_ALGORITHM ::= </a:t>
            </a:r>
            <a:r>
              <a:rPr lang="en-US" dirty="0" err="1"/>
              <a:t>hashJoin</a:t>
            </a:r>
            <a:r>
              <a:rPr lang="en-US" dirty="0"/>
              <a:t> | </a:t>
            </a:r>
            <a:r>
              <a:rPr lang="en-US" dirty="0" err="1"/>
              <a:t>mergeJoin</a:t>
            </a:r>
            <a:r>
              <a:rPr lang="en-US" dirty="0"/>
              <a:t> | </a:t>
            </a:r>
            <a:r>
              <a:rPr lang="en-US" dirty="0" err="1"/>
              <a:t>nestedLoopsJoin</a:t>
            </a:r>
            <a:r>
              <a:rPr lang="en-US" dirty="0"/>
              <a:t> </a:t>
            </a:r>
          </a:p>
          <a:p>
            <a:r>
              <a:rPr lang="en-US" dirty="0"/>
              <a:t>ACCESS_METHOD ::= scan | seek</a:t>
            </a:r>
          </a:p>
          <a:p>
            <a:r>
              <a:rPr lang="en-US" dirty="0"/>
              <a:t>IDENTIFIER ::= [ a=z | A=Z ] [ a=z | A=Z|0 =9 ] </a:t>
            </a:r>
          </a:p>
        </p:txBody>
      </p:sp>
    </p:spTree>
    <p:extLst>
      <p:ext uri="{BB962C8B-B14F-4D97-AF65-F5344CB8AC3E}">
        <p14:creationId xmlns:p14="http://schemas.microsoft.com/office/powerpoint/2010/main" val="93297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04E5-7AD2-AD57-09FC-999C97F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 Expression Rewrite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B9787-6EF9-0B27-B993-AFF2932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59F5A9C-B5D5-BA1E-F5C0-30AEF3BB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9263"/>
              </p:ext>
            </p:extLst>
          </p:nvPr>
        </p:nvGraphicFramePr>
        <p:xfrm>
          <a:off x="838200" y="1454206"/>
          <a:ext cx="10183191" cy="51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82">
                  <a:extLst>
                    <a:ext uri="{9D8B030D-6E8A-4147-A177-3AD203B41FA5}">
                      <a16:colId xmlns:a16="http://schemas.microsoft.com/office/drawing/2014/main" val="2930987710"/>
                    </a:ext>
                  </a:extLst>
                </a:gridCol>
                <a:gridCol w="6798809">
                  <a:extLst>
                    <a:ext uri="{9D8B030D-6E8A-4147-A177-3AD203B41FA5}">
                      <a16:colId xmlns:a16="http://schemas.microsoft.com/office/drawing/2014/main" val="3181058485"/>
                    </a:ext>
                  </a:extLst>
                </a:gridCol>
              </a:tblGrid>
              <a:tr h="42710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Rewrite Rules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24713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92901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 err="1"/>
                        <a:t>idx</a:t>
                      </a:r>
                      <a:r>
                        <a:rPr lang="en-US" dirty="0"/>
                        <a:t>-left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b a)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8332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order-right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c)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c)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4661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scan-seek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(scan a)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(seek a)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6014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seek-scan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(seek a)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(scan a) 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46826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hash-join-merge-join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→ 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91505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hash-join-nested-loops-join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4422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merge-join-hash-join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07547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merge-join-nested-loops-join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23316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nested-loops-join-merge-join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44159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nested-loops-join-hash-join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6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9663-654B-5A89-FB26-42EC2E0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Cost Function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78D5-1377-584A-E413-2D10244B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597025"/>
            <a:ext cx="10515600" cy="4895850"/>
          </a:xfrm>
        </p:spPr>
        <p:txBody>
          <a:bodyPr>
            <a:normAutofit/>
          </a:bodyPr>
          <a:lstStyle/>
          <a:p>
            <a:r>
              <a:rPr lang="en-US" sz="3600" b="1" dirty="0"/>
              <a:t>Join ordering </a:t>
            </a:r>
            <a:r>
              <a:rPr lang="en-US" sz="3600" dirty="0"/>
              <a:t>try to move smallest tables downward</a:t>
            </a:r>
          </a:p>
          <a:p>
            <a:r>
              <a:rPr lang="en-US" sz="3600" b="1" dirty="0"/>
              <a:t>Expression shape </a:t>
            </a:r>
            <a:r>
              <a:rPr lang="en-US" sz="3600" dirty="0"/>
              <a:t>try to build left-deep tree</a:t>
            </a:r>
          </a:p>
          <a:p>
            <a:r>
              <a:rPr lang="en-US" sz="3600" b="1" dirty="0"/>
              <a:t>Access method </a:t>
            </a:r>
            <a:r>
              <a:rPr lang="en-US" sz="3600" dirty="0"/>
              <a:t>is based on ratio of table accessed</a:t>
            </a:r>
          </a:p>
          <a:p>
            <a:pPr lvl="1"/>
            <a:r>
              <a:rPr lang="en-US" sz="3200" dirty="0"/>
              <a:t>Scan if over 80% accessed otherwise Seek</a:t>
            </a:r>
          </a:p>
          <a:p>
            <a:r>
              <a:rPr lang="en-US" sz="3600" b="1" dirty="0"/>
              <a:t>Join algorithm </a:t>
            </a:r>
            <a:r>
              <a:rPr lang="en-US" sz="3600" dirty="0"/>
              <a:t>is selected based on cardinality and whether the relation is ordered</a:t>
            </a:r>
          </a:p>
          <a:p>
            <a:pPr lvl="1"/>
            <a:r>
              <a:rPr lang="en-US" sz="3200" dirty="0"/>
              <a:t>Small relations use nested loops, sorted relations use merge, and one small with one large relation use hash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11B8-298D-F951-E823-5A0CA1E6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FAA8-17AA-E766-E967-65F764CC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 and Access Method Rewriting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231D-6CA1-F3DE-931E-0C7D6299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774673E-C921-A05E-A7FD-45182AA5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69329"/>
              </p:ext>
            </p:extLst>
          </p:nvPr>
        </p:nvGraphicFramePr>
        <p:xfrm>
          <a:off x="7748497" y="2290695"/>
          <a:ext cx="4230330" cy="323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92">
                  <a:extLst>
                    <a:ext uri="{9D8B030D-6E8A-4147-A177-3AD203B41FA5}">
                      <a16:colId xmlns:a16="http://schemas.microsoft.com/office/drawing/2014/main" val="2930987710"/>
                    </a:ext>
                  </a:extLst>
                </a:gridCol>
                <a:gridCol w="1771619">
                  <a:extLst>
                    <a:ext uri="{9D8B030D-6E8A-4147-A177-3AD203B41FA5}">
                      <a16:colId xmlns:a16="http://schemas.microsoft.com/office/drawing/2014/main" val="1623903045"/>
                    </a:ext>
                  </a:extLst>
                </a:gridCol>
                <a:gridCol w="1771619">
                  <a:extLst>
                    <a:ext uri="{9D8B030D-6E8A-4147-A177-3AD203B41FA5}">
                      <a16:colId xmlns:a16="http://schemas.microsoft.com/office/drawing/2014/main" val="3181058485"/>
                    </a:ext>
                  </a:extLst>
                </a:gridCol>
              </a:tblGrid>
              <a:tr h="42710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Table Metrics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24713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92901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tbl1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3000</a:t>
                      </a:r>
                    </a:p>
                    <a:p>
                      <a:r>
                        <a:rPr lang="en-US" dirty="0"/>
                        <a:t>rows: 5000</a:t>
                      </a:r>
                    </a:p>
                    <a:p>
                      <a:r>
                        <a:rPr lang="en-US" dirty="0"/>
                        <a:t>index: primary</a:t>
                      </a:r>
                    </a:p>
                    <a:p>
                      <a:r>
                        <a:rPr lang="en-US" dirty="0"/>
                        <a:t>ordered: 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5</a:t>
                      </a:r>
                    </a:p>
                    <a:p>
                      <a:r>
                        <a:rPr lang="en-US" dirty="0"/>
                        <a:t>rows: 1000</a:t>
                      </a:r>
                    </a:p>
                    <a:p>
                      <a:r>
                        <a:rPr lang="en-US" dirty="0"/>
                        <a:t>index: primary</a:t>
                      </a:r>
                    </a:p>
                    <a:p>
                      <a:r>
                        <a:rPr lang="en-US" dirty="0"/>
                        <a:t>ordered: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8332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tbl2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20</a:t>
                      </a:r>
                    </a:p>
                    <a:p>
                      <a:r>
                        <a:rPr lang="en-US" dirty="0"/>
                        <a:t>rows: 1000</a:t>
                      </a:r>
                    </a:p>
                    <a:p>
                      <a:r>
                        <a:rPr lang="en-US" dirty="0"/>
                        <a:t>index: foreign</a:t>
                      </a:r>
                    </a:p>
                    <a:p>
                      <a:r>
                        <a:rPr lang="en-US" dirty="0"/>
                        <a:t>ordered: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45</a:t>
                      </a:r>
                    </a:p>
                    <a:p>
                      <a:r>
                        <a:rPr lang="en-US" dirty="0"/>
                        <a:t>rows: 50</a:t>
                      </a:r>
                    </a:p>
                    <a:p>
                      <a:r>
                        <a:rPr lang="en-US" dirty="0"/>
                        <a:t>index: foreign</a:t>
                      </a:r>
                    </a:p>
                    <a:p>
                      <a:r>
                        <a:rPr lang="en-US" dirty="0"/>
                        <a:t>ordered: 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46614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2AD49-2BEC-8BFB-D401-17DE63B79CCE}"/>
              </a:ext>
            </a:extLst>
          </p:cNvPr>
          <p:cNvGrpSpPr/>
          <p:nvPr/>
        </p:nvGrpSpPr>
        <p:grpSpPr>
          <a:xfrm>
            <a:off x="78314" y="1690688"/>
            <a:ext cx="9239249" cy="4462135"/>
            <a:chOff x="171451" y="1690688"/>
            <a:chExt cx="9239249" cy="44621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8A7A3F-9DAC-D35F-5916-E17792729ECF}"/>
                </a:ext>
              </a:extLst>
            </p:cNvPr>
            <p:cNvSpPr txBox="1"/>
            <p:nvPr/>
          </p:nvSpPr>
          <p:spPr>
            <a:xfrm>
              <a:off x="1362075" y="1690688"/>
              <a:ext cx="413385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(select </a:t>
              </a:r>
            </a:p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8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mergeJoin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scan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tbl1) </a:t>
              </a:r>
            </a:p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seek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tbl2)))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4BCA8-6B9A-AE29-B851-4E759880F7FC}"/>
                </a:ext>
              </a:extLst>
            </p:cNvPr>
            <p:cNvSpPr txBox="1"/>
            <p:nvPr/>
          </p:nvSpPr>
          <p:spPr>
            <a:xfrm>
              <a:off x="3891578" y="4251065"/>
              <a:ext cx="551912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(select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8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nestedLoopsJoin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seek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tbl1)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scan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tbl2)))</a:t>
              </a:r>
              <a:endParaRPr lang="en-US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CD5889-7E7C-1465-88DB-23035FE36D00}"/>
                </a:ext>
              </a:extLst>
            </p:cNvPr>
            <p:cNvSpPr txBox="1"/>
            <p:nvPr/>
          </p:nvSpPr>
          <p:spPr>
            <a:xfrm>
              <a:off x="171451" y="4336941"/>
              <a:ext cx="423033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(select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8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hashJoin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scan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tbl1)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seek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tbl2)))</a:t>
              </a:r>
              <a:endParaRPr lang="en-US" sz="2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F470C2-CCBB-9470-0EC8-5324B56B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071" y="3429000"/>
              <a:ext cx="757545" cy="90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70E32E-DB55-7D5A-FD90-803739D8E9CD}"/>
                </a:ext>
              </a:extLst>
            </p:cNvPr>
            <p:cNvCxnSpPr>
              <a:cxnSpLocks/>
            </p:cNvCxnSpPr>
            <p:nvPr/>
          </p:nvCxnSpPr>
          <p:spPr>
            <a:xfrm>
              <a:off x="3891578" y="3429000"/>
              <a:ext cx="651847" cy="90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CF7E5F-D434-D981-A23D-26023304995B}"/>
                </a:ext>
              </a:extLst>
            </p:cNvPr>
            <p:cNvSpPr txBox="1"/>
            <p:nvPr/>
          </p:nvSpPr>
          <p:spPr>
            <a:xfrm>
              <a:off x="4217501" y="3694151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Case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006716-6B63-55CF-AABB-E9F193857D48}"/>
                </a:ext>
              </a:extLst>
            </p:cNvPr>
            <p:cNvSpPr txBox="1"/>
            <p:nvPr/>
          </p:nvSpPr>
          <p:spPr>
            <a:xfrm>
              <a:off x="965329" y="3669789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647A-7390-7ABE-FA42-0F73E87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68"/>
            <a:ext cx="10515600" cy="1325563"/>
          </a:xfrm>
        </p:spPr>
        <p:txBody>
          <a:bodyPr/>
          <a:lstStyle/>
          <a:p>
            <a:r>
              <a:rPr lang="en-US" dirty="0"/>
              <a:t>Join Order Rewrite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FC5B-AF76-CB5C-676C-161403E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084"/>
            <a:ext cx="2743200" cy="365125"/>
          </a:xfrm>
        </p:spPr>
        <p:txBody>
          <a:bodyPr/>
          <a:lstStyle/>
          <a:p>
            <a:fld id="{2387FA02-A7B2-4E46-8B22-266FF4496B7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D6206A-A8A1-37B8-A838-D379CE9A7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43249"/>
              </p:ext>
            </p:extLst>
          </p:nvPr>
        </p:nvGraphicFramePr>
        <p:xfrm>
          <a:off x="131313" y="1641793"/>
          <a:ext cx="8614717" cy="129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292840" imgH="1699200" progId="Paint.Picture">
                  <p:embed/>
                </p:oleObj>
              </mc:Choice>
              <mc:Fallback>
                <p:oleObj name="Bitmap Image" r:id="rId2" imgW="11292840" imgH="169920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6D6206A-A8A1-37B8-A838-D379CE9A7F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13" y="1641793"/>
                        <a:ext cx="8614717" cy="129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51B34D-FE7B-0BFA-756A-F57701250D88}"/>
              </a:ext>
            </a:extLst>
          </p:cNvPr>
          <p:cNvCxnSpPr/>
          <p:nvPr/>
        </p:nvCxnSpPr>
        <p:spPr>
          <a:xfrm flipH="1" flipV="1">
            <a:off x="8746030" y="2289652"/>
            <a:ext cx="830220" cy="1995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E4538-3774-CEEA-A7A0-51E67F3F41D5}"/>
              </a:ext>
            </a:extLst>
          </p:cNvPr>
          <p:cNvSpPr txBox="1"/>
          <p:nvPr/>
        </p:nvSpPr>
        <p:spPr>
          <a:xfrm>
            <a:off x="6791813" y="1272461"/>
            <a:ext cx="213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eggplant CLI Output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0505EC-F059-6A79-3FCA-5BD4E3D31C71}"/>
              </a:ext>
            </a:extLst>
          </p:cNvPr>
          <p:cNvGrpSpPr/>
          <p:nvPr/>
        </p:nvGrpSpPr>
        <p:grpSpPr>
          <a:xfrm>
            <a:off x="9576250" y="1217652"/>
            <a:ext cx="2484437" cy="4433317"/>
            <a:chOff x="9576250" y="1217652"/>
            <a:chExt cx="2484437" cy="4433317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95F05297-91E4-9C54-FB95-ECE571BAA1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179461"/>
                </p:ext>
              </p:extLst>
            </p:nvPr>
          </p:nvGraphicFramePr>
          <p:xfrm>
            <a:off x="9576250" y="1612369"/>
            <a:ext cx="2484437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484000" imgH="4038480" progId="Paint.Picture">
                    <p:embed/>
                  </p:oleObj>
                </mc:Choice>
                <mc:Fallback>
                  <p:oleObj name="Bitmap Image" r:id="rId4" imgW="2484000" imgH="403848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76250" y="1612369"/>
                          <a:ext cx="2484437" cy="40386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E848D-83A6-FC5E-8D39-D89C31884756}"/>
                </a:ext>
              </a:extLst>
            </p:cNvPr>
            <p:cNvSpPr txBox="1"/>
            <p:nvPr/>
          </p:nvSpPr>
          <p:spPr>
            <a:xfrm>
              <a:off x="9576250" y="1217652"/>
              <a:ext cx="2484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Input Metadata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CE38-B035-DF44-E690-42B28855E783}"/>
                </a:ext>
              </a:extLst>
            </p:cNvPr>
            <p:cNvSpPr/>
            <p:nvPr/>
          </p:nvSpPr>
          <p:spPr>
            <a:xfrm>
              <a:off x="11463867" y="3716867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78F054-8F80-8CCA-FC50-CD3EFC5C71E2}"/>
                </a:ext>
              </a:extLst>
            </p:cNvPr>
            <p:cNvSpPr/>
            <p:nvPr/>
          </p:nvSpPr>
          <p:spPr>
            <a:xfrm>
              <a:off x="11438470" y="5012267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DEF51-C73A-6467-4E92-B3E81911D938}"/>
              </a:ext>
            </a:extLst>
          </p:cNvPr>
          <p:cNvGrpSpPr/>
          <p:nvPr/>
        </p:nvGrpSpPr>
        <p:grpSpPr>
          <a:xfrm>
            <a:off x="117470" y="3605798"/>
            <a:ext cx="9313313" cy="2608735"/>
            <a:chOff x="117470" y="3605798"/>
            <a:chExt cx="9313313" cy="2608735"/>
          </a:xfrm>
        </p:grpSpPr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4F9110D4-BF3A-9571-6C4C-9D851E3B08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876092"/>
                </p:ext>
              </p:extLst>
            </p:nvPr>
          </p:nvGraphicFramePr>
          <p:xfrm>
            <a:off x="117470" y="3605798"/>
            <a:ext cx="9280530" cy="2608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12428280" imgH="3482280" progId="Paint.Picture">
                    <p:embed/>
                  </p:oleObj>
                </mc:Choice>
                <mc:Fallback>
                  <p:oleObj name="Bitmap Image" r:id="rId6" imgW="12428280" imgH="348228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7470" y="3605798"/>
                          <a:ext cx="9280530" cy="2608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794E54-1F3D-A67D-39C7-E82322012FF7}"/>
                </a:ext>
              </a:extLst>
            </p:cNvPr>
            <p:cNvSpPr/>
            <p:nvPr/>
          </p:nvSpPr>
          <p:spPr>
            <a:xfrm>
              <a:off x="8905850" y="4855633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1498FE-2F62-7224-E6A0-5347821C8017}"/>
                </a:ext>
              </a:extLst>
            </p:cNvPr>
            <p:cNvSpPr/>
            <p:nvPr/>
          </p:nvSpPr>
          <p:spPr>
            <a:xfrm>
              <a:off x="1253068" y="5891743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84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791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Bitmap Image</vt:lpstr>
      <vt:lpstr>Query Plan Diagnostic Rewrites with Egg</vt:lpstr>
      <vt:lpstr>Problem Statement</vt:lpstr>
      <vt:lpstr>Egg Plan Transformer (eggplant)</vt:lpstr>
      <vt:lpstr>Building an Annotated E-Graph</vt:lpstr>
      <vt:lpstr>E-graph Classes and Expression Language</vt:lpstr>
      <vt:lpstr>Query Plan Expression Rewrite Rules</vt:lpstr>
      <vt:lpstr>Rewrite Cost Function Rules</vt:lpstr>
      <vt:lpstr>Join Algorithm and Access Method Rewriting</vt:lpstr>
      <vt:lpstr>Join Order Rewrite Example</vt:lpstr>
      <vt:lpstr>Join Order Costing</vt:lpstr>
      <vt:lpstr>Intermediate Result Size Optimization</vt:lpstr>
      <vt:lpstr>Learnings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Plan Diagnostic Rewrites with Egg</dc:title>
  <dc:creator>Karl Burtram</dc:creator>
  <cp:lastModifiedBy>Karl Burtram</cp:lastModifiedBy>
  <cp:revision>42</cp:revision>
  <dcterms:created xsi:type="dcterms:W3CDTF">2022-05-22T04:00:11Z</dcterms:created>
  <dcterms:modified xsi:type="dcterms:W3CDTF">2022-06-02T06:55:49Z</dcterms:modified>
</cp:coreProperties>
</file>