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4"/>
  </p:notesMasterIdLst>
  <p:sldIdLst>
    <p:sldId id="2146846642" r:id="rId3"/>
    <p:sldId id="2146846645" r:id="rId4"/>
    <p:sldId id="256" r:id="rId5"/>
    <p:sldId id="257" r:id="rId6"/>
    <p:sldId id="2146846644" r:id="rId7"/>
    <p:sldId id="258" r:id="rId8"/>
    <p:sldId id="270" r:id="rId9"/>
    <p:sldId id="271" r:id="rId10"/>
    <p:sldId id="275" r:id="rId11"/>
    <p:sldId id="276"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377E5138-09A3-18C3-30F9-87EEF93DA76F}"/>
            </a:ext>
          </a:extLst>
        </p:cNvPr>
        <p:cNvGrpSpPr/>
        <p:nvPr/>
      </p:nvGrpSpPr>
      <p:grpSpPr>
        <a:xfrm>
          <a:off x="0" y="0"/>
          <a:ext cx="0" cy="0"/>
          <a:chOff x="0" y="0"/>
          <a:chExt cx="0" cy="0"/>
        </a:xfrm>
      </p:grpSpPr>
      <p:sp>
        <p:nvSpPr>
          <p:cNvPr id="73" name="Google Shape;73;g22b7494ca56_0_6:notes">
            <a:extLst>
              <a:ext uri="{FF2B5EF4-FFF2-40B4-BE49-F238E27FC236}">
                <a16:creationId xmlns:a16="http://schemas.microsoft.com/office/drawing/2014/main" id="{7380F242-D4C9-837E-A2C7-6CF73E8085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a:extLst>
              <a:ext uri="{FF2B5EF4-FFF2-40B4-BE49-F238E27FC236}">
                <a16:creationId xmlns:a16="http://schemas.microsoft.com/office/drawing/2014/main" id="{AEAA5733-BDFF-0500-865E-9BDB2DF84E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19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c190bc4ce7_0_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g2c190bc4c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352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296736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891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54806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69112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926512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2961776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16130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7472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88162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79314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24744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772886607"/>
      </p:ext>
    </p:extLst>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3.jpg"/><Relationship Id="rId5" Type="http://schemas.openxmlformats.org/officeDocument/2006/relationships/image" Target="../media/image5.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583914" y="2317308"/>
            <a:ext cx="5108963" cy="1352986"/>
          </a:xfrm>
        </p:spPr>
        <p:txBody>
          <a:bodyPr/>
          <a:lstStyle/>
          <a:p>
            <a:pPr>
              <a:lnSpc>
                <a:spcPts val="4797"/>
              </a:lnSpc>
            </a:pPr>
            <a:r>
              <a:rPr lang="en-US" sz="4400"/>
              <a:t>Hack the Future: A Gen AI Sprint </a:t>
            </a:r>
            <a:br>
              <a:rPr lang="en-US" sz="4400"/>
            </a:br>
            <a:r>
              <a:rPr lang="en-US" sz="440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p:txBody>
      </p:sp>
      <p:sp>
        <p:nvSpPr>
          <p:cNvPr id="2" name="TextBox 1">
            <a:extLst>
              <a:ext uri="{FF2B5EF4-FFF2-40B4-BE49-F238E27FC236}">
                <a16:creationId xmlns:a16="http://schemas.microsoft.com/office/drawing/2014/main" id="{5862AB32-E708-8D8C-C4C9-E7F1D21DC270}"/>
              </a:ext>
            </a:extLst>
          </p:cNvPr>
          <p:cNvSpPr txBox="1"/>
          <p:nvPr/>
        </p:nvSpPr>
        <p:spPr>
          <a:xfrm>
            <a:off x="323869" y="884903"/>
            <a:ext cx="11406016" cy="5078313"/>
          </a:xfrm>
          <a:prstGeom prst="rect">
            <a:avLst/>
          </a:prstGeom>
          <a:noFill/>
        </p:spPr>
        <p:txBody>
          <a:bodyPr wrap="square" rtlCol="0">
            <a:spAutoFit/>
          </a:bodyPr>
          <a:lstStyle/>
          <a:p>
            <a:pPr>
              <a:buNone/>
            </a:pPr>
            <a:r>
              <a:rPr lang="en-IN" b="1" dirty="0">
                <a:latin typeface="Graphik" panose="020B0503030202060203"/>
              </a:rPr>
              <a:t>Datasets:</a:t>
            </a:r>
          </a:p>
          <a:p>
            <a:r>
              <a:rPr lang="en-IN" dirty="0">
                <a:latin typeface="Graphik" panose="020B0503030202060203"/>
              </a:rPr>
              <a:t>- customer_data_collection.csv</a:t>
            </a:r>
          </a:p>
          <a:p>
            <a:r>
              <a:rPr lang="en-IN" dirty="0">
                <a:latin typeface="Graphik" panose="020B0503030202060203"/>
              </a:rPr>
              <a:t>- product_recommendation_data.csv</a:t>
            </a:r>
          </a:p>
          <a:p>
            <a:pPr>
              <a:buNone/>
            </a:pPr>
            <a:br>
              <a:rPr lang="en-IN" b="1" dirty="0">
                <a:latin typeface="Graphik" panose="020B0503030202060203"/>
              </a:rPr>
            </a:br>
            <a:r>
              <a:rPr lang="en-IN" b="1" dirty="0">
                <a:latin typeface="Graphik" panose="020B0503030202060203"/>
              </a:rPr>
              <a:t>Tools:</a:t>
            </a:r>
          </a:p>
          <a:p>
            <a:r>
              <a:rPr lang="en-IN" dirty="0">
                <a:latin typeface="Graphik" panose="020B0503030202060203"/>
              </a:rPr>
              <a:t>- Google </a:t>
            </a:r>
            <a:r>
              <a:rPr lang="en-IN" dirty="0" err="1">
                <a:latin typeface="Graphik" panose="020B0503030202060203"/>
              </a:rPr>
              <a:t>Colab</a:t>
            </a:r>
            <a:endParaRPr lang="en-IN" dirty="0">
              <a:latin typeface="Graphik" panose="020B0503030202060203"/>
            </a:endParaRPr>
          </a:p>
          <a:p>
            <a:r>
              <a:rPr lang="en-IN" dirty="0">
                <a:latin typeface="Graphik" panose="020B0503030202060203"/>
              </a:rPr>
              <a:t>- SQLite </a:t>
            </a:r>
          </a:p>
          <a:p>
            <a:r>
              <a:rPr lang="en-IN" dirty="0">
                <a:latin typeface="Graphik" panose="020B0503030202060203"/>
              </a:rPr>
              <a:t>- Python Libraries: pandas, </a:t>
            </a:r>
            <a:r>
              <a:rPr lang="en-IN" dirty="0" err="1">
                <a:latin typeface="Graphik" panose="020B0503030202060203"/>
              </a:rPr>
              <a:t>numpy</a:t>
            </a:r>
            <a:r>
              <a:rPr lang="en-IN" dirty="0">
                <a:latin typeface="Graphik" panose="020B0503030202060203"/>
              </a:rPr>
              <a:t>, scikit-learn, sqlite3, matplotlib</a:t>
            </a:r>
          </a:p>
          <a:p>
            <a:pPr>
              <a:buNone/>
            </a:pPr>
            <a:br>
              <a:rPr lang="en-IN" b="1" dirty="0">
                <a:latin typeface="Graphik" panose="020B0503030202060203"/>
              </a:rPr>
            </a:br>
            <a:r>
              <a:rPr lang="en-IN" b="1" dirty="0">
                <a:latin typeface="Graphik" panose="020B0503030202060203"/>
              </a:rPr>
              <a:t>Core Concepts Referenced:</a:t>
            </a:r>
          </a:p>
          <a:p>
            <a:r>
              <a:rPr lang="en-IN" dirty="0">
                <a:latin typeface="Graphik" panose="020B0503030202060203"/>
              </a:rPr>
              <a:t>- Multi-Agent Systems in AI</a:t>
            </a:r>
          </a:p>
          <a:p>
            <a:r>
              <a:rPr lang="en-IN" dirty="0">
                <a:latin typeface="Graphik" panose="020B0503030202060203"/>
              </a:rPr>
              <a:t>- Collaborative &amp; Content-Based Filtering</a:t>
            </a:r>
          </a:p>
          <a:p>
            <a:r>
              <a:rPr lang="en-IN" dirty="0">
                <a:latin typeface="Graphik" panose="020B0503030202060203"/>
              </a:rPr>
              <a:t>- Customer 360 profiling</a:t>
            </a:r>
          </a:p>
          <a:p>
            <a:pPr>
              <a:buNone/>
            </a:pPr>
            <a:br>
              <a:rPr lang="en-IN" b="1" dirty="0">
                <a:latin typeface="Graphik" panose="020B0503030202060203"/>
              </a:rPr>
            </a:br>
            <a:r>
              <a:rPr lang="en-IN" b="1" dirty="0">
                <a:latin typeface="Graphik" panose="020B0503030202060203"/>
              </a:rPr>
              <a:t>Inspiration:</a:t>
            </a:r>
          </a:p>
          <a:p>
            <a:r>
              <a:rPr lang="en-IN" dirty="0">
                <a:latin typeface="Graphik" panose="020B0503030202060203"/>
              </a:rPr>
              <a:t>- Recommender Systems Handbook – Ricci, Rokach, Shapira</a:t>
            </a:r>
          </a:p>
          <a:p>
            <a:r>
              <a:rPr lang="en-IN" dirty="0">
                <a:latin typeface="Graphik" panose="020B0503030202060203"/>
              </a:rPr>
              <a:t>- Real-world applications from platforms like Amazon and Netflix</a:t>
            </a:r>
          </a:p>
          <a:p>
            <a:endParaRPr lang="en-IN" dirty="0">
              <a:latin typeface="Graphik" panose="020B0503030202060203"/>
            </a:endParaRPr>
          </a:p>
        </p:txBody>
      </p:sp>
    </p:spTree>
    <p:extLst>
      <p:ext uri="{BB962C8B-B14F-4D97-AF65-F5344CB8AC3E}">
        <p14:creationId xmlns:p14="http://schemas.microsoft.com/office/powerpoint/2010/main" val="4123678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246000" y="3179322"/>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4400" b="1">
                <a:solidFill>
                  <a:schemeClr val="bg1"/>
                </a:solidFill>
                <a:latin typeface="Graphik Semibold" panose="020B0503030202060203" pitchFamily="34" charset="77"/>
                <a:sym typeface="Google Sans SemiBold"/>
              </a:rPr>
              <a:t>Thank You</a:t>
            </a:r>
            <a:endParaRPr sz="4400" b="1">
              <a:solidFill>
                <a:schemeClr val="bg1"/>
              </a:solidFill>
              <a:latin typeface="Graphik Semibold" panose="020B0503030202060203" pitchFamily="34" charset="77"/>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a:extLst>
            <a:ext uri="{FF2B5EF4-FFF2-40B4-BE49-F238E27FC236}">
              <a16:creationId xmlns:a16="http://schemas.microsoft.com/office/drawing/2014/main" id="{6722BA94-509B-E938-2B5C-66C080795053}"/>
            </a:ext>
          </a:extLst>
        </p:cNvPr>
        <p:cNvGrpSpPr/>
        <p:nvPr/>
      </p:nvGrpSpPr>
      <p:grpSpPr>
        <a:xfrm>
          <a:off x="0" y="0"/>
          <a:ext cx="0" cy="0"/>
          <a:chOff x="0" y="0"/>
          <a:chExt cx="0" cy="0"/>
        </a:xfrm>
      </p:grpSpPr>
      <p:sp>
        <p:nvSpPr>
          <p:cNvPr id="79" name="Google Shape;79;p16">
            <a:extLst>
              <a:ext uri="{FF2B5EF4-FFF2-40B4-BE49-F238E27FC236}">
                <a16:creationId xmlns:a16="http://schemas.microsoft.com/office/drawing/2014/main" id="{12D1A6E8-E791-64F0-F8ED-A4398B50CBB9}"/>
              </a:ext>
            </a:extLst>
          </p:cNvPr>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 name="Google Shape;58;p14">
            <a:extLst>
              <a:ext uri="{FF2B5EF4-FFF2-40B4-BE49-F238E27FC236}">
                <a16:creationId xmlns:a16="http://schemas.microsoft.com/office/drawing/2014/main" id="{B05C2CB0-0343-F5F7-DC39-4B19C208B46A}"/>
              </a:ext>
            </a:extLst>
          </p:cNvPr>
          <p:cNvSpPr txBox="1"/>
          <p:nvPr/>
        </p:nvSpPr>
        <p:spPr>
          <a:xfrm>
            <a:off x="402526" y="460721"/>
            <a:ext cx="11233753" cy="846811"/>
          </a:xfrm>
          <a:prstGeom prst="rect">
            <a:avLst/>
          </a:prstGeom>
          <a:noFill/>
          <a:ln>
            <a:noFill/>
          </a:ln>
        </p:spPr>
        <p:txBody>
          <a:bodyPr spcFirstLastPara="1" wrap="square" lIns="0" tIns="0" rIns="121900" bIns="0" anchor="t" anchorCtr="0">
            <a:noAutofit/>
          </a:bodyPr>
          <a:lstStyle/>
          <a:p>
            <a:pPr marL="0" marR="0" lvl="0" indent="0" algn="l" defTabSz="1219170" rtl="0" eaLnBrk="1" fontAlgn="auto" latinLnBrk="0" hangingPunct="1">
              <a:lnSpc>
                <a:spcPct val="80000"/>
              </a:lnSpc>
              <a:spcBef>
                <a:spcPts val="0"/>
              </a:spcBef>
              <a:spcAft>
                <a:spcPts val="0"/>
              </a:spcAft>
              <a:buClr>
                <a:srgbClr val="000000"/>
              </a:buClr>
              <a:buSzPts val="1100"/>
              <a:buFontTx/>
              <a:buNone/>
              <a:tabLst/>
              <a:defRPr/>
            </a:pPr>
            <a:r>
              <a:rPr kumimoji="0" lang="en-GB" sz="2667" b="1" i="0" u="none" strike="noStrike" kern="0" cap="none" spc="0" normalizeH="0" baseline="0" noProof="0" dirty="0">
                <a:ln>
                  <a:noFill/>
                </a:ln>
                <a:solidFill>
                  <a:srgbClr val="000000"/>
                </a:solidFill>
                <a:effectLst/>
                <a:uLnTx/>
                <a:uFillTx/>
                <a:latin typeface="Graphik" panose="020B0503030202060203" pitchFamily="34" charset="0"/>
                <a:ea typeface="Google Sans SemiBold"/>
                <a:cs typeface="Google Sans SemiBold"/>
                <a:sym typeface="Google Sans SemiBold"/>
              </a:rPr>
              <a:t>Theme</a:t>
            </a:r>
            <a:endParaRPr kumimoji="0" sz="1200" b="1" i="0" u="none" strike="noStrike" kern="0" cap="none" spc="0" normalizeH="0" baseline="0" noProof="0" dirty="0">
              <a:ln>
                <a:noFill/>
              </a:ln>
              <a:solidFill>
                <a:srgbClr val="000000"/>
              </a:solidFill>
              <a:effectLst/>
              <a:uLnTx/>
              <a:uFillTx/>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DECEAEA0-57D2-4376-DAC1-1AEDB8E9B817}"/>
              </a:ext>
            </a:extLst>
          </p:cNvPr>
          <p:cNvSpPr txBox="1"/>
          <p:nvPr/>
        </p:nvSpPr>
        <p:spPr>
          <a:xfrm>
            <a:off x="-152400" y="1199378"/>
            <a:ext cx="10564761" cy="2739211"/>
          </a:xfrm>
          <a:prstGeom prst="rect">
            <a:avLst/>
          </a:prstGeom>
          <a:noFill/>
        </p:spPr>
        <p:txBody>
          <a:bodyPr wrap="square">
            <a:spAutoFit/>
          </a:bodyPr>
          <a:lstStyle/>
          <a:p>
            <a:pPr marL="457200" marR="0"/>
            <a:r>
              <a:rPr lang="en-US" sz="1800" b="1" dirty="0">
                <a:effectLst/>
                <a:latin typeface="Graphik" panose="020B0503030202060203" pitchFamily="34" charset="0"/>
                <a:ea typeface="Aptos" panose="020B0004020202020204" pitchFamily="34" charset="0"/>
                <a:cs typeface="Aptos" panose="020B0004020202020204" pitchFamily="34" charset="0"/>
              </a:rPr>
              <a:t>"Applications of AI Agents in the Real-World”</a:t>
            </a:r>
          </a:p>
          <a:p>
            <a:pPr marL="457200" marR="0"/>
            <a:endParaRPr lang="en-US" sz="2800" dirty="0">
              <a:effectLst/>
              <a:latin typeface="Graphik" panose="020B0503030202060203" pitchFamily="34" charset="0"/>
              <a:ea typeface="Aptos" panose="020B0004020202020204" pitchFamily="34" charset="0"/>
              <a:cs typeface="Aptos" panose="020B0004020202020204" pitchFamily="34" charset="0"/>
            </a:endParaRPr>
          </a:p>
          <a:p>
            <a:pPr marL="457200" marR="0"/>
            <a:r>
              <a:rPr lang="en-US" sz="1800" dirty="0">
                <a:effectLst/>
                <a:latin typeface="Graphik" panose="020B0503030202060203" pitchFamily="34" charset="0"/>
                <a:ea typeface="Aptos" panose="020B0004020202020204" pitchFamily="34" charset="0"/>
                <a:cs typeface="Aptos" panose="020B0004020202020204" pitchFamily="34" charset="0"/>
              </a:rPr>
              <a:t>This theme explores how advanced artificial intelligence can be seamlessly integrated into practical, real-world scenarios to drive innovation and efficiency. It highlights the potential of AI agents to transform business processes, enhance decision-making, and optimize client services. From automating routine tasks to providing deep insights through data analysis, AI agents can empower consultants to deliver more strategic, data-driven solutions to address real-world challenges, such as improving operational efficiency, enhancing customer experiences, and driving sustainable growth.</a:t>
            </a:r>
            <a:endParaRPr lang="en-US" sz="2800" dirty="0">
              <a:effectLst/>
              <a:latin typeface="Graphik" panose="020B0503030202060203"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103429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1016"/>
        </a:solidFill>
        <a:effectLst/>
      </p:bgPr>
    </p:bg>
    <p:spTree>
      <p:nvGrpSpPr>
        <p:cNvPr id="1" name="Shape 54"/>
        <p:cNvGrpSpPr/>
        <p:nvPr/>
      </p:nvGrpSpPr>
      <p:grpSpPr>
        <a:xfrm>
          <a:off x="0" y="0"/>
          <a:ext cx="0" cy="0"/>
          <a:chOff x="0" y="0"/>
          <a:chExt cx="0" cy="0"/>
        </a:xfrm>
      </p:grpSpPr>
      <p:pic>
        <p:nvPicPr>
          <p:cNvPr id="55" name="Google Shape;55;p1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56" name="Google Shape;56;p1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57" name="Google Shape;57;p14"/>
          <p:cNvSpPr txBox="1"/>
          <p:nvPr/>
        </p:nvSpPr>
        <p:spPr>
          <a:xfrm>
            <a:off x="1325000" y="3014543"/>
            <a:ext cx="9746921" cy="3066920"/>
          </a:xfrm>
          <a:prstGeom prst="rect">
            <a:avLst/>
          </a:prstGeom>
          <a:noFill/>
          <a:ln>
            <a:noFill/>
          </a:ln>
        </p:spPr>
        <p:txBody>
          <a:bodyPr spcFirstLastPara="1" wrap="square" lIns="121900" tIns="121900" rIns="121900" bIns="121900" anchor="t" anchorCtr="0">
            <a:normAutofit/>
          </a:bodyPr>
          <a:lstStyle/>
          <a:p>
            <a:pPr defTabSz="1219170">
              <a:lnSpc>
                <a:spcPct val="115000"/>
              </a:lnSpc>
              <a:buClr>
                <a:srgbClr val="000000"/>
              </a:buClr>
            </a:pPr>
            <a:r>
              <a:rPr lang="en-GB" sz="2533" kern="0">
                <a:solidFill>
                  <a:srgbClr val="FFFFFF"/>
                </a:solidFill>
                <a:latin typeface="Graphik" panose="020B0503030202060203" pitchFamily="34" charset="0"/>
                <a:ea typeface="Google Sans"/>
                <a:cs typeface="Google Sans"/>
                <a:sym typeface="Google Sans"/>
              </a:rPr>
              <a:t>The template should consist of the following and it is mandated to be used by your team for submitting your innovative ideas/solutions.</a:t>
            </a:r>
            <a:br>
              <a:rPr lang="en-GB" sz="2533" kern="0">
                <a:solidFill>
                  <a:srgbClr val="FFFFFF"/>
                </a:solidFill>
                <a:latin typeface="Graphik" panose="020B0503030202060203" pitchFamily="34" charset="0"/>
                <a:ea typeface="Google Sans"/>
                <a:cs typeface="Google Sans"/>
                <a:sym typeface="Google Sans"/>
              </a:rPr>
            </a:br>
            <a:br>
              <a:rPr lang="en-GB" sz="2533" kern="0">
                <a:solidFill>
                  <a:srgbClr val="FFFFFF"/>
                </a:solidFill>
                <a:latin typeface="Graphik" panose="020B0503030202060203" pitchFamily="34" charset="0"/>
                <a:ea typeface="Google Sans"/>
                <a:cs typeface="Google Sans"/>
                <a:sym typeface="Google Sans"/>
              </a:rPr>
            </a:br>
            <a:r>
              <a:rPr lang="en-US" sz="2533" kern="0">
                <a:solidFill>
                  <a:srgbClr val="FFFFFF"/>
                </a:solidFill>
                <a:latin typeface="Graphik" panose="020B0503030202060203" pitchFamily="34" charset="0"/>
                <a:ea typeface="Google Sans"/>
                <a:cs typeface="Google Sans"/>
                <a:sym typeface="Google Sans"/>
              </a:rPr>
              <a:t>Follow file naming format: Team </a:t>
            </a:r>
            <a:r>
              <a:rPr lang="en-US" sz="2533" kern="0" err="1">
                <a:solidFill>
                  <a:srgbClr val="FFFFFF"/>
                </a:solidFill>
                <a:latin typeface="Graphik" panose="020B0503030202060203" pitchFamily="34" charset="0"/>
                <a:ea typeface="Google Sans"/>
                <a:cs typeface="Google Sans"/>
                <a:sym typeface="Google Sans"/>
              </a:rPr>
              <a:t>name_Idea</a:t>
            </a:r>
            <a:r>
              <a:rPr lang="en-US" sz="2533" kern="0">
                <a:solidFill>
                  <a:srgbClr val="FFFFFF"/>
                </a:solidFill>
                <a:latin typeface="Graphik" panose="020B0503030202060203" pitchFamily="34" charset="0"/>
                <a:ea typeface="Google Sans"/>
                <a:cs typeface="Google Sans"/>
                <a:sym typeface="Google Sans"/>
              </a:rPr>
              <a:t> Name.pptx</a:t>
            </a:r>
          </a:p>
          <a:p>
            <a:pPr defTabSz="1219170">
              <a:lnSpc>
                <a:spcPct val="115000"/>
              </a:lnSpc>
              <a:buClr>
                <a:srgbClr val="000000"/>
              </a:buClr>
            </a:pPr>
            <a:endParaRPr sz="2533" kern="0">
              <a:solidFill>
                <a:srgbClr val="FFFFFF"/>
              </a:solidFill>
              <a:latin typeface="Graphik" panose="020B0503030202060203" pitchFamily="34" charset="0"/>
              <a:ea typeface="Google Sans"/>
              <a:cs typeface="Google Sans"/>
              <a:sym typeface="Google Sans"/>
            </a:endParaRPr>
          </a:p>
          <a:p>
            <a:pPr defTabSz="1219170">
              <a:lnSpc>
                <a:spcPct val="115000"/>
              </a:lnSpc>
              <a:buClr>
                <a:srgbClr val="000000"/>
              </a:buClr>
            </a:pPr>
            <a:endParaRPr lang="en-US" sz="2533" kern="0">
              <a:solidFill>
                <a:srgbClr val="FFFFFF"/>
              </a:solidFill>
              <a:latin typeface="Graphik" panose="020B0503030202060203" pitchFamily="34" charset="0"/>
              <a:ea typeface="Google Sans"/>
              <a:cs typeface="Google Sans"/>
              <a:sym typeface="Google Sans"/>
            </a:endParaRPr>
          </a:p>
        </p:txBody>
      </p:sp>
      <p:sp>
        <p:nvSpPr>
          <p:cNvPr id="58" name="Google Shape;58;p14"/>
          <p:cNvSpPr txBox="1"/>
          <p:nvPr/>
        </p:nvSpPr>
        <p:spPr>
          <a:xfrm>
            <a:off x="1325000" y="2166600"/>
            <a:ext cx="6842649" cy="847943"/>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7333" kern="0">
                <a:solidFill>
                  <a:srgbClr val="FFFFFF"/>
                </a:solidFill>
                <a:latin typeface="Graphik" panose="020B0503030202060203" pitchFamily="34" charset="0"/>
                <a:ea typeface="Google Sans SemiBold"/>
                <a:cs typeface="Google Sans SemiBold"/>
                <a:sym typeface="Google Sans SemiBold"/>
              </a:rPr>
              <a:t>Guidelines</a:t>
            </a:r>
            <a:endParaRPr sz="2933" kern="0">
              <a:solidFill>
                <a:srgbClr val="FFFFFF"/>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37210" y="1714039"/>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9" name="Text Placeholder 3">
            <a:extLst>
              <a:ext uri="{FF2B5EF4-FFF2-40B4-BE49-F238E27FC236}">
                <a16:creationId xmlns:a16="http://schemas.microsoft.com/office/drawing/2014/main" id="{A9E1495F-FE75-9708-38F9-0BBC65F4D451}"/>
              </a:ext>
            </a:extLst>
          </p:cNvPr>
          <p:cNvSpPr txBox="1">
            <a:spLocks/>
          </p:cNvSpPr>
          <p:nvPr/>
        </p:nvSpPr>
        <p:spPr>
          <a:xfrm>
            <a:off x="1326460"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a:solidFill>
                  <a:schemeClr val="bg1"/>
                </a:solidFill>
                <a:latin typeface="Graphik Semibold" panose="020B0703030202060203" pitchFamily="34" charset="0"/>
              </a:rPr>
              <a:t>Hack the Future: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A Gen AI Sprint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Powered by Data</a:t>
            </a:r>
          </a:p>
        </p:txBody>
      </p:sp>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70905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KAMUJU </a:t>
            </a:r>
            <a:r>
              <a:rPr kumimoji="0" lang="en-GB" sz="2000" b="1" i="0" u="none" strike="noStrike" kern="1200" cap="none" spc="0" normalizeH="0" baseline="0" noProof="0" dirty="0">
                <a:ln>
                  <a:noFill/>
                </a:ln>
                <a:solidFill>
                  <a:srgbClr val="A100FF"/>
                </a:solidFill>
                <a:effectLst/>
                <a:uLnTx/>
                <a:uFillTx/>
                <a:latin typeface="Graphik"/>
                <a:ea typeface="+mn-ea"/>
                <a:cs typeface="+mn-cs"/>
              </a:rPr>
              <a:t>BHASKAR VINAY (Team Leader)</a:t>
            </a:r>
          </a:p>
        </p:txBody>
      </p:sp>
      <p:sp>
        <p:nvSpPr>
          <p:cNvPr id="16" name="Rectangle 15">
            <a:extLst>
              <a:ext uri="{FF2B5EF4-FFF2-40B4-BE49-F238E27FC236}">
                <a16:creationId xmlns:a16="http://schemas.microsoft.com/office/drawing/2014/main" id="{14EEB873-68EC-21FA-6C9C-02DF57531577}"/>
              </a:ext>
            </a:extLst>
          </p:cNvPr>
          <p:cNvSpPr/>
          <p:nvPr/>
        </p:nvSpPr>
        <p:spPr>
          <a:xfrm>
            <a:off x="6630036" y="4315279"/>
            <a:ext cx="1481237"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Graphik"/>
                <a:ea typeface="+mn-ea"/>
                <a:cs typeface="+mn-cs"/>
              </a:rPr>
              <a:t>Photo</a:t>
            </a:r>
          </a:p>
        </p:txBody>
      </p:sp>
      <p:cxnSp>
        <p:nvCxnSpPr>
          <p:cNvPr id="18" name="Straight Connector 17">
            <a:extLst>
              <a:ext uri="{FF2B5EF4-FFF2-40B4-BE49-F238E27FC236}">
                <a16:creationId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VUSA JYOHTI SAI MANIKUMAR</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a:latin typeface="Graphik" panose="020B0503030202060203" pitchFamily="34" charset="0"/>
              </a:rPr>
              <a:t>Team details</a:t>
            </a:r>
            <a:endParaRPr lang="en-GB" b="1" kern="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116286830"/>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a:t>
                      </a:r>
                      <a:r>
                        <a:rPr lang="en-US" sz="1400" dirty="0" err="1">
                          <a:solidFill>
                            <a:srgbClr val="A100FF"/>
                          </a:solidFill>
                        </a:rPr>
                        <a:t>DataDealers</a:t>
                      </a:r>
                      <a:endParaRPr lang="en-US" sz="1400" dirty="0">
                        <a:solidFill>
                          <a:srgbClr val="A100FF"/>
                        </a:solidFill>
                      </a:endParaRP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cxnSp>
        <p:nvCxnSpPr>
          <p:cNvPr id="27" name="Straight Connector 26">
            <a:extLst>
              <a:ext uri="{FF2B5EF4-FFF2-40B4-BE49-F238E27FC236}">
                <a16:creationId xmlns:a16="http://schemas.microsoft.com/office/drawing/2014/main" id="{7A76A20A-7BD6-686D-E50A-3F3B987047E1}"/>
              </a:ext>
            </a:extLst>
          </p:cNvPr>
          <p:cNvCxnSpPr/>
          <p:nvPr/>
        </p:nvCxnSpPr>
        <p:spPr>
          <a:xfrm>
            <a:off x="8366900" y="4799296"/>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CB025F13-3041-C45D-FEE9-7505D6171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0036" y="4274837"/>
            <a:ext cx="1481237" cy="1618488"/>
          </a:xfrm>
          <a:prstGeom prst="rect">
            <a:avLst/>
          </a:prstGeom>
        </p:spPr>
      </p:pic>
      <p:pic>
        <p:nvPicPr>
          <p:cNvPr id="19" name="Picture 18">
            <a:extLst>
              <a:ext uri="{FF2B5EF4-FFF2-40B4-BE49-F238E27FC236}">
                <a16:creationId xmlns:a16="http://schemas.microsoft.com/office/drawing/2014/main" id="{16014C07-5828-A4C7-938B-A8BB8F36CB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152" y="4274835"/>
            <a:ext cx="1443661" cy="16184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3680130209"/>
              </p:ext>
            </p:extLst>
          </p:nvPr>
        </p:nvGraphicFramePr>
        <p:xfrm>
          <a:off x="323868" y="990600"/>
          <a:ext cx="11544264" cy="5284851"/>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828675">
                <a:tc>
                  <a:txBody>
                    <a:bodyPr/>
                    <a:lstStyle/>
                    <a:p>
                      <a:pPr algn="ctr"/>
                      <a:r>
                        <a:rPr lang="en-US" b="1">
                          <a:latin typeface="Graphik" panose="020B0503030202060203" pitchFamily="34" charset="0"/>
                        </a:rPr>
                        <a:t>Idea Title</a:t>
                      </a:r>
                      <a:br>
                        <a:rPr lang="en-US">
                          <a:latin typeface="Graphik" panose="020B0503030202060203" pitchFamily="34" charset="0"/>
                        </a:rPr>
                      </a:br>
                      <a:r>
                        <a:rPr lang="en-US" sz="1400" b="0" i="0" u="none" strike="noStrike" cap="none">
                          <a:solidFill>
                            <a:schemeClr val="dk1"/>
                          </a:solidFill>
                          <a:effectLst/>
                          <a:latin typeface="Graphik" panose="020B0503030202060203" pitchFamily="34" charset="0"/>
                          <a:ea typeface="+mn-ea"/>
                          <a:cs typeface="+mn-cs"/>
                          <a:sym typeface="Arial"/>
                        </a:rPr>
                        <a:t>(Provide a concise and impactful title for your idea.)</a:t>
                      </a:r>
                      <a:endParaRPr lang="en-US">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r>
                        <a:rPr lang="en-IN" b="1" dirty="0"/>
                        <a:t>Neuro Shop: An Intelligent Multi-Agent System for Hyper-Personalized E-Commerce</a:t>
                      </a:r>
                      <a:endParaRPr lang="en-US" b="1"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816769">
                <a:tc>
                  <a:txBody>
                    <a:bodyPr/>
                    <a:lstStyle/>
                    <a:p>
                      <a:pPr algn="ctr"/>
                      <a:r>
                        <a:rPr lang="en-US" b="1" dirty="0">
                          <a:latin typeface="Graphik" panose="020B0503030202060203" pitchFamily="34" charset="0"/>
                        </a:rPr>
                        <a:t>Team Name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br>
                        <a:rPr lang="en-US" dirty="0">
                          <a:latin typeface="Graphik" panose="020B0503030202060203" pitchFamily="34" charset="0"/>
                        </a:rPr>
                      </a:br>
                      <a:r>
                        <a:rPr lang="en-IN" dirty="0" err="1"/>
                        <a:t>DataDealers</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840706">
                <a:tc>
                  <a:txBody>
                    <a:bodyPr/>
                    <a:lstStyle/>
                    <a:p>
                      <a:pPr algn="ctr"/>
                      <a:r>
                        <a:rPr lang="en-US" b="1" dirty="0">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br>
                        <a:rPr lang="en-IN" sz="1800" dirty="0">
                          <a:latin typeface="Graphik"/>
                        </a:rPr>
                      </a:br>
                      <a:br>
                        <a:rPr lang="en-IN" sz="1800" dirty="0">
                          <a:latin typeface="Graphik"/>
                        </a:rPr>
                      </a:br>
                      <a:br>
                        <a:rPr lang="en-IN" sz="1800" dirty="0">
                          <a:latin typeface="Graphik"/>
                        </a:rPr>
                      </a:br>
                      <a:r>
                        <a:rPr lang="en-IN" sz="1800" dirty="0">
                          <a:latin typeface="Graphik"/>
                        </a:rPr>
                        <a:t>Smart Shopping: Data and AI for Personalized E-Commerce</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1781175">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To address the challenge of delivering hyper-personalized product recommendations in an e-commerce environment, we propose the development of a </a:t>
                      </a:r>
                      <a:r>
                        <a:rPr lang="en-US" b="1" dirty="0"/>
                        <a:t>multi-agent AI system</a:t>
                      </a:r>
                      <a:r>
                        <a:rPr lang="en-US" dirty="0"/>
                        <a:t> that intelligently understands customer behavior, segments customers dynamically, and provides relevant product recommendations. The system will leverage AI-driven logic along with a </a:t>
                      </a:r>
                      <a:r>
                        <a:rPr lang="en-US" b="1" dirty="0"/>
                        <a:t>SQLite database</a:t>
                      </a:r>
                      <a:r>
                        <a:rPr lang="en-US" dirty="0"/>
                        <a:t> for long-term memory and data persistence.</a:t>
                      </a:r>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  Problem Statement (in detail)</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TextBox 1">
            <a:extLst>
              <a:ext uri="{FF2B5EF4-FFF2-40B4-BE49-F238E27FC236}">
                <a16:creationId xmlns:a16="http://schemas.microsoft.com/office/drawing/2014/main" id="{E8B34124-6B4F-18F1-DCCF-1FB32540957F}"/>
              </a:ext>
            </a:extLst>
          </p:cNvPr>
          <p:cNvSpPr txBox="1"/>
          <p:nvPr/>
        </p:nvSpPr>
        <p:spPr>
          <a:xfrm>
            <a:off x="403123" y="1081547"/>
            <a:ext cx="11154498" cy="2585323"/>
          </a:xfrm>
          <a:prstGeom prst="rect">
            <a:avLst/>
          </a:prstGeom>
          <a:noFill/>
        </p:spPr>
        <p:txBody>
          <a:bodyPr wrap="square" rtlCol="0">
            <a:spAutoFit/>
          </a:bodyPr>
          <a:lstStyle/>
          <a:p>
            <a:pPr algn="l"/>
            <a:r>
              <a:rPr lang="en-US" sz="1800" dirty="0">
                <a:solidFill>
                  <a:srgbClr val="000000"/>
                </a:solidFill>
                <a:latin typeface="Graphik"/>
              </a:rPr>
              <a:t>In the competitive world of e-commerce, providing personalized and relevant product recommendations is key to improving customer experience, increasing conversion rates, and boosting sales.</a:t>
            </a:r>
          </a:p>
          <a:p>
            <a:r>
              <a:rPr lang="en-US" sz="1800" dirty="0">
                <a:solidFill>
                  <a:srgbClr val="000000"/>
                </a:solidFill>
                <a:latin typeface="Graphik"/>
              </a:rPr>
              <a:t>In this challenge, your task is to build a multi-agentic AI system that delivers hyper-personalized product recommendations for an e-commerce platform. This system will utilize different agents representing customers, products, and recommendation engines, all collaborating to analyze browsing behavior, predict user preferences, and optimize the overall shopping experience. Your Data &amp; AI system should enable the e-commerce platform to deliver tailored recommendations based on each customer's behavior and interests, ultimately improving engagement, increasing average order value, enhancing customer retention, and driving higher conversion rates.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US" sz="2667" b="1" kern="0" dirty="0">
                <a:solidFill>
                  <a:srgbClr val="000000"/>
                </a:solidFill>
                <a:latin typeface="Graphik" panose="020B0503030202060203" pitchFamily="34" charset="0"/>
                <a:ea typeface="Google Sans SemiBold"/>
                <a:cs typeface="Google Sans SemiBold"/>
                <a:sym typeface="Google Sans SemiBold"/>
              </a:rPr>
              <a:t> Proposed Solution Overview</a:t>
            </a:r>
          </a:p>
          <a:p>
            <a:pPr defTabSz="1219170">
              <a:lnSpc>
                <a:spcPct val="80000"/>
              </a:lnSpc>
              <a:buClr>
                <a:srgbClr val="000000"/>
              </a:buClr>
              <a:buSzPts val="1100"/>
            </a:pPr>
            <a:r>
              <a:rPr lang="en-US"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 (Applicability of GenAI and agentic AI in the proposed solution)</a:t>
            </a:r>
            <a:endParaRPr lang="en-US"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TextBox 1">
            <a:extLst>
              <a:ext uri="{FF2B5EF4-FFF2-40B4-BE49-F238E27FC236}">
                <a16:creationId xmlns:a16="http://schemas.microsoft.com/office/drawing/2014/main" id="{077439B5-B4E1-8585-4C00-34BC39BF2993}"/>
              </a:ext>
            </a:extLst>
          </p:cNvPr>
          <p:cNvSpPr txBox="1"/>
          <p:nvPr/>
        </p:nvSpPr>
        <p:spPr>
          <a:xfrm>
            <a:off x="323868" y="1514168"/>
            <a:ext cx="11322841" cy="3139321"/>
          </a:xfrm>
          <a:prstGeom prst="rect">
            <a:avLst/>
          </a:prstGeom>
          <a:noFill/>
        </p:spPr>
        <p:txBody>
          <a:bodyPr wrap="square" rtlCol="0">
            <a:spAutoFit/>
          </a:bodyPr>
          <a:lstStyle/>
          <a:p>
            <a:pPr>
              <a:buNone/>
            </a:pPr>
            <a:r>
              <a:rPr lang="en-US" dirty="0">
                <a:latin typeface="Graphik" panose="020B0503030202060203"/>
              </a:rPr>
              <a:t>The proposed solution, </a:t>
            </a:r>
            <a:r>
              <a:rPr lang="en-US" b="1" dirty="0" err="1">
                <a:latin typeface="Graphik" panose="020B0503030202060203"/>
              </a:rPr>
              <a:t>NeuroShop</a:t>
            </a:r>
            <a:r>
              <a:rPr lang="en-US" dirty="0">
                <a:latin typeface="Graphik" panose="020B0503030202060203"/>
              </a:rPr>
              <a:t>, is a smart multi-agent AI system built to enhance personalized shopping in e-commerce. It replaces traditional manual methods with a collaborative system of intelligent agents that analyze customer behavior, predict preferences, and recommend products in real time.</a:t>
            </a:r>
          </a:p>
          <a:p>
            <a:pPr>
              <a:buNone/>
            </a:pPr>
            <a:r>
              <a:rPr lang="en-US" dirty="0">
                <a:latin typeface="Graphik" panose="020B0503030202060203"/>
              </a:rPr>
              <a:t>The system consists of three core agents:</a:t>
            </a:r>
          </a:p>
          <a:p>
            <a:r>
              <a:rPr lang="en-US" b="1" dirty="0">
                <a:latin typeface="Graphik" panose="020B0503030202060203"/>
              </a:rPr>
              <a:t>- Customer Agent</a:t>
            </a:r>
            <a:r>
              <a:rPr lang="en-US" dirty="0">
                <a:latin typeface="Graphik" panose="020B0503030202060203"/>
              </a:rPr>
              <a:t>: Creates dynamic profiles based on browsing behavior, demographics, and purchase history.</a:t>
            </a:r>
          </a:p>
          <a:p>
            <a:r>
              <a:rPr lang="en-US" b="1" dirty="0">
                <a:latin typeface="Graphik" panose="020B0503030202060203"/>
              </a:rPr>
              <a:t>- Product Agent</a:t>
            </a:r>
            <a:r>
              <a:rPr lang="en-US" dirty="0">
                <a:latin typeface="Graphik" panose="020B0503030202060203"/>
              </a:rPr>
              <a:t>: Analyzes product features, categories, and popularity.</a:t>
            </a:r>
          </a:p>
          <a:p>
            <a:r>
              <a:rPr lang="en-US" b="1" dirty="0">
                <a:latin typeface="Graphik" panose="020B0503030202060203"/>
              </a:rPr>
              <a:t>- Recommendation Agent</a:t>
            </a:r>
            <a:r>
              <a:rPr lang="en-US" dirty="0">
                <a:latin typeface="Graphik" panose="020B0503030202060203"/>
              </a:rPr>
              <a:t>: Uses collaborative and content-based filtering to deliver personalized product recommendations.</a:t>
            </a:r>
          </a:p>
          <a:p>
            <a:r>
              <a:rPr lang="en-US" dirty="0">
                <a:latin typeface="Graphik" panose="020B0503030202060203"/>
              </a:rPr>
              <a:t>All agent interactions and insights are stored in a lightweight </a:t>
            </a:r>
            <a:r>
              <a:rPr lang="en-US" b="1" dirty="0">
                <a:latin typeface="Graphik" panose="020B0503030202060203"/>
              </a:rPr>
              <a:t>SQLite database</a:t>
            </a:r>
            <a:r>
              <a:rPr lang="en-US" dirty="0">
                <a:latin typeface="Graphik" panose="020B0503030202060203"/>
              </a:rPr>
              <a:t>, enabling long-term memory and historical analytics. The solution is deployed and tested via </a:t>
            </a:r>
            <a:r>
              <a:rPr lang="en-US" b="1" dirty="0">
                <a:latin typeface="Graphik" panose="020B0503030202060203"/>
              </a:rPr>
              <a:t>Google </a:t>
            </a:r>
            <a:r>
              <a:rPr lang="en-US" b="1" dirty="0" err="1">
                <a:latin typeface="Graphik" panose="020B0503030202060203"/>
              </a:rPr>
              <a:t>Colab</a:t>
            </a:r>
            <a:r>
              <a:rPr lang="en-US" dirty="0">
                <a:latin typeface="Graphik" panose="020B0503030202060203"/>
              </a:rPr>
              <a:t>, which provides a cloud-based environment that’s easy to use, share, and collaborate on.</a:t>
            </a:r>
            <a:endParaRPr lang="en-IN" dirty="0">
              <a:latin typeface="Graphik" panose="020B0503030202060203"/>
            </a:endParaRPr>
          </a:p>
        </p:txBody>
      </p:sp>
    </p:spTree>
    <p:extLst>
      <p:ext uri="{BB962C8B-B14F-4D97-AF65-F5344CB8AC3E}">
        <p14:creationId xmlns:p14="http://schemas.microsoft.com/office/powerpoint/2010/main" val="869363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sym typeface="Arial"/>
              </a:rPr>
              <a:t>Technologies Used </a:t>
            </a:r>
          </a:p>
          <a:p>
            <a:pPr defTabSz="1219170">
              <a:lnSpc>
                <a:spcPct val="80000"/>
              </a:lnSpc>
              <a:buClr>
                <a:srgbClr val="000000"/>
              </a:buClr>
              <a:buSzPts val="1100"/>
            </a:pPr>
            <a:r>
              <a:rPr lang="en-IN" sz="2667" kern="0" dirty="0">
                <a:solidFill>
                  <a:srgbClr val="000000"/>
                </a:solidFill>
                <a:latin typeface="Graphik" panose="020B0503030202060203" pitchFamily="34" charset="0"/>
                <a:cs typeface="Times New Roman" panose="02020603050405020304" pitchFamily="18" charset="0"/>
                <a:sym typeface="Arial"/>
              </a:rPr>
              <a:t>(</a:t>
            </a:r>
            <a:r>
              <a:rPr lang="en-US" sz="2667" kern="0" dirty="0">
                <a:solidFill>
                  <a:srgbClr val="000000"/>
                </a:solidFill>
                <a:latin typeface="Graphik" panose="020B0503030202060203" pitchFamily="34" charset="0"/>
                <a:cs typeface="Times New Roman" panose="02020603050405020304" pitchFamily="18" charset="0"/>
              </a:rPr>
              <a:t>Deployment readiness of the proposed solution and how well the solution is connected with the current technology)</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6" name="TextBox 5">
            <a:extLst>
              <a:ext uri="{FF2B5EF4-FFF2-40B4-BE49-F238E27FC236}">
                <a16:creationId xmlns:a16="http://schemas.microsoft.com/office/drawing/2014/main" id="{6DA8A0B2-CADD-4723-8A83-3886C27A6501}"/>
              </a:ext>
            </a:extLst>
          </p:cNvPr>
          <p:cNvSpPr txBox="1"/>
          <p:nvPr/>
        </p:nvSpPr>
        <p:spPr>
          <a:xfrm>
            <a:off x="323868" y="1710813"/>
            <a:ext cx="11233754" cy="3693319"/>
          </a:xfrm>
          <a:prstGeom prst="rect">
            <a:avLst/>
          </a:prstGeom>
          <a:noFill/>
        </p:spPr>
        <p:txBody>
          <a:bodyPr wrap="square" rtlCol="0">
            <a:spAutoFit/>
          </a:bodyPr>
          <a:lstStyle/>
          <a:p>
            <a:pPr>
              <a:buNone/>
            </a:pPr>
            <a:r>
              <a:rPr lang="en-IN" b="1" dirty="0">
                <a:latin typeface="Graphik" panose="020B0503030202060203"/>
              </a:rPr>
              <a:t>Technologies:</a:t>
            </a:r>
          </a:p>
          <a:p>
            <a:r>
              <a:rPr lang="en-IN" b="1" dirty="0">
                <a:latin typeface="Graphik" panose="020B0503030202060203"/>
              </a:rPr>
              <a:t>- Python: </a:t>
            </a:r>
            <a:r>
              <a:rPr lang="en-IN" dirty="0">
                <a:latin typeface="Graphik" panose="020B0503030202060203"/>
              </a:rPr>
              <a:t>Core programming language.</a:t>
            </a:r>
          </a:p>
          <a:p>
            <a:r>
              <a:rPr lang="en-IN" b="1" dirty="0">
                <a:latin typeface="Graphik" panose="020B0503030202060203"/>
              </a:rPr>
              <a:t>- Google </a:t>
            </a:r>
            <a:r>
              <a:rPr lang="en-IN" b="1" dirty="0" err="1">
                <a:latin typeface="Graphik" panose="020B0503030202060203"/>
              </a:rPr>
              <a:t>Colab</a:t>
            </a:r>
            <a:r>
              <a:rPr lang="en-IN" dirty="0">
                <a:latin typeface="Graphik" panose="020B0503030202060203"/>
              </a:rPr>
              <a:t>: Cloud-based IDE for development, testing, and sharing.</a:t>
            </a:r>
          </a:p>
          <a:p>
            <a:r>
              <a:rPr lang="en-IN" b="1" dirty="0">
                <a:latin typeface="Graphik" panose="020B0503030202060203"/>
              </a:rPr>
              <a:t>- SQLite: </a:t>
            </a:r>
            <a:r>
              <a:rPr lang="en-IN" dirty="0">
                <a:latin typeface="Graphik" panose="020B0503030202060203"/>
              </a:rPr>
              <a:t>Lightweight, file-based database for long-term memory.</a:t>
            </a:r>
          </a:p>
          <a:p>
            <a:r>
              <a:rPr lang="en-IN" dirty="0">
                <a:latin typeface="Graphik" panose="020B0503030202060203"/>
              </a:rPr>
              <a:t>- pandas, </a:t>
            </a:r>
            <a:r>
              <a:rPr lang="en-IN" dirty="0" err="1">
                <a:latin typeface="Graphik" panose="020B0503030202060203"/>
              </a:rPr>
              <a:t>numpy</a:t>
            </a:r>
            <a:r>
              <a:rPr lang="en-IN" dirty="0">
                <a:latin typeface="Graphik" panose="020B0503030202060203"/>
              </a:rPr>
              <a:t>: Data handling and processing.</a:t>
            </a:r>
          </a:p>
          <a:p>
            <a:r>
              <a:rPr lang="en-IN" b="1" dirty="0">
                <a:latin typeface="Graphik" panose="020B0503030202060203"/>
              </a:rPr>
              <a:t>- scikit-learn: </a:t>
            </a:r>
            <a:r>
              <a:rPr lang="en-IN" dirty="0">
                <a:latin typeface="Graphik" panose="020B0503030202060203"/>
              </a:rPr>
              <a:t>AI/ML algorithms for recommendation logic.</a:t>
            </a:r>
            <a:br>
              <a:rPr lang="en-IN" dirty="0">
                <a:latin typeface="Graphik" panose="020B0503030202060203"/>
              </a:rPr>
            </a:br>
            <a:br>
              <a:rPr lang="en-IN" dirty="0">
                <a:latin typeface="Graphik" panose="020B0503030202060203"/>
              </a:rPr>
            </a:br>
            <a:endParaRPr lang="en-IN" dirty="0">
              <a:latin typeface="Graphik" panose="020B0503030202060203"/>
            </a:endParaRPr>
          </a:p>
          <a:p>
            <a:pPr>
              <a:buNone/>
            </a:pPr>
            <a:r>
              <a:rPr lang="en-IN" b="1" dirty="0">
                <a:latin typeface="Graphik" panose="020B0503030202060203"/>
              </a:rPr>
              <a:t>Deployment Readiness:</a:t>
            </a:r>
          </a:p>
          <a:p>
            <a:r>
              <a:rPr lang="en-IN" b="1" dirty="0">
                <a:latin typeface="Graphik" panose="020B0503030202060203"/>
              </a:rPr>
              <a:t>- Cloud-Based Development: </a:t>
            </a:r>
            <a:r>
              <a:rPr lang="en-IN" dirty="0">
                <a:latin typeface="Graphik" panose="020B0503030202060203"/>
              </a:rPr>
              <a:t>Google </a:t>
            </a:r>
            <a:r>
              <a:rPr lang="en-IN" dirty="0" err="1">
                <a:latin typeface="Graphik" panose="020B0503030202060203"/>
              </a:rPr>
              <a:t>Colab</a:t>
            </a:r>
            <a:r>
              <a:rPr lang="en-IN" dirty="0">
                <a:latin typeface="Graphik" panose="020B0503030202060203"/>
              </a:rPr>
              <a:t> enables development from any device.</a:t>
            </a:r>
          </a:p>
          <a:p>
            <a:r>
              <a:rPr lang="en-IN" b="1" dirty="0">
                <a:latin typeface="Graphik" panose="020B0503030202060203"/>
              </a:rPr>
              <a:t>- Modular Agents: </a:t>
            </a:r>
            <a:r>
              <a:rPr lang="en-IN" dirty="0">
                <a:latin typeface="Graphik" panose="020B0503030202060203"/>
              </a:rPr>
              <a:t>Easily deployed into APIs or production pipelines.</a:t>
            </a:r>
          </a:p>
          <a:p>
            <a:r>
              <a:rPr lang="en-IN" b="1" dirty="0">
                <a:latin typeface="Graphik" panose="020B0503030202060203"/>
              </a:rPr>
              <a:t>- Database Integration: </a:t>
            </a:r>
            <a:r>
              <a:rPr lang="en-IN" dirty="0">
                <a:latin typeface="Graphik" panose="020B0503030202060203"/>
              </a:rPr>
              <a:t>SQLite ensures persistence; upgradable to MySQL/PostgreSQL for large-scale systems.</a:t>
            </a:r>
          </a:p>
          <a:p>
            <a:r>
              <a:rPr lang="en-IN" b="1" dirty="0">
                <a:latin typeface="Graphik" panose="020B0503030202060203"/>
              </a:rPr>
              <a:t>- Real-Time Capability</a:t>
            </a:r>
            <a:r>
              <a:rPr lang="en-IN" dirty="0">
                <a:latin typeface="Graphik" panose="020B0503030202060203"/>
              </a:rPr>
              <a:t>: Agents update customer profiles and recommendations instantly based on input data.</a:t>
            </a:r>
          </a:p>
        </p:txBody>
      </p:sp>
    </p:spTree>
    <p:extLst>
      <p:ext uri="{BB962C8B-B14F-4D97-AF65-F5344CB8AC3E}">
        <p14:creationId xmlns:p14="http://schemas.microsoft.com/office/powerpoint/2010/main" val="355352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r>
              <a:rPr lang="en-IN"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Summarize the impact and effectiveness of your solution. Reiterate how it solves the problem statement.</a:t>
            </a: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
        <p:nvSpPr>
          <p:cNvPr id="2" name="TextBox 1">
            <a:extLst>
              <a:ext uri="{FF2B5EF4-FFF2-40B4-BE49-F238E27FC236}">
                <a16:creationId xmlns:a16="http://schemas.microsoft.com/office/drawing/2014/main" id="{614345CD-5A2D-8BD5-5B11-25A12937FD0D}"/>
              </a:ext>
            </a:extLst>
          </p:cNvPr>
          <p:cNvSpPr txBox="1"/>
          <p:nvPr/>
        </p:nvSpPr>
        <p:spPr>
          <a:xfrm>
            <a:off x="323868" y="1759974"/>
            <a:ext cx="11160209" cy="1754326"/>
          </a:xfrm>
          <a:prstGeom prst="rect">
            <a:avLst/>
          </a:prstGeom>
          <a:noFill/>
        </p:spPr>
        <p:txBody>
          <a:bodyPr wrap="square" rtlCol="0">
            <a:spAutoFit/>
          </a:bodyPr>
          <a:lstStyle/>
          <a:p>
            <a:pPr>
              <a:buNone/>
            </a:pPr>
            <a:r>
              <a:rPr lang="en-US" b="1" dirty="0" err="1">
                <a:latin typeface="Graphik" panose="020B0503030202060203"/>
              </a:rPr>
              <a:t>NeuroShop</a:t>
            </a:r>
            <a:r>
              <a:rPr lang="en-US" dirty="0">
                <a:latin typeface="Graphik" panose="020B0503030202060203"/>
              </a:rPr>
              <a:t> offers a powerful and efficient AI-driven solution to deliver </a:t>
            </a:r>
            <a:r>
              <a:rPr lang="en-US" b="1" dirty="0">
                <a:latin typeface="Graphik" panose="020B0503030202060203"/>
              </a:rPr>
              <a:t>hyper-personalized product recommendations</a:t>
            </a:r>
            <a:r>
              <a:rPr lang="en-US" dirty="0">
                <a:latin typeface="Graphik" panose="020B0503030202060203"/>
              </a:rPr>
              <a:t>. By using collaborative and content-based filtering through intelligent agents, it significantly improves customer experience, boosts engagement, and drives sales.</a:t>
            </a:r>
          </a:p>
          <a:p>
            <a:r>
              <a:rPr lang="en-US" dirty="0">
                <a:latin typeface="Graphik" panose="020B0503030202060203"/>
              </a:rPr>
              <a:t>Deploying the system on </a:t>
            </a:r>
            <a:r>
              <a:rPr lang="en-US" b="1" dirty="0">
                <a:latin typeface="Graphik" panose="020B0503030202060203"/>
              </a:rPr>
              <a:t>Google </a:t>
            </a:r>
            <a:r>
              <a:rPr lang="en-US" b="1" dirty="0" err="1">
                <a:latin typeface="Graphik" panose="020B0503030202060203"/>
              </a:rPr>
              <a:t>Colab</a:t>
            </a:r>
            <a:r>
              <a:rPr lang="en-US" dirty="0">
                <a:latin typeface="Graphik" panose="020B0503030202060203"/>
              </a:rPr>
              <a:t> makes it accessible, portable, and ideal for quick testing and iteration. With its modular and scalable architecture, </a:t>
            </a:r>
            <a:r>
              <a:rPr lang="en-US" dirty="0" err="1">
                <a:latin typeface="Graphik" panose="020B0503030202060203"/>
              </a:rPr>
              <a:t>NeuroShop</a:t>
            </a:r>
            <a:r>
              <a:rPr lang="en-US" dirty="0">
                <a:latin typeface="Graphik" panose="020B0503030202060203"/>
              </a:rPr>
              <a:t> is fully aligned with the demands of modern e-commerce, delivering real-time intelligence that solves the core problem of manual, generic recommendations</a:t>
            </a:r>
          </a:p>
        </p:txBody>
      </p:sp>
    </p:spTree>
    <p:extLst>
      <p:ext uri="{BB962C8B-B14F-4D97-AF65-F5344CB8AC3E}">
        <p14:creationId xmlns:p14="http://schemas.microsoft.com/office/powerpoint/2010/main" val="2429482588"/>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95</TotalTime>
  <Words>913</Words>
  <Application>Microsoft Office PowerPoint</Application>
  <PresentationFormat>Widescreen</PresentationFormat>
  <Paragraphs>67</Paragraphs>
  <Slides>11</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Aptos</vt:lpstr>
      <vt:lpstr>Arial</vt:lpstr>
      <vt:lpstr>Graphik</vt:lpstr>
      <vt:lpstr>Graphik Light</vt:lpstr>
      <vt:lpstr>Graphik Medium</vt:lpstr>
      <vt:lpstr>Graphik Semibold</vt:lpstr>
      <vt:lpstr>1_Canvas-Theme</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mani kumar</cp:lastModifiedBy>
  <cp:revision>7</cp:revision>
  <dcterms:created xsi:type="dcterms:W3CDTF">2025-02-26T01:18:59Z</dcterms:created>
  <dcterms:modified xsi:type="dcterms:W3CDTF">2025-04-11T12:42:01Z</dcterms:modified>
</cp:coreProperties>
</file>