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June 27,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911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June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6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June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4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June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2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June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5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June 27,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0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June 27,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2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June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505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June 27,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2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June 27,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6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June 27,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2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June 27,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0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edukey.pl/blog/tabele-przestawne-w-excelu-od-podstaw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6A49FD7-C4B3-95B8-C1EC-D2233BEA5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pl-PL" sz="4800" dirty="0"/>
              <a:t>Wykresy </a:t>
            </a:r>
            <a:br>
              <a:rPr lang="pl-PL" sz="4800" dirty="0"/>
            </a:br>
            <a:r>
              <a:rPr lang="pl-PL" sz="4800" dirty="0"/>
              <a:t>MS EXCEL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88CE6E7-98E5-FEDD-C4B4-B4CF1CEF8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chemeClr val="tx1">
                    <a:alpha val="60000"/>
                  </a:schemeClr>
                </a:solidFill>
              </a:rPr>
              <a:t>Kamil Bortko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Tło przedstawiające technologię sieci">
            <a:extLst>
              <a:ext uri="{FF2B5EF4-FFF2-40B4-BE49-F238E27FC236}">
                <a16:creationId xmlns:a16="http://schemas.microsoft.com/office/drawing/2014/main" id="{E9E0A896-426B-676E-85EE-35C0CB9B8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27" r="1206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74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Freeform: Shape 512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29" name="Oval 512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31" name="Oval 513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33" name="Group 513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134" name="Freeform: Shape 513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35" name="Freeform: Shape 513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36" name="Oval 513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37" name="Oval 513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139" name="Rectangle 513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1" name="Oval 5140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43" name="Group 5142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5144" name="Freeform: Shape 5143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45" name="Oval 5144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A0E2F5B9-C282-FBF5-1058-6E11DEF7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50" y="1835911"/>
            <a:ext cx="3565524" cy="3034657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pl-PL" sz="2400" b="0" i="0" dirty="0">
                <a:effectLst/>
                <a:latin typeface="Fira Sans" panose="020B0503050000020004" pitchFamily="34" charset="0"/>
              </a:rPr>
              <a:t>Gdy już wybierzemy typ wykresu, wystarczy, że klikniemy go lewym przyciskiem myszy (jeśli skorzystaliśmy z opcji „Polecane wykresy” wybór potwierdzimy za pomocą przycisku „OK”). Stworzony wykres będzie się prezentował w następujący sposób:</a:t>
            </a:r>
            <a:endParaRPr lang="en-US" sz="2400" dirty="0"/>
          </a:p>
        </p:txBody>
      </p:sp>
      <p:grpSp>
        <p:nvGrpSpPr>
          <p:cNvPr id="5147" name="Group 5146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5148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49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50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122" name="Picture 2" descr="Obraz zawierający zrzut ekranu, tekst, Prostokąt, diagram&#10;&#10;Opis wygenerowany automatycznie">
            <a:extLst>
              <a:ext uri="{FF2B5EF4-FFF2-40B4-BE49-F238E27FC236}">
                <a16:creationId xmlns:a16="http://schemas.microsoft.com/office/drawing/2014/main" id="{1FA8FB19-7CF0-2FDA-443D-85899AB7EF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5776" y="1318002"/>
            <a:ext cx="7345363" cy="4223583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219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49944B8-13FD-B9D4-D119-717A79D2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500562" cy="1562959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700" b="1" i="0">
                <a:effectLst/>
                <a:latin typeface="Fira Sans" panose="020B0503050000020004" pitchFamily="34" charset="0"/>
              </a:rPr>
              <a:t>Jak wzbogacić wykres w Excelu?</a:t>
            </a:r>
            <a:br>
              <a:rPr lang="pl-PL" sz="3700" b="1" i="0">
                <a:effectLst/>
                <a:latin typeface="Fira Sans" panose="020B0503050000020004" pitchFamily="34" charset="0"/>
              </a:rPr>
            </a:br>
            <a:endParaRPr lang="pl-PL" sz="3700"/>
          </a:p>
        </p:txBody>
      </p:sp>
      <p:grpSp>
        <p:nvGrpSpPr>
          <p:cNvPr id="6155" name="Group 6154">
            <a:extLst>
              <a:ext uri="{FF2B5EF4-FFF2-40B4-BE49-F238E27FC236}">
                <a16:creationId xmlns:a16="http://schemas.microsoft.com/office/drawing/2014/main" id="{F4BF4F49-03E6-41CC-AF55-AD65DEBF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07237" y="1292637"/>
            <a:ext cx="667800" cy="631474"/>
            <a:chOff x="8069541" y="1262702"/>
            <a:chExt cx="667800" cy="631474"/>
          </a:xfrm>
        </p:grpSpPr>
        <p:sp>
          <p:nvSpPr>
            <p:cNvPr id="6148" name="Freeform: Shape 6155">
              <a:extLst>
                <a:ext uri="{FF2B5EF4-FFF2-40B4-BE49-F238E27FC236}">
                  <a16:creationId xmlns:a16="http://schemas.microsoft.com/office/drawing/2014/main" id="{DC1EDB74-7A6D-4D1E-B5BB-49E885D8D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49" name="Oval 6156">
              <a:extLst>
                <a:ext uri="{FF2B5EF4-FFF2-40B4-BE49-F238E27FC236}">
                  <a16:creationId xmlns:a16="http://schemas.microsoft.com/office/drawing/2014/main" id="{54C11E97-305F-4D2F-B5FE-DE0ECD6BE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9E4BBDEF-4198-2087-73AF-240183E7D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549275"/>
            <a:ext cx="6373813" cy="1562959"/>
          </a:xfrm>
        </p:spPr>
        <p:txBody>
          <a:bodyPr anchor="t">
            <a:normAutofit fontScale="92500" lnSpcReduction="20000"/>
          </a:bodyPr>
          <a:lstStyle/>
          <a:p>
            <a:r>
              <a:rPr lang="pl-PL" b="0" i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Gdy stworzymy nasz wykres, warto rozbudować go o elementy, które poprawią jego czytelność. By to zrobić, wystarczy wybrać nasz wykres lewym przyciskiem myszy, a następnie wybrać opcję „Projekt wykresu” na wstążce programu.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F31E355-5889-7AD8-D646-3C7585E61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17" y="4120926"/>
            <a:ext cx="12192000" cy="1249681"/>
          </a:xfrm>
          <a:custGeom>
            <a:avLst/>
            <a:gdLst/>
            <a:ahLst/>
            <a:cxnLst/>
            <a:rect l="l" t="t" r="r" b="b"/>
            <a:pathLst>
              <a:path w="12192000" h="3647216">
                <a:moveTo>
                  <a:pt x="0" y="0"/>
                </a:moveTo>
                <a:lnTo>
                  <a:pt x="12192000" y="0"/>
                </a:lnTo>
                <a:lnTo>
                  <a:pt x="12192000" y="3647216"/>
                </a:lnTo>
                <a:lnTo>
                  <a:pt x="0" y="364721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9" name="Group 6158">
            <a:extLst>
              <a:ext uri="{FF2B5EF4-FFF2-40B4-BE49-F238E27FC236}">
                <a16:creationId xmlns:a16="http://schemas.microsoft.com/office/drawing/2014/main" id="{DA51DAFE-3CF2-44EC-B173-C51A29866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2" y="2227091"/>
            <a:ext cx="1343549" cy="1980000"/>
            <a:chOff x="10157513" y="3767025"/>
            <a:chExt cx="1343549" cy="1980000"/>
          </a:xfrm>
        </p:grpSpPr>
        <p:sp>
          <p:nvSpPr>
            <p:cNvPr id="6160" name="Freeform: Shape 6159">
              <a:extLst>
                <a:ext uri="{FF2B5EF4-FFF2-40B4-BE49-F238E27FC236}">
                  <a16:creationId xmlns:a16="http://schemas.microsoft.com/office/drawing/2014/main" id="{3063301B-41B6-4FE1-B94D-CF323DEE8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9700806" y="4356548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20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61" name="Freeform: Shape 6160">
              <a:extLst>
                <a:ext uri="{FF2B5EF4-FFF2-40B4-BE49-F238E27FC236}">
                  <a16:creationId xmlns:a16="http://schemas.microsoft.com/office/drawing/2014/main" id="{3EC698B9-63DB-4BC1-9F0D-4E46583B7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9751989" y="4268631"/>
              <a:ext cx="1853969" cy="1042921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62" name="Oval 6161">
              <a:extLst>
                <a:ext uri="{FF2B5EF4-FFF2-40B4-BE49-F238E27FC236}">
                  <a16:creationId xmlns:a16="http://schemas.microsoft.com/office/drawing/2014/main" id="{E0CEC20B-5710-4F96-B241-1656BCFA5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393964" y="4748050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63" name="Oval 6162">
              <a:extLst>
                <a:ext uri="{FF2B5EF4-FFF2-40B4-BE49-F238E27FC236}">
                  <a16:creationId xmlns:a16="http://schemas.microsoft.com/office/drawing/2014/main" id="{0D00330D-9E5D-4427-87AC-50CF27018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0412937" y="3767025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2850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79" name="Group 7178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7180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81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82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184" name="Oval 7183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74" name="Content Placeholder 7173">
            <a:extLst>
              <a:ext uri="{FF2B5EF4-FFF2-40B4-BE49-F238E27FC236}">
                <a16:creationId xmlns:a16="http://schemas.microsoft.com/office/drawing/2014/main" id="{BAE3A34E-AA25-BBF3-F721-222FD7F38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964" y="792522"/>
            <a:ext cx="3565525" cy="5064667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pl-PL" b="0" i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Przyjmijmy, że chcemy dodać do wykresu etykiety danych. By to zrobić, wystarczy wybrać na pasku „Dodaj element wykresu”, a następnie opcję „Etykiety danych”. Tam będziemy mieć kilka różnych możliwości i tak, jak w przypadku wykresów, możemy zobaczyć, jak będzie to wyglądać bez wybierania konkretnej opcji.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7170" name="Picture 2" descr="Obraz zawierający tekst, zrzut ekranu, numer, Czcionka&#10;&#10;Opis wygenerowany automatycznie">
            <a:extLst>
              <a:ext uri="{FF2B5EF4-FFF2-40B4-BE49-F238E27FC236}">
                <a16:creationId xmlns:a16="http://schemas.microsoft.com/office/drawing/2014/main" id="{D41B9EAA-BB27-50B5-A54B-2A33B435B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5081" y="549275"/>
            <a:ext cx="5101875" cy="575945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168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Freeform: Shape 819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01" name="Oval 820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03" name="Oval 820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05" name="Group 820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8206" name="Freeform: Shape 820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07" name="Freeform: Shape 820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08" name="Oval 820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09" name="Oval 820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8211" name="Rectangle 821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3" name="Oval 821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15" name="Group 821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8216" name="Freeform: Shape 821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17" name="Oval 821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E50F5443-B6AC-9C0B-1A9D-D3189590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95" y="-69032"/>
            <a:ext cx="3565524" cy="5357132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pl-PL" sz="2000" b="0" i="0" dirty="0">
                <a:effectLst/>
                <a:latin typeface="Fira Sans" panose="020B0503050000020004" pitchFamily="34" charset="0"/>
              </a:rPr>
              <a:t>Warto również dodać tytuł wykresu, który będzie mówił, co jest na nim zaprezentowane. By to zrobić, postępujemy podobnie jak w przypadku etykiet danych. Tym razem jednak wybieramy opcję „Tytuł wykresu”. Gdy wybierzemy jedną z możliwości, klikamy na tytuł, który pojawił się na wykresie i go modyfikujemy. Gdy to zrobimy, nasz wykres powinien prezentować się w następujący sposób:</a:t>
            </a:r>
            <a:endParaRPr lang="en-US" sz="2000" dirty="0"/>
          </a:p>
        </p:txBody>
      </p:sp>
      <p:grpSp>
        <p:nvGrpSpPr>
          <p:cNvPr id="8219" name="Group 821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822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2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2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194" name="Picture 2" descr="Obraz zawierający tekst, zrzut ekranu, diagram, Prostokąt&#10;&#10;Opis wygenerowany automatycznie">
            <a:extLst>
              <a:ext uri="{FF2B5EF4-FFF2-40B4-BE49-F238E27FC236}">
                <a16:creationId xmlns:a16="http://schemas.microsoft.com/office/drawing/2014/main" id="{E76B88FB-6FE2-9E40-0804-5DD765D3BB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5776" y="1354729"/>
            <a:ext cx="7345363" cy="4150128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2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B85498-36E0-1E2C-2813-1B9F7E26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i="0" dirty="0">
                <a:effectLst/>
                <a:latin typeface="Fira Sans" panose="020F0502020204030204" pitchFamily="34" charset="0"/>
              </a:rPr>
              <a:t>Wykresy w Excelu – jak je zrobić?</a:t>
            </a:r>
            <a:br>
              <a:rPr lang="pl-PL" b="1" i="0" dirty="0">
                <a:effectLst/>
                <a:latin typeface="Fira Sans" panose="020F0502020204030204" pitchFamily="34" charset="0"/>
              </a:rPr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CA9759-F538-8AA2-CC54-CB13AB5B1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i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Jedną z najczęściej wykorzystywanych funkcji Excela jest możliwość tworzenia wykresów z wprowadzonych danych. Dobrze dobrany wykres sprawia, że nawet najbardziej skomplikowane informacje będą przejrzyste i łatwe w odbiorze. Dziś ciężko sobie wyobrazić dobrą prezentację biznesową czy pracę naukową bez przynajmniej jednego wykresu…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36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82976C-85B3-06C7-4436-48E1A319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AD751F-2468-A52D-CA2D-AFAAD43AF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4000" b="0" i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Jeśli dopiero zaczynasz swoją przygodę z arkuszem kalkulacyjnym w MS EXCEL, to od razu uspokajam, że wstawianie wykresów jest proste i przyjemne 🙂</a:t>
            </a:r>
            <a:endParaRPr lang="pl-PL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56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3CB7D1-5197-D91A-200E-C89F8A88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i="0" dirty="0">
                <a:effectLst/>
                <a:latin typeface="Fira Sans" panose="020B0503050000020004" pitchFamily="34" charset="0"/>
              </a:rPr>
              <a:t>Jak zrobić wykres w Excelu?</a:t>
            </a:r>
            <a:br>
              <a:rPr lang="pl-PL" b="1" i="0" dirty="0">
                <a:effectLst/>
                <a:latin typeface="Fira Sans" panose="020B0503050000020004" pitchFamily="34" charset="0"/>
              </a:rPr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97246D-1195-88DE-DC97-7B5A45EED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71601"/>
            <a:ext cx="11090274" cy="212209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sz="4700" dirty="0">
                <a:solidFill>
                  <a:schemeClr val="tx1"/>
                </a:solidFill>
                <a:latin typeface="Fira Sans" panose="020B0503050000020004" pitchFamily="34" charset="0"/>
              </a:rPr>
              <a:t>Tworzenie wykresów to funkcja, która jest wbudowana w arkusz kalkulacyjny Excela oraz w zintegrowane z nim programy MS Office (np. Word i PowerPoint). Tworząc nasz graf, musimy zdecydować się na jego rodzaj. Najczęściej używane to:</a:t>
            </a:r>
          </a:p>
          <a:p>
            <a:endParaRPr lang="pl-PL" dirty="0">
              <a:latin typeface="Fira Sans" panose="020B05030500000200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D4F127B-97CC-77EF-B826-C867136E4112}"/>
              </a:ext>
            </a:extLst>
          </p:cNvPr>
          <p:cNvSpPr txBox="1"/>
          <p:nvPr/>
        </p:nvSpPr>
        <p:spPr>
          <a:xfrm>
            <a:off x="3485073" y="3429000"/>
            <a:ext cx="457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chemeClr val="tx1"/>
                </a:solidFill>
                <a:latin typeface="Fira Sans" panose="020B0503050000020004" pitchFamily="34" charset="0"/>
              </a:rPr>
              <a:t>wykres kołowy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chemeClr val="tx1"/>
                </a:solidFill>
                <a:latin typeface="Fira Sans" panose="020B0503050000020004" pitchFamily="34" charset="0"/>
              </a:rPr>
              <a:t>wykres kolumnowy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chemeClr val="tx1"/>
                </a:solidFill>
                <a:latin typeface="Fira Sans" panose="020B0503050000020004" pitchFamily="34" charset="0"/>
              </a:rPr>
              <a:t>wykres liniowy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chemeClr val="tx1"/>
                </a:solidFill>
                <a:latin typeface="Fira Sans" panose="020B0503050000020004" pitchFamily="34" charset="0"/>
              </a:rPr>
              <a:t>wykres słupkowy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chemeClr val="tx1"/>
                </a:solidFill>
                <a:latin typeface="Fira Sans" panose="020B0503050000020004" pitchFamily="34" charset="0"/>
              </a:rPr>
              <a:t>wykres warstwowy</a:t>
            </a:r>
          </a:p>
        </p:txBody>
      </p:sp>
    </p:spTree>
    <p:extLst>
      <p:ext uri="{BB962C8B-B14F-4D97-AF65-F5344CB8AC3E}">
        <p14:creationId xmlns:p14="http://schemas.microsoft.com/office/powerpoint/2010/main" val="406959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D806991-DD58-ADB5-EB31-786784468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pl-PL" sz="2800" b="0" i="0" dirty="0">
                <a:effectLst/>
                <a:latin typeface="Fira Sans" panose="020B0503050000020004" pitchFamily="34" charset="0"/>
              </a:rPr>
              <a:t>Do wyboru mamy również kilka innych typów wykresów, które możemy wykorzystać. Można je zobaczyć na bocznym zrzucie ekranu:</a:t>
            </a:r>
            <a:endParaRPr lang="en-US" sz="2800" dirty="0"/>
          </a:p>
        </p:txBody>
      </p: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1052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3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4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Obraz zawierający tekst, zrzut ekranu, wyświetlacz, oprogramowanie&#10;&#10;Opis wygenerowany automatycznie">
            <a:extLst>
              <a:ext uri="{FF2B5EF4-FFF2-40B4-BE49-F238E27FC236}">
                <a16:creationId xmlns:a16="http://schemas.microsoft.com/office/drawing/2014/main" id="{8207B6B4-1F61-75AA-8E92-29D4E12416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5682" y="549275"/>
            <a:ext cx="6105550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24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Freeform: Shape 205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80" name="Oval 205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81" name="Oval 205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82" name="Group 206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083" name="Freeform: Shape 206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4" name="Freeform: Shape 206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85" name="Oval 206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86" name="Oval 206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87" name="Rectangle 206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Oval 2068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89" name="Group 2070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90" name="Oval 2072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124AC6-27C7-07BE-C299-6581712E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862329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pl-PL" sz="2800" b="0" i="0" dirty="0">
                <a:effectLst/>
                <a:latin typeface="Fira Sans" panose="020B0503050000020004" pitchFamily="34" charset="0"/>
              </a:rPr>
              <a:t>Każdy z wykresów może zostać zaprezentowany w różnych wersjach, na przykład wykres kołowy może być w 2D, 3D, jako wykres kołowy kołowego lub w postaci pierścienia.</a:t>
            </a:r>
            <a:endParaRPr lang="en-US" sz="2800" dirty="0"/>
          </a:p>
        </p:txBody>
      </p:sp>
      <p:grpSp>
        <p:nvGrpSpPr>
          <p:cNvPr id="2091" name="Group 2074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2076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77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78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Obraz zawierający tekst, elektronika, zrzut ekranu, oprogramowanie&#10;&#10;Opis wygenerowany automatycznie">
            <a:extLst>
              <a:ext uri="{FF2B5EF4-FFF2-40B4-BE49-F238E27FC236}">
                <a16:creationId xmlns:a16="http://schemas.microsoft.com/office/drawing/2014/main" id="{9DD6DC8B-4839-13F6-3A77-3FB2501548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0393" y="549275"/>
            <a:ext cx="6136129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59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73A177-AC06-2656-1B5F-EFBC9C5E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i="0" dirty="0">
                <a:effectLst/>
                <a:latin typeface="Fira Sans" panose="020B0503050000020004" pitchFamily="34" charset="0"/>
              </a:rPr>
              <a:t>Tworzenie wykresów krok po kroku</a:t>
            </a:r>
            <a:br>
              <a:rPr lang="pl-PL" b="1" i="0" dirty="0">
                <a:effectLst/>
                <a:latin typeface="Fira Sans" panose="020B0503050000020004" pitchFamily="34" charset="0"/>
              </a:rPr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D792E6-8F2A-6E35-4B29-E0A017A2E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i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Tworzenie wykresu należy zacząć od wprowadzenia do arkusza danych, które następnie należy zaznaczyć. Komórki, które nie są położone obok siebie, możemy zaznaczyć, trzymając przycisk CTRL i wybierać je lewym przyciskiem myszy. Jeśli chcemy wybrać cały wiersz lub kolumnę, możemy zaznaczyć odpowiedni nagłówek, co automatycznie zaznaczy wszystkie pola.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6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Freeform: Shape 307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81" name="Oval 308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83" name="Oval 308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88" name="Oval 308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89" name="Oval 308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091" name="Rectangle 309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Oval 309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095" name="Group 309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3096" name="Freeform: Shape 309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97" name="Oval 309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987B8173-BF35-61C8-E92D-AE451B31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6" y="3215218"/>
            <a:ext cx="3565524" cy="3034657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pl-PL" sz="2800" b="0" i="1" dirty="0">
                <a:effectLst/>
                <a:latin typeface="Fira Sans" panose="020B0503050000020004" pitchFamily="34" charset="0"/>
              </a:rPr>
              <a:t>Obok przykład dla prostej tabelki z danymi. W przypadku bardziej skomplikowanych zbiorów danych należy albo je „obrobić” (np. zsumować) i/lub wrzucić do osobnej tabelki, albo użyć </a:t>
            </a:r>
            <a:r>
              <a:rPr lang="pl-PL" sz="2800" b="0" i="1" u="none" strike="noStrike" dirty="0">
                <a:effectLst/>
                <a:latin typeface="Fira Sans" panose="020B05030500000200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tabeli przestawnej</a:t>
            </a:r>
            <a:r>
              <a:rPr lang="pl-PL" sz="2800" b="0" i="1" dirty="0">
                <a:effectLst/>
                <a:latin typeface="Fira Sans" panose="020B0503050000020004" pitchFamily="34" charset="0"/>
              </a:rPr>
              <a:t> i wykresu do tabeli przestawnej.</a:t>
            </a:r>
            <a:endParaRPr lang="en-US" sz="2800" dirty="0"/>
          </a:p>
        </p:txBody>
      </p:sp>
      <p:grpSp>
        <p:nvGrpSpPr>
          <p:cNvPr id="3099" name="Group 309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0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0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0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Obraz zawierający tekst, zrzut ekranu, numer, linia&#10;&#10;Opis wygenerowany automatycznie">
            <a:extLst>
              <a:ext uri="{FF2B5EF4-FFF2-40B4-BE49-F238E27FC236}">
                <a16:creationId xmlns:a16="http://schemas.microsoft.com/office/drawing/2014/main" id="{CE12DAE9-9AD7-E1B4-0D22-3A0122C482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5776" y="1641893"/>
            <a:ext cx="7345363" cy="3575800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09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9" name="Rectangle 410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3A3E0E6-9D3F-D04C-3F32-8B66E9D0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0767170" cy="1562959"/>
          </a:xfrm>
        </p:spPr>
        <p:txBody>
          <a:bodyPr wrap="square" anchor="t">
            <a:noAutofit/>
          </a:bodyPr>
          <a:lstStyle/>
          <a:p>
            <a:r>
              <a:rPr lang="pl-PL" sz="2400" b="0" i="0" dirty="0">
                <a:effectLst/>
                <a:latin typeface="Fira Sans" panose="020B0503050000020004" pitchFamily="34" charset="0"/>
              </a:rPr>
              <a:t>Gdy mamy już zaznaczone interesujące nas dane w Excelu, musimy wybrać typ wykresu, który chcemy wykorzystać. Excel może doradzić nam jaki wykres będzie odpowiedni dla naszych danych. Wystarczy na pasku „Wstawianie” wybrać opcję „Polecane wykresy”.</a:t>
            </a:r>
            <a:endParaRPr lang="pl-PL" sz="2400" dirty="0"/>
          </a:p>
        </p:txBody>
      </p:sp>
      <p:grpSp>
        <p:nvGrpSpPr>
          <p:cNvPr id="4111" name="Group 4110">
            <a:extLst>
              <a:ext uri="{FF2B5EF4-FFF2-40B4-BE49-F238E27FC236}">
                <a16:creationId xmlns:a16="http://schemas.microsoft.com/office/drawing/2014/main" id="{F4BF4F49-03E6-41CC-AF55-AD65DEBF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07237" y="1292637"/>
            <a:ext cx="667800" cy="631474"/>
            <a:chOff x="8069541" y="1262702"/>
            <a:chExt cx="667800" cy="631474"/>
          </a:xfrm>
        </p:grpSpPr>
        <p:sp>
          <p:nvSpPr>
            <p:cNvPr id="4112" name="Freeform: Shape 4111">
              <a:extLst>
                <a:ext uri="{FF2B5EF4-FFF2-40B4-BE49-F238E27FC236}">
                  <a16:creationId xmlns:a16="http://schemas.microsoft.com/office/drawing/2014/main" id="{DC1EDB74-7A6D-4D1E-B5BB-49E885D8D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13" name="Oval 4112">
              <a:extLst>
                <a:ext uri="{FF2B5EF4-FFF2-40B4-BE49-F238E27FC236}">
                  <a16:creationId xmlns:a16="http://schemas.microsoft.com/office/drawing/2014/main" id="{54C11E97-305F-4D2F-B5FE-DE0ECD6BE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4102" name="Picture 6" descr="Obraz zawierający tekst, zrzut ekranu, Czcionka, linia&#10;&#10;Opis wygenerowany automatycznie">
            <a:extLst>
              <a:ext uri="{FF2B5EF4-FFF2-40B4-BE49-F238E27FC236}">
                <a16:creationId xmlns:a16="http://schemas.microsoft.com/office/drawing/2014/main" id="{F733B779-747F-7A34-BC01-6775CF3F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17" y="3961898"/>
            <a:ext cx="12192000" cy="2225039"/>
          </a:xfrm>
          <a:custGeom>
            <a:avLst/>
            <a:gdLst/>
            <a:ahLst/>
            <a:cxnLst/>
            <a:rect l="l" t="t" r="r" b="b"/>
            <a:pathLst>
              <a:path w="12192000" h="3647216">
                <a:moveTo>
                  <a:pt x="0" y="0"/>
                </a:moveTo>
                <a:lnTo>
                  <a:pt x="12192000" y="0"/>
                </a:lnTo>
                <a:lnTo>
                  <a:pt x="12192000" y="3647216"/>
                </a:lnTo>
                <a:lnTo>
                  <a:pt x="0" y="364721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15" name="Group 4114">
            <a:extLst>
              <a:ext uri="{FF2B5EF4-FFF2-40B4-BE49-F238E27FC236}">
                <a16:creationId xmlns:a16="http://schemas.microsoft.com/office/drawing/2014/main" id="{DA51DAFE-3CF2-44EC-B173-C51A29866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2" y="2227091"/>
            <a:ext cx="1343549" cy="1980000"/>
            <a:chOff x="10157513" y="3767025"/>
            <a:chExt cx="1343549" cy="1980000"/>
          </a:xfrm>
        </p:grpSpPr>
        <p:sp>
          <p:nvSpPr>
            <p:cNvPr id="4126" name="Freeform: Shape 4115">
              <a:extLst>
                <a:ext uri="{FF2B5EF4-FFF2-40B4-BE49-F238E27FC236}">
                  <a16:creationId xmlns:a16="http://schemas.microsoft.com/office/drawing/2014/main" id="{3063301B-41B6-4FE1-B94D-CF323DEE8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9700806" y="4356548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20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27" name="Freeform: Shape 4116">
              <a:extLst>
                <a:ext uri="{FF2B5EF4-FFF2-40B4-BE49-F238E27FC236}">
                  <a16:creationId xmlns:a16="http://schemas.microsoft.com/office/drawing/2014/main" id="{3EC698B9-63DB-4BC1-9F0D-4E46583B7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9751989" y="4268631"/>
              <a:ext cx="1853969" cy="1042921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28" name="Oval 4117">
              <a:extLst>
                <a:ext uri="{FF2B5EF4-FFF2-40B4-BE49-F238E27FC236}">
                  <a16:creationId xmlns:a16="http://schemas.microsoft.com/office/drawing/2014/main" id="{E0CEC20B-5710-4F96-B241-1656BCFA5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393964" y="4748050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29" name="Oval 4118">
              <a:extLst>
                <a:ext uri="{FF2B5EF4-FFF2-40B4-BE49-F238E27FC236}">
                  <a16:creationId xmlns:a16="http://schemas.microsoft.com/office/drawing/2014/main" id="{0D00330D-9E5D-4427-87AC-50CF27018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0412937" y="3767025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65743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556</Words>
  <Application>Microsoft Office PowerPoint</Application>
  <PresentationFormat>Panoramiczny</PresentationFormat>
  <Paragraphs>23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Fira Sans</vt:lpstr>
      <vt:lpstr>3DFloatVTI</vt:lpstr>
      <vt:lpstr>Wykresy  MS EXCEL</vt:lpstr>
      <vt:lpstr>Wykresy w Excelu – jak je zrobić? </vt:lpstr>
      <vt:lpstr>Prezentacja programu PowerPoint</vt:lpstr>
      <vt:lpstr>Jak zrobić wykres w Excelu? </vt:lpstr>
      <vt:lpstr>Do wyboru mamy również kilka innych typów wykresów, które możemy wykorzystać. Można je zobaczyć na bocznym zrzucie ekranu:</vt:lpstr>
      <vt:lpstr>Każdy z wykresów może zostać zaprezentowany w różnych wersjach, na przykład wykres kołowy może być w 2D, 3D, jako wykres kołowy kołowego lub w postaci pierścienia.</vt:lpstr>
      <vt:lpstr>Tworzenie wykresów krok po kroku </vt:lpstr>
      <vt:lpstr>Obok przykład dla prostej tabelki z danymi. W przypadku bardziej skomplikowanych zbiorów danych należy albo je „obrobić” (np. zsumować) i/lub wrzucić do osobnej tabelki, albo użyć tabeli przestawnej i wykresu do tabeli przestawnej.</vt:lpstr>
      <vt:lpstr>Gdy mamy już zaznaczone interesujące nas dane w Excelu, musimy wybrać typ wykresu, który chcemy wykorzystać. Excel może doradzić nam jaki wykres będzie odpowiedni dla naszych danych. Wystarczy na pasku „Wstawianie” wybrać opcję „Polecane wykresy”.</vt:lpstr>
      <vt:lpstr>Gdy już wybierzemy typ wykresu, wystarczy, że klikniemy go lewym przyciskiem myszy (jeśli skorzystaliśmy z opcji „Polecane wykresy” wybór potwierdzimy za pomocą przycisku „OK”). Stworzony wykres będzie się prezentował w następujący sposób:</vt:lpstr>
      <vt:lpstr>Jak wzbogacić wykres w Excelu? </vt:lpstr>
      <vt:lpstr>Prezentacja programu PowerPoint</vt:lpstr>
      <vt:lpstr>Warto również dodać tytuł wykresu, który będzie mówił, co jest na nim zaprezentowane. By to zrobić, postępujemy podobnie jak w przypadku etykiet danych. Tym razem jednak wybieramy opcję „Tytuł wykresu”. Gdy wybierzemy jedną z możliwości, klikamy na tytuł, który pojawił się na wykresie i go modyfikujemy. Gdy to zrobimy, nasz wykres powinien prezentować się w następujący sposób: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Wykresy</dc:title>
  <dc:creator>Kamil Bortko</dc:creator>
  <cp:lastModifiedBy>Kamil Bortko</cp:lastModifiedBy>
  <cp:revision>10</cp:revision>
  <dcterms:created xsi:type="dcterms:W3CDTF">2023-06-27T07:05:23Z</dcterms:created>
  <dcterms:modified xsi:type="dcterms:W3CDTF">2023-06-27T07:30:26Z</dcterms:modified>
</cp:coreProperties>
</file>