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6669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6669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6669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1007" y="404825"/>
            <a:ext cx="3681984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66669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9450" y="1094359"/>
            <a:ext cx="7985099" cy="474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0056" y="6571219"/>
            <a:ext cx="229870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2650" y="4162501"/>
            <a:ext cx="2477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l-PL" sz="2400" b="1" spc="-10" dirty="0">
                <a:solidFill>
                  <a:srgbClr val="666699"/>
                </a:solidFill>
                <a:latin typeface="Calibri"/>
                <a:cs typeface="Calibri"/>
              </a:rPr>
              <a:t>Kamil Bortko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2760" y="1123645"/>
            <a:ext cx="579882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800" b="1" spc="-15" dirty="0">
                <a:latin typeface="Calibri"/>
                <a:cs typeface="Calibri"/>
              </a:rPr>
              <a:t>Projektowanie</a:t>
            </a:r>
            <a:r>
              <a:rPr sz="3800" b="1" dirty="0">
                <a:latin typeface="Calibri"/>
                <a:cs typeface="Calibri"/>
              </a:rPr>
              <a:t> </a:t>
            </a:r>
            <a:r>
              <a:rPr sz="3800" b="1" spc="-20" dirty="0">
                <a:latin typeface="Calibri"/>
                <a:cs typeface="Calibri"/>
              </a:rPr>
              <a:t>zorientowane</a:t>
            </a:r>
            <a:endParaRPr sz="3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800" b="1" spc="-5" dirty="0">
                <a:latin typeface="Calibri"/>
                <a:cs typeface="Calibri"/>
              </a:rPr>
              <a:t>na </a:t>
            </a:r>
            <a:r>
              <a:rPr sz="3800" b="1" spc="-10" dirty="0">
                <a:latin typeface="Calibri"/>
                <a:cs typeface="Calibri"/>
              </a:rPr>
              <a:t>człowieka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159" y="2724657"/>
            <a:ext cx="7490459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7475" marR="5080" indent="-137541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666699"/>
                </a:solidFill>
                <a:latin typeface="Calibri"/>
                <a:cs typeface="Calibri"/>
              </a:rPr>
              <a:t>Optymalizacja </a:t>
            </a:r>
            <a:r>
              <a:rPr sz="2000" b="1" spc="-15" dirty="0">
                <a:solidFill>
                  <a:srgbClr val="666699"/>
                </a:solidFill>
                <a:latin typeface="Calibri"/>
                <a:cs typeface="Calibri"/>
              </a:rPr>
              <a:t>systemów </a:t>
            </a:r>
            <a:r>
              <a:rPr sz="2000" b="1" spc="-10" dirty="0">
                <a:solidFill>
                  <a:srgbClr val="666699"/>
                </a:solidFill>
                <a:latin typeface="Calibri"/>
                <a:cs typeface="Calibri"/>
              </a:rPr>
              <a:t>internetowych </a:t>
            </a:r>
            <a:r>
              <a:rPr sz="2000" b="1" spc="-5" dirty="0">
                <a:solidFill>
                  <a:srgbClr val="666699"/>
                </a:solidFill>
                <a:latin typeface="Calibri"/>
                <a:cs typeface="Calibri"/>
              </a:rPr>
              <a:t>z </a:t>
            </a:r>
            <a:r>
              <a:rPr sz="2000" b="1" spc="-15" dirty="0">
                <a:solidFill>
                  <a:srgbClr val="666699"/>
                </a:solidFill>
                <a:latin typeface="Calibri"/>
                <a:cs typeface="Calibri"/>
              </a:rPr>
              <a:t>wykorzystaniem </a:t>
            </a:r>
            <a:r>
              <a:rPr sz="2000" b="1" spc="-10" dirty="0">
                <a:solidFill>
                  <a:srgbClr val="666699"/>
                </a:solidFill>
                <a:latin typeface="Calibri"/>
                <a:cs typeface="Calibri"/>
              </a:rPr>
              <a:t>algorytmów  </a:t>
            </a:r>
            <a:r>
              <a:rPr sz="2000" b="1" spc="-5" dirty="0">
                <a:solidFill>
                  <a:srgbClr val="666699"/>
                </a:solidFill>
                <a:latin typeface="Calibri"/>
                <a:cs typeface="Calibri"/>
              </a:rPr>
              <a:t>opartych na </a:t>
            </a:r>
            <a:r>
              <a:rPr sz="2000" b="1" spc="-10" dirty="0">
                <a:solidFill>
                  <a:srgbClr val="666699"/>
                </a:solidFill>
                <a:latin typeface="Calibri"/>
                <a:cs typeface="Calibri"/>
              </a:rPr>
              <a:t>koncepcji wielorękich</a:t>
            </a:r>
            <a:r>
              <a:rPr sz="2000" b="1" spc="-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66699"/>
                </a:solidFill>
                <a:latin typeface="Calibri"/>
                <a:cs typeface="Calibri"/>
              </a:rPr>
              <a:t>bandytów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094358"/>
            <a:ext cx="7942580" cy="4537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Algorytmy bandytów zapewniają rozwiązania </a:t>
            </a:r>
            <a:r>
              <a:rPr sz="2000" spc="-10" dirty="0">
                <a:latin typeface="Arial"/>
                <a:cs typeface="Arial"/>
              </a:rPr>
              <a:t>obu </a:t>
            </a:r>
            <a:r>
              <a:rPr sz="2000" spc="-20" dirty="0">
                <a:latin typeface="Arial"/>
                <a:cs typeface="Arial"/>
              </a:rPr>
              <a:t>tych</a:t>
            </a:r>
            <a:r>
              <a:rPr sz="2000" spc="5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problemów:</a:t>
            </a:r>
            <a:endParaRPr sz="2000">
              <a:latin typeface="Arial"/>
              <a:cs typeface="Arial"/>
            </a:endParaRPr>
          </a:p>
          <a:p>
            <a:pPr marL="356870" marR="5080" lvl="1">
              <a:lnSpc>
                <a:spcPct val="100000"/>
              </a:lnSpc>
              <a:buAutoNum type="arabicParenBoth"/>
              <a:tabLst>
                <a:tab pos="734695" algn="l"/>
              </a:tabLst>
            </a:pPr>
            <a:r>
              <a:rPr sz="2000" spc="-20" dirty="0">
                <a:latin typeface="Arial"/>
                <a:cs typeface="Arial"/>
              </a:rPr>
              <a:t>płynnie </a:t>
            </a:r>
            <a:r>
              <a:rPr sz="2000" spc="-10" dirty="0">
                <a:latin typeface="Arial"/>
                <a:cs typeface="Arial"/>
              </a:rPr>
              <a:t>zmniejszają </a:t>
            </a:r>
            <a:r>
              <a:rPr sz="2000" spc="-15" dirty="0">
                <a:latin typeface="Arial"/>
                <a:cs typeface="Arial"/>
              </a:rPr>
              <a:t>ilość </a:t>
            </a:r>
            <a:r>
              <a:rPr sz="2000" spc="-5" dirty="0">
                <a:latin typeface="Arial"/>
                <a:cs typeface="Arial"/>
              </a:rPr>
              <a:t>eksploracji, </a:t>
            </a:r>
            <a:r>
              <a:rPr sz="2000" dirty="0">
                <a:latin typeface="Arial"/>
                <a:cs typeface="Arial"/>
              </a:rPr>
              <a:t>którą </a:t>
            </a:r>
            <a:r>
              <a:rPr sz="2000" spc="-15" dirty="0">
                <a:latin typeface="Arial"/>
                <a:cs typeface="Arial"/>
              </a:rPr>
              <a:t>wykonują </a:t>
            </a:r>
            <a:r>
              <a:rPr sz="2000" spc="-5" dirty="0">
                <a:latin typeface="Arial"/>
                <a:cs typeface="Arial"/>
              </a:rPr>
              <a:t>w </a:t>
            </a:r>
            <a:r>
              <a:rPr sz="2000" spc="-15" dirty="0">
                <a:latin typeface="Arial"/>
                <a:cs typeface="Arial"/>
              </a:rPr>
              <a:t>czasie,  </a:t>
            </a:r>
            <a:r>
              <a:rPr sz="2000" spc="-10" dirty="0">
                <a:latin typeface="Arial"/>
                <a:cs typeface="Arial"/>
              </a:rPr>
              <a:t>zamiast </a:t>
            </a:r>
            <a:r>
              <a:rPr sz="2000" spc="-15" dirty="0">
                <a:latin typeface="Arial"/>
                <a:cs typeface="Arial"/>
              </a:rPr>
              <a:t>wymagać nagłego </a:t>
            </a:r>
            <a:r>
              <a:rPr sz="2000" spc="5" dirty="0">
                <a:latin typeface="Arial"/>
                <a:cs typeface="Arial"/>
              </a:rPr>
              <a:t>skoku </a:t>
            </a:r>
            <a:r>
              <a:rPr sz="2000" spc="-5" dirty="0">
                <a:latin typeface="Arial"/>
                <a:cs typeface="Arial"/>
              </a:rPr>
              <a:t>(2) skupiają </a:t>
            </a:r>
            <a:r>
              <a:rPr sz="2000" spc="-15" dirty="0">
                <a:latin typeface="Arial"/>
                <a:cs typeface="Arial"/>
              </a:rPr>
              <a:t>zasoby podczas  </a:t>
            </a:r>
            <a:r>
              <a:rPr sz="2000" spc="-5" dirty="0">
                <a:latin typeface="Arial"/>
                <a:cs typeface="Arial"/>
              </a:rPr>
              <a:t>eksploracji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20" dirty="0">
                <a:latin typeface="Arial"/>
                <a:cs typeface="Arial"/>
              </a:rPr>
              <a:t>lepszych </a:t>
            </a:r>
            <a:r>
              <a:rPr sz="2000" spc="-5" dirty="0">
                <a:latin typeface="Arial"/>
                <a:cs typeface="Arial"/>
              </a:rPr>
              <a:t>opcjach zamiast </a:t>
            </a:r>
            <a:r>
              <a:rPr sz="2000" spc="-10" dirty="0">
                <a:latin typeface="Arial"/>
                <a:cs typeface="Arial"/>
              </a:rPr>
              <a:t>marnowania czasu </a:t>
            </a:r>
            <a:r>
              <a:rPr sz="2000" spc="-5" dirty="0">
                <a:latin typeface="Arial"/>
                <a:cs typeface="Arial"/>
              </a:rPr>
              <a:t>na  </a:t>
            </a:r>
            <a:r>
              <a:rPr sz="2000" spc="-15" dirty="0">
                <a:latin typeface="Arial"/>
                <a:cs typeface="Arial"/>
              </a:rPr>
              <a:t>gorsze </a:t>
            </a:r>
            <a:r>
              <a:rPr sz="2000" spc="-5" dirty="0">
                <a:latin typeface="Arial"/>
                <a:cs typeface="Arial"/>
              </a:rPr>
              <a:t>opcje, </a:t>
            </a:r>
            <a:r>
              <a:rPr sz="2000" dirty="0">
                <a:latin typeface="Arial"/>
                <a:cs typeface="Arial"/>
              </a:rPr>
              <a:t>które są </a:t>
            </a:r>
            <a:r>
              <a:rPr sz="2000" spc="-10" dirty="0">
                <a:latin typeface="Arial"/>
                <a:cs typeface="Arial"/>
              </a:rPr>
              <a:t>nadmiernie eksplorowane </a:t>
            </a:r>
            <a:r>
              <a:rPr sz="2000" spc="-15" dirty="0">
                <a:latin typeface="Arial"/>
                <a:cs typeface="Arial"/>
              </a:rPr>
              <a:t>podczas </a:t>
            </a:r>
            <a:r>
              <a:rPr sz="2000" spc="-20" dirty="0">
                <a:latin typeface="Arial"/>
                <a:cs typeface="Arial"/>
              </a:rPr>
              <a:t>typowych  </a:t>
            </a:r>
            <a:r>
              <a:rPr sz="2000" spc="-10" dirty="0">
                <a:latin typeface="Arial"/>
                <a:cs typeface="Arial"/>
              </a:rPr>
              <a:t>testów </a:t>
            </a:r>
            <a:r>
              <a:rPr sz="2000" spc="-5" dirty="0">
                <a:latin typeface="Arial"/>
                <a:cs typeface="Arial"/>
              </a:rPr>
              <a:t>A /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AutoNum type="arabicParenBoth"/>
            </a:pPr>
            <a:endParaRPr sz="2900">
              <a:latin typeface="Arial"/>
              <a:cs typeface="Arial"/>
            </a:endParaRPr>
          </a:p>
          <a:p>
            <a:pPr marL="356870" marR="47625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W </a:t>
            </a:r>
            <a:r>
              <a:rPr sz="2000" spc="-15" dirty="0">
                <a:latin typeface="Arial"/>
                <a:cs typeface="Arial"/>
              </a:rPr>
              <a:t>rzeczywistości algorytmy bandytów rozwiązują </a:t>
            </a:r>
            <a:r>
              <a:rPr sz="2000" spc="-10" dirty="0">
                <a:latin typeface="Arial"/>
                <a:cs typeface="Arial"/>
              </a:rPr>
              <a:t>oba </a:t>
            </a:r>
            <a:r>
              <a:rPr sz="2000" spc="-5" dirty="0">
                <a:latin typeface="Arial"/>
                <a:cs typeface="Arial"/>
              </a:rPr>
              <a:t>te problemy  </a:t>
            </a:r>
            <a:r>
              <a:rPr sz="2000" spc="-10" dirty="0">
                <a:latin typeface="Arial"/>
                <a:cs typeface="Arial"/>
              </a:rPr>
              <a:t>w </a:t>
            </a:r>
            <a:r>
              <a:rPr sz="2000" spc="-5" dirty="0">
                <a:latin typeface="Arial"/>
                <a:cs typeface="Arial"/>
              </a:rPr>
              <a:t>ten sam </a:t>
            </a:r>
            <a:r>
              <a:rPr sz="2000" spc="-10" dirty="0">
                <a:latin typeface="Arial"/>
                <a:cs typeface="Arial"/>
              </a:rPr>
              <a:t>sposób, </a:t>
            </a:r>
            <a:r>
              <a:rPr sz="2000" spc="-15" dirty="0">
                <a:latin typeface="Arial"/>
                <a:cs typeface="Arial"/>
              </a:rPr>
              <a:t>ponieważ </a:t>
            </a:r>
            <a:r>
              <a:rPr sz="2000" spc="-5" dirty="0">
                <a:latin typeface="Arial"/>
                <a:cs typeface="Arial"/>
              </a:rPr>
              <a:t>z </a:t>
            </a:r>
            <a:r>
              <a:rPr sz="2000" spc="-15" dirty="0">
                <a:latin typeface="Arial"/>
                <a:cs typeface="Arial"/>
              </a:rPr>
              <a:t>czasem </a:t>
            </a:r>
            <a:r>
              <a:rPr sz="2000" spc="-5" dirty="0">
                <a:latin typeface="Arial"/>
                <a:cs typeface="Arial"/>
              </a:rPr>
              <a:t>skupiają </a:t>
            </a:r>
            <a:r>
              <a:rPr sz="2000" spc="-10" dirty="0">
                <a:latin typeface="Arial"/>
                <a:cs typeface="Arial"/>
              </a:rPr>
              <a:t>się na </a:t>
            </a:r>
            <a:r>
              <a:rPr sz="2000" spc="-15" dirty="0">
                <a:latin typeface="Arial"/>
                <a:cs typeface="Arial"/>
              </a:rPr>
              <a:t>najlepszych  dostępnych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opcjach.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marR="17526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W </a:t>
            </a:r>
            <a:r>
              <a:rPr sz="2000" spc="-15" dirty="0">
                <a:latin typeface="Arial"/>
                <a:cs typeface="Arial"/>
              </a:rPr>
              <a:t>literaturze </a:t>
            </a:r>
            <a:r>
              <a:rPr sz="2000" spc="-10" dirty="0">
                <a:latin typeface="Arial"/>
                <a:cs typeface="Arial"/>
              </a:rPr>
              <a:t>ten proces </a:t>
            </a:r>
            <a:r>
              <a:rPr sz="2000" spc="-15" dirty="0">
                <a:latin typeface="Arial"/>
                <a:cs typeface="Arial"/>
              </a:rPr>
              <a:t>decydowania </a:t>
            </a:r>
            <a:r>
              <a:rPr sz="2000" spc="-5" dirty="0">
                <a:latin typeface="Arial"/>
                <a:cs typeface="Arial"/>
              </a:rPr>
              <a:t>o </a:t>
            </a:r>
            <a:r>
              <a:rPr sz="2000" spc="-15" dirty="0">
                <a:latin typeface="Arial"/>
                <a:cs typeface="Arial"/>
              </a:rPr>
              <a:t>najlepszej </a:t>
            </a:r>
            <a:r>
              <a:rPr sz="2000" spc="-10" dirty="0">
                <a:latin typeface="Arial"/>
                <a:cs typeface="Arial"/>
              </a:rPr>
              <a:t>dostępnej </a:t>
            </a:r>
            <a:r>
              <a:rPr sz="2000" spc="-5" dirty="0">
                <a:latin typeface="Arial"/>
                <a:cs typeface="Arial"/>
              </a:rPr>
              <a:t>opcji  </a:t>
            </a:r>
            <a:r>
              <a:rPr sz="2000" spc="-25" dirty="0">
                <a:latin typeface="Arial"/>
                <a:cs typeface="Arial"/>
              </a:rPr>
              <a:t>nazywa </a:t>
            </a:r>
            <a:r>
              <a:rPr sz="2000" spc="-10" dirty="0">
                <a:latin typeface="Arial"/>
                <a:cs typeface="Arial"/>
              </a:rPr>
              <a:t>się konwergencją. </a:t>
            </a:r>
            <a:r>
              <a:rPr sz="2000" dirty="0">
                <a:latin typeface="Arial"/>
                <a:cs typeface="Arial"/>
              </a:rPr>
              <a:t>Wszystkie </a:t>
            </a:r>
            <a:r>
              <a:rPr sz="2000" spc="-10" dirty="0">
                <a:latin typeface="Arial"/>
                <a:cs typeface="Arial"/>
              </a:rPr>
              <a:t>algorytmy oparte na </a:t>
            </a:r>
            <a:r>
              <a:rPr sz="2000" spc="-15" dirty="0">
                <a:latin typeface="Arial"/>
                <a:cs typeface="Arial"/>
              </a:rPr>
              <a:t>idei  bandytów </a:t>
            </a:r>
            <a:r>
              <a:rPr sz="2000" spc="-10" dirty="0">
                <a:latin typeface="Arial"/>
                <a:cs typeface="Arial"/>
              </a:rPr>
              <a:t>ostatecznie </a:t>
            </a:r>
            <a:r>
              <a:rPr sz="2000" dirty="0">
                <a:latin typeface="Arial"/>
                <a:cs typeface="Arial"/>
              </a:rPr>
              <a:t>są </a:t>
            </a:r>
            <a:r>
              <a:rPr sz="2000" spc="-20" dirty="0">
                <a:latin typeface="Arial"/>
                <a:cs typeface="Arial"/>
              </a:rPr>
              <a:t>zbieżne, </a:t>
            </a:r>
            <a:r>
              <a:rPr sz="2000" spc="-25" dirty="0">
                <a:latin typeface="Arial"/>
                <a:cs typeface="Arial"/>
              </a:rPr>
              <a:t>tyle że </a:t>
            </a:r>
            <a:r>
              <a:rPr sz="2000" spc="-15" dirty="0">
                <a:latin typeface="Arial"/>
                <a:cs typeface="Arial"/>
              </a:rPr>
              <a:t>przy różnej liczbie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prób.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01544" y="404825"/>
            <a:ext cx="38989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Multi-armed</a:t>
            </a:r>
            <a:r>
              <a:rPr spc="-95" dirty="0"/>
              <a:t> </a:t>
            </a:r>
            <a:r>
              <a:rPr dirty="0"/>
              <a:t>bandits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344" y="1094358"/>
            <a:ext cx="8081645" cy="3561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970" marR="219075" indent="-344805">
              <a:lnSpc>
                <a:spcPct val="100000"/>
              </a:lnSpc>
              <a:spcBef>
                <a:spcPts val="90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z="2000" spc="-10" dirty="0">
                <a:latin typeface="Arial"/>
                <a:cs typeface="Arial"/>
              </a:rPr>
              <a:t>Skończony </a:t>
            </a:r>
            <a:r>
              <a:rPr sz="2000" spc="-20" dirty="0">
                <a:latin typeface="Arial"/>
                <a:cs typeface="Arial"/>
              </a:rPr>
              <a:t>zbiór </a:t>
            </a:r>
            <a:r>
              <a:rPr sz="2000" spc="-10" dirty="0">
                <a:latin typeface="Cambria Math"/>
                <a:cs typeface="Cambria Math"/>
              </a:rPr>
              <a:t>𝐾 </a:t>
            </a:r>
            <a:r>
              <a:rPr sz="2000" spc="-15" dirty="0">
                <a:latin typeface="Arial"/>
                <a:cs typeface="Arial"/>
              </a:rPr>
              <a:t>wariantów </a:t>
            </a:r>
            <a:r>
              <a:rPr sz="2000" dirty="0">
                <a:latin typeface="Arial"/>
                <a:cs typeface="Arial"/>
              </a:rPr>
              <a:t>(“ramion”). </a:t>
            </a:r>
            <a:r>
              <a:rPr sz="2000" spc="-10" dirty="0">
                <a:latin typeface="Arial"/>
                <a:cs typeface="Arial"/>
              </a:rPr>
              <a:t>W każdej </a:t>
            </a:r>
            <a:r>
              <a:rPr sz="2000" spc="-15" dirty="0">
                <a:latin typeface="Arial"/>
                <a:cs typeface="Arial"/>
              </a:rPr>
              <a:t>rundzie </a:t>
            </a:r>
            <a:r>
              <a:rPr sz="2000" spc="-10" dirty="0">
                <a:latin typeface="Cambria Math"/>
                <a:cs typeface="Cambria Math"/>
              </a:rPr>
              <a:t>𝑡</a:t>
            </a:r>
            <a:r>
              <a:rPr sz="2000" spc="-10" dirty="0">
                <a:latin typeface="Arial"/>
                <a:cs typeface="Arial"/>
              </a:rPr>
              <a:t>=1…</a:t>
            </a:r>
            <a:r>
              <a:rPr sz="2000" spc="-10" dirty="0">
                <a:latin typeface="Cambria Math"/>
                <a:cs typeface="Cambria Math"/>
              </a:rPr>
              <a:t>𝑇  </a:t>
            </a:r>
            <a:r>
              <a:rPr sz="2000" spc="-20" dirty="0">
                <a:latin typeface="Arial"/>
                <a:cs typeface="Arial"/>
              </a:rPr>
              <a:t>algorytm wybiera </a:t>
            </a:r>
            <a:r>
              <a:rPr sz="2000" dirty="0">
                <a:latin typeface="Arial"/>
                <a:cs typeface="Arial"/>
              </a:rPr>
              <a:t>ramię </a:t>
            </a:r>
            <a:r>
              <a:rPr sz="2000" spc="-10" dirty="0">
                <a:latin typeface="Cambria Math"/>
                <a:cs typeface="Cambria Math"/>
              </a:rPr>
              <a:t>𝑎</a:t>
            </a:r>
            <a:r>
              <a:rPr sz="2025" spc="-15" baseline="-20576" dirty="0">
                <a:latin typeface="Cambria Math"/>
                <a:cs typeface="Cambria Math"/>
              </a:rPr>
              <a:t>𝑡 </a:t>
            </a:r>
            <a:r>
              <a:rPr sz="2000" spc="-5" dirty="0">
                <a:latin typeface="Arial"/>
                <a:cs typeface="Arial"/>
              </a:rPr>
              <a:t>i </a:t>
            </a:r>
            <a:r>
              <a:rPr sz="2000" spc="-10" dirty="0">
                <a:latin typeface="Arial"/>
                <a:cs typeface="Arial"/>
              </a:rPr>
              <a:t>obserwuje nagrodę </a:t>
            </a: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025" spc="-15" baseline="-20576" dirty="0">
                <a:latin typeface="Cambria Math"/>
                <a:cs typeface="Cambria Math"/>
              </a:rPr>
              <a:t>𝑡 </a:t>
            </a:r>
            <a:r>
              <a:rPr sz="2000" spc="-10" dirty="0">
                <a:latin typeface="Arial"/>
                <a:cs typeface="Arial"/>
              </a:rPr>
              <a:t>dla </a:t>
            </a:r>
            <a:r>
              <a:rPr sz="2000" spc="-20" dirty="0">
                <a:latin typeface="Arial"/>
                <a:cs typeface="Arial"/>
              </a:rPr>
              <a:t>wybranego  </a:t>
            </a:r>
            <a:r>
              <a:rPr sz="2000" spc="-5" dirty="0">
                <a:latin typeface="Arial"/>
                <a:cs typeface="Arial"/>
              </a:rPr>
              <a:t>ramienia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94970" marR="707390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z="2000" spc="-10" dirty="0">
                <a:latin typeface="Arial"/>
                <a:cs typeface="Arial"/>
              </a:rPr>
              <a:t>Nagroda/wypłata </a:t>
            </a:r>
            <a:r>
              <a:rPr sz="2000" b="1" dirty="0">
                <a:latin typeface="Arial"/>
                <a:cs typeface="Arial"/>
              </a:rPr>
              <a:t>μ</a:t>
            </a:r>
            <a:r>
              <a:rPr sz="2000" dirty="0">
                <a:latin typeface="Arial"/>
                <a:cs typeface="Arial"/>
              </a:rPr>
              <a:t>(x) </a:t>
            </a:r>
            <a:r>
              <a:rPr sz="2000" spc="-5" dirty="0">
                <a:latin typeface="Cambria Math"/>
                <a:cs typeface="Cambria Math"/>
              </a:rPr>
              <a:t>∈ </a:t>
            </a:r>
            <a:r>
              <a:rPr sz="2000" spc="-10" dirty="0">
                <a:latin typeface="Arial"/>
                <a:cs typeface="Arial"/>
              </a:rPr>
              <a:t>[0,1] </a:t>
            </a:r>
            <a:r>
              <a:rPr sz="2000" spc="-15" dirty="0">
                <a:latin typeface="Arial"/>
                <a:cs typeface="Arial"/>
              </a:rPr>
              <a:t>dla </a:t>
            </a:r>
            <a:r>
              <a:rPr sz="2000" spc="-10" dirty="0">
                <a:latin typeface="Arial"/>
                <a:cs typeface="Arial"/>
              </a:rPr>
              <a:t>każdego ramienia </a:t>
            </a:r>
            <a:r>
              <a:rPr sz="2000" spc="-15" dirty="0">
                <a:latin typeface="Arial"/>
                <a:cs typeface="Arial"/>
              </a:rPr>
              <a:t>pochodzi  niezależnie </a:t>
            </a:r>
            <a:r>
              <a:rPr sz="2000" spc="-5" dirty="0">
                <a:latin typeface="Arial"/>
                <a:cs typeface="Arial"/>
              </a:rPr>
              <a:t>z </a:t>
            </a:r>
            <a:r>
              <a:rPr sz="2000" spc="-10" dirty="0">
                <a:latin typeface="Arial"/>
                <a:cs typeface="Arial"/>
              </a:rPr>
              <a:t>rozkładów </a:t>
            </a:r>
            <a:r>
              <a:rPr sz="2000" spc="-15" dirty="0">
                <a:latin typeface="Arial"/>
                <a:cs typeface="Arial"/>
              </a:rPr>
              <a:t>prawdopodobieństwa </a:t>
            </a:r>
            <a:r>
              <a:rPr sz="2000" spc="-5" dirty="0">
                <a:latin typeface="Arial"/>
                <a:cs typeface="Arial"/>
              </a:rPr>
              <a:t>D(x) i </a:t>
            </a:r>
            <a:r>
              <a:rPr sz="2000" spc="-20" dirty="0">
                <a:latin typeface="Arial"/>
                <a:cs typeface="Arial"/>
              </a:rPr>
              <a:t>zależy </a:t>
            </a:r>
            <a:r>
              <a:rPr sz="2000" spc="-10" dirty="0">
                <a:latin typeface="Arial"/>
                <a:cs typeface="Arial"/>
              </a:rPr>
              <a:t>od  </a:t>
            </a:r>
            <a:r>
              <a:rPr sz="2000" spc="-5" dirty="0">
                <a:latin typeface="Arial"/>
                <a:cs typeface="Arial"/>
              </a:rPr>
              <a:t>ramienia, a </a:t>
            </a:r>
            <a:r>
              <a:rPr sz="2000" spc="-15" dirty="0">
                <a:latin typeface="Arial"/>
                <a:cs typeface="Arial"/>
              </a:rPr>
              <a:t>nie </a:t>
            </a:r>
            <a:r>
              <a:rPr sz="2000" spc="-5" dirty="0">
                <a:latin typeface="Arial"/>
                <a:cs typeface="Arial"/>
              </a:rPr>
              <a:t>od </a:t>
            </a:r>
            <a:r>
              <a:rPr sz="2000" spc="-10" dirty="0">
                <a:latin typeface="Arial"/>
                <a:cs typeface="Arial"/>
              </a:rPr>
              <a:t>czasu rundy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𝑡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94970" marR="17780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z="2000" spc="-15" dirty="0">
                <a:latin typeface="Arial"/>
                <a:cs typeface="Arial"/>
              </a:rPr>
              <a:t>Odpowiedź </a:t>
            </a:r>
            <a:r>
              <a:rPr sz="2000" spc="-10" dirty="0">
                <a:latin typeface="Arial"/>
                <a:cs typeface="Arial"/>
              </a:rPr>
              <a:t>po </a:t>
            </a:r>
            <a:r>
              <a:rPr sz="2000" spc="-15" dirty="0">
                <a:latin typeface="Arial"/>
                <a:cs typeface="Arial"/>
              </a:rPr>
              <a:t>wykorzystania </a:t>
            </a:r>
            <a:r>
              <a:rPr sz="2000" spc="-10" dirty="0">
                <a:latin typeface="Arial"/>
                <a:cs typeface="Arial"/>
              </a:rPr>
              <a:t>ramienia może </a:t>
            </a:r>
            <a:r>
              <a:rPr sz="2000" spc="-30" dirty="0">
                <a:latin typeface="Arial"/>
                <a:cs typeface="Arial"/>
              </a:rPr>
              <a:t>być </a:t>
            </a:r>
            <a:r>
              <a:rPr sz="2000" spc="-5" dirty="0">
                <a:latin typeface="Arial"/>
                <a:cs typeface="Arial"/>
              </a:rPr>
              <a:t>kompletna </a:t>
            </a:r>
            <a:r>
              <a:rPr sz="2000" spc="-15" dirty="0">
                <a:latin typeface="Arial"/>
                <a:cs typeface="Arial"/>
              </a:rPr>
              <a:t>dla  </a:t>
            </a:r>
            <a:r>
              <a:rPr sz="2000" spc="-20" dirty="0">
                <a:latin typeface="Arial"/>
                <a:cs typeface="Arial"/>
              </a:rPr>
              <a:t>innych </a:t>
            </a:r>
            <a:r>
              <a:rPr sz="2000" dirty="0">
                <a:latin typeface="Arial"/>
                <a:cs typeface="Arial"/>
              </a:rPr>
              <a:t>ramion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np. </a:t>
            </a:r>
            <a:r>
              <a:rPr sz="2000" spc="-15" dirty="0">
                <a:latin typeface="Arial"/>
                <a:cs typeface="Arial"/>
              </a:rPr>
              <a:t>inwestycja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20" dirty="0">
                <a:latin typeface="Arial"/>
                <a:cs typeface="Arial"/>
              </a:rPr>
              <a:t>giełdzie </a:t>
            </a:r>
            <a:r>
              <a:rPr sz="2000" spc="-5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kursy </a:t>
            </a:r>
            <a:r>
              <a:rPr sz="2000" spc="-20" dirty="0">
                <a:latin typeface="Arial"/>
                <a:cs typeface="Arial"/>
              </a:rPr>
              <a:t>innych </a:t>
            </a:r>
            <a:r>
              <a:rPr sz="2000" dirty="0">
                <a:latin typeface="Arial"/>
                <a:cs typeface="Arial"/>
              </a:rPr>
              <a:t>akcji </a:t>
            </a:r>
            <a:r>
              <a:rPr sz="2000" spc="-10" dirty="0">
                <a:latin typeface="Arial"/>
                <a:cs typeface="Arial"/>
              </a:rPr>
              <a:t>lub </a:t>
            </a:r>
            <a:r>
              <a:rPr sz="2000" spc="-5" dirty="0">
                <a:latin typeface="Arial"/>
                <a:cs typeface="Arial"/>
              </a:rPr>
              <a:t>jej  </a:t>
            </a:r>
            <a:r>
              <a:rPr sz="2000" spc="-10" dirty="0">
                <a:latin typeface="Arial"/>
                <a:cs typeface="Arial"/>
              </a:rPr>
              <a:t>nie </a:t>
            </a:r>
            <a:r>
              <a:rPr sz="2000" spc="5" dirty="0">
                <a:latin typeface="Arial"/>
                <a:cs typeface="Arial"/>
              </a:rPr>
              <a:t>ma. </a:t>
            </a:r>
            <a:r>
              <a:rPr sz="2000" spc="-20" dirty="0">
                <a:latin typeface="Arial"/>
                <a:cs typeface="Arial"/>
              </a:rPr>
              <a:t>Horyzont </a:t>
            </a:r>
            <a:r>
              <a:rPr sz="2000" spc="-10" dirty="0">
                <a:latin typeface="Arial"/>
                <a:cs typeface="Arial"/>
              </a:rPr>
              <a:t>czasu </a:t>
            </a:r>
            <a:r>
              <a:rPr sz="2000" spc="-5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jest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zadany.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01544" y="404825"/>
            <a:ext cx="38989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Multi-armed</a:t>
            </a:r>
            <a:r>
              <a:rPr spc="-95" dirty="0"/>
              <a:t> </a:t>
            </a:r>
            <a:r>
              <a:rPr dirty="0"/>
              <a:t>bandits</a:t>
            </a:r>
          </a:p>
        </p:txBody>
      </p:sp>
      <p:sp>
        <p:nvSpPr>
          <p:cNvPr id="7" name="object 7"/>
          <p:cNvSpPr/>
          <p:nvPr/>
        </p:nvSpPr>
        <p:spPr>
          <a:xfrm>
            <a:off x="2450592" y="4809744"/>
            <a:ext cx="4279392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1982" y="404825"/>
            <a:ext cx="24771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Funkcja</a:t>
            </a:r>
            <a:r>
              <a:rPr spc="-114" dirty="0"/>
              <a:t> </a:t>
            </a:r>
            <a:r>
              <a:rPr dirty="0"/>
              <a:t>żalu</a:t>
            </a:r>
          </a:p>
        </p:txBody>
      </p:sp>
      <p:sp>
        <p:nvSpPr>
          <p:cNvPr id="6" name="object 6"/>
          <p:cNvSpPr/>
          <p:nvPr/>
        </p:nvSpPr>
        <p:spPr>
          <a:xfrm>
            <a:off x="2786221" y="2340315"/>
            <a:ext cx="2999287" cy="772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893" y="1027303"/>
            <a:ext cx="7710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Istnieje </a:t>
            </a:r>
            <a:r>
              <a:rPr sz="1800" spc="5" dirty="0">
                <a:latin typeface="Arial"/>
                <a:cs typeface="Arial"/>
              </a:rPr>
              <a:t>kilka koncepcji </a:t>
            </a:r>
            <a:r>
              <a:rPr sz="1800" dirty="0">
                <a:latin typeface="Arial"/>
                <a:cs typeface="Arial"/>
              </a:rPr>
              <a:t>maksymalizacji </a:t>
            </a:r>
            <a:r>
              <a:rPr sz="1800" spc="-20" dirty="0">
                <a:latin typeface="Arial"/>
                <a:cs typeface="Arial"/>
              </a:rPr>
              <a:t>nagrody. </a:t>
            </a:r>
            <a:r>
              <a:rPr sz="1800" dirty="0">
                <a:latin typeface="Arial"/>
                <a:cs typeface="Arial"/>
              </a:rPr>
              <a:t>Jednym </a:t>
            </a:r>
            <a:r>
              <a:rPr sz="1800" spc="-10" dirty="0">
                <a:latin typeface="Arial"/>
                <a:cs typeface="Arial"/>
              </a:rPr>
              <a:t>ze </a:t>
            </a:r>
            <a:r>
              <a:rPr sz="1800" dirty="0">
                <a:latin typeface="Arial"/>
                <a:cs typeface="Arial"/>
              </a:rPr>
              <a:t>standardowych  pojęć </a:t>
            </a:r>
            <a:r>
              <a:rPr sz="1800" spc="5" dirty="0">
                <a:latin typeface="Arial"/>
                <a:cs typeface="Arial"/>
              </a:rPr>
              <a:t>jest </a:t>
            </a:r>
            <a:r>
              <a:rPr sz="1800" dirty="0">
                <a:latin typeface="Arial"/>
                <a:cs typeface="Arial"/>
              </a:rPr>
              <a:t>żal. </a:t>
            </a:r>
            <a:r>
              <a:rPr sz="1800" spc="-5" dirty="0">
                <a:latin typeface="Arial"/>
                <a:cs typeface="Arial"/>
              </a:rPr>
              <a:t>Podstawa </a:t>
            </a:r>
            <a:r>
              <a:rPr sz="1800" spc="5" dirty="0">
                <a:latin typeface="Arial"/>
                <a:cs typeface="Arial"/>
              </a:rPr>
              <a:t>jest </a:t>
            </a:r>
            <a:r>
              <a:rPr sz="1800" dirty="0">
                <a:latin typeface="Arial"/>
                <a:cs typeface="Arial"/>
              </a:rPr>
              <a:t>nagroda zgromadzona przez najlepsze </a:t>
            </a:r>
            <a:r>
              <a:rPr sz="1800" spc="5" dirty="0">
                <a:latin typeface="Arial"/>
                <a:cs typeface="Arial"/>
              </a:rPr>
              <a:t>ramię, 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5" dirty="0">
                <a:latin typeface="Arial"/>
                <a:cs typeface="Arial"/>
              </a:rPr>
              <a:t>średnia </a:t>
            </a:r>
            <a:r>
              <a:rPr sz="1800" dirty="0">
                <a:latin typeface="Arial"/>
                <a:cs typeface="Arial"/>
              </a:rPr>
              <a:t>nagrodę zgromadzoną przez algorytm. Różnica między </a:t>
            </a:r>
            <a:r>
              <a:rPr sz="1800" spc="5" dirty="0">
                <a:latin typeface="Arial"/>
                <a:cs typeface="Arial"/>
              </a:rPr>
              <a:t>nimi jest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 utracona </a:t>
            </a:r>
            <a:r>
              <a:rPr sz="1800" spc="5" dirty="0">
                <a:latin typeface="Arial"/>
                <a:cs typeface="Arial"/>
              </a:rPr>
              <a:t>ilość, </a:t>
            </a:r>
            <a:r>
              <a:rPr sz="1800" dirty="0">
                <a:latin typeface="Arial"/>
                <a:cs typeface="Arial"/>
              </a:rPr>
              <a:t>której możemy </a:t>
            </a:r>
            <a:r>
              <a:rPr sz="1800" spc="-5" dirty="0">
                <a:latin typeface="Arial"/>
                <a:cs typeface="Arial"/>
              </a:rPr>
              <a:t>żałować że </a:t>
            </a:r>
            <a:r>
              <a:rPr sz="1800" dirty="0">
                <a:latin typeface="Arial"/>
                <a:cs typeface="Arial"/>
              </a:rPr>
              <a:t>nie trafiła do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nas: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4936" y="3355340"/>
            <a:ext cx="2258159" cy="26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3534" y="3168075"/>
            <a:ext cx="7776209" cy="18745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Calibri"/>
                <a:cs typeface="Calibri"/>
              </a:rPr>
              <a:t>R(t) </a:t>
            </a:r>
            <a:r>
              <a:rPr sz="1800" spc="-15" dirty="0">
                <a:latin typeface="Calibri"/>
                <a:cs typeface="Calibri"/>
              </a:rPr>
              <a:t>jest </a:t>
            </a:r>
            <a:r>
              <a:rPr sz="1800" spc="-10" dirty="0">
                <a:latin typeface="Calibri"/>
                <a:cs typeface="Calibri"/>
              </a:rPr>
              <a:t>żalem po </a:t>
            </a:r>
            <a:r>
              <a:rPr sz="1800" i="1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okresach </a:t>
            </a:r>
            <a:r>
              <a:rPr sz="1800" spc="-5" dirty="0">
                <a:latin typeface="Calibri"/>
                <a:cs typeface="Calibri"/>
              </a:rPr>
              <a:t>czasu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Arial"/>
                <a:cs typeface="Arial"/>
              </a:rPr>
              <a:t>jest </a:t>
            </a:r>
            <a:r>
              <a:rPr sz="1800" spc="-5" dirty="0">
                <a:latin typeface="Arial"/>
                <a:cs typeface="Arial"/>
              </a:rPr>
              <a:t>oczekiwaną </a:t>
            </a:r>
            <a:r>
              <a:rPr sz="1800" dirty="0">
                <a:latin typeface="Arial"/>
                <a:cs typeface="Arial"/>
              </a:rPr>
              <a:t>nagrodą </a:t>
            </a:r>
            <a:r>
              <a:rPr sz="1800" spc="-10" dirty="0">
                <a:latin typeface="Arial"/>
                <a:cs typeface="Arial"/>
              </a:rPr>
              <a:t>za </a:t>
            </a:r>
            <a:r>
              <a:rPr sz="1800" dirty="0">
                <a:latin typeface="Arial"/>
                <a:cs typeface="Arial"/>
              </a:rPr>
              <a:t>najlepsze ramię. Ramię </a:t>
            </a:r>
            <a:r>
              <a:rPr sz="1800" spc="-10" dirty="0">
                <a:latin typeface="Arial"/>
                <a:cs typeface="Arial"/>
              </a:rPr>
              <a:t>wybrane </a:t>
            </a:r>
            <a:r>
              <a:rPr sz="1800" spc="-5" dirty="0">
                <a:latin typeface="Arial"/>
                <a:cs typeface="Arial"/>
              </a:rPr>
              <a:t>przez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algorytm  </a:t>
            </a:r>
            <a:r>
              <a:rPr sz="1800" spc="5" dirty="0">
                <a:latin typeface="Arial"/>
                <a:cs typeface="Arial"/>
              </a:rPr>
              <a:t>jest </a:t>
            </a:r>
            <a:r>
              <a:rPr sz="1800" dirty="0">
                <a:latin typeface="Arial"/>
                <a:cs typeface="Arial"/>
              </a:rPr>
              <a:t>wielkością losową, ponieważ </a:t>
            </a:r>
            <a:r>
              <a:rPr sz="1800" spc="-5" dirty="0">
                <a:latin typeface="Arial"/>
                <a:cs typeface="Arial"/>
              </a:rPr>
              <a:t>zależy </a:t>
            </a:r>
            <a:r>
              <a:rPr sz="1800" dirty="0">
                <a:latin typeface="Arial"/>
                <a:cs typeface="Arial"/>
              </a:rPr>
              <a:t>od </a:t>
            </a:r>
            <a:r>
              <a:rPr sz="1800" spc="-5" dirty="0">
                <a:latin typeface="Arial"/>
                <a:cs typeface="Arial"/>
              </a:rPr>
              <a:t>losowych </a:t>
            </a:r>
            <a:r>
              <a:rPr sz="1800" dirty="0">
                <a:latin typeface="Arial"/>
                <a:cs typeface="Arial"/>
              </a:rPr>
              <a:t>nagród, a także od  </a:t>
            </a:r>
            <a:r>
              <a:rPr sz="1800" spc="-5" dirty="0">
                <a:latin typeface="Arial"/>
                <a:cs typeface="Arial"/>
              </a:rPr>
              <a:t>wewnętrznej </a:t>
            </a:r>
            <a:r>
              <a:rPr sz="1800" dirty="0">
                <a:latin typeface="Arial"/>
                <a:cs typeface="Arial"/>
              </a:rPr>
              <a:t>losowości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algorytmu.</a:t>
            </a:r>
            <a:endParaRPr sz="1800">
              <a:latin typeface="Arial"/>
              <a:cs typeface="Arial"/>
            </a:endParaRPr>
          </a:p>
          <a:p>
            <a:pPr marL="1207135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Arial"/>
                <a:cs typeface="Arial"/>
              </a:rPr>
              <a:t>- Wartość oczekiwana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żalu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690" y="4728344"/>
            <a:ext cx="950421" cy="306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6588" y="4654296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1982" y="404825"/>
            <a:ext cx="24771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Funkcja</a:t>
            </a:r>
            <a:r>
              <a:rPr spc="-114" dirty="0"/>
              <a:t> </a:t>
            </a:r>
            <a:r>
              <a:rPr dirty="0"/>
              <a:t>żalu</a:t>
            </a:r>
          </a:p>
        </p:txBody>
      </p:sp>
      <p:sp>
        <p:nvSpPr>
          <p:cNvPr id="6" name="object 6"/>
          <p:cNvSpPr/>
          <p:nvPr/>
        </p:nvSpPr>
        <p:spPr>
          <a:xfrm>
            <a:off x="1721126" y="1516497"/>
            <a:ext cx="1747634" cy="303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1102" y="2376392"/>
            <a:ext cx="2653783" cy="377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9419" y="3384031"/>
            <a:ext cx="2326243" cy="28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6922" y="4303113"/>
            <a:ext cx="2200769" cy="6294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42079" y="1512570"/>
            <a:ext cx="3208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Średnia nagroda dla ramienia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Maksymalny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zwrot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42079" y="3433698"/>
            <a:ext cx="280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Żal dla pojedynczego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kroku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8150" y="4530928"/>
            <a:ext cx="681609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Całkowity żal </a:t>
            </a:r>
            <a:r>
              <a:rPr sz="1800" dirty="0">
                <a:latin typeface="Arial"/>
                <a:cs typeface="Arial"/>
              </a:rPr>
              <a:t>(utracone potencjalne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korzyści)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Maksymalizujemy </a:t>
            </a:r>
            <a:r>
              <a:rPr sz="1800" b="1" dirty="0">
                <a:latin typeface="Arial"/>
                <a:cs typeface="Arial"/>
              </a:rPr>
              <a:t>nagrody = minimalizujemy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żal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091311"/>
            <a:ext cx="7612380" cy="432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Ogólne ramy </a:t>
            </a:r>
            <a:r>
              <a:rPr sz="2200" spc="-5" dirty="0">
                <a:latin typeface="Arial"/>
                <a:cs typeface="Arial"/>
              </a:rPr>
              <a:t>myślenia </a:t>
            </a:r>
            <a:r>
              <a:rPr sz="2200" dirty="0">
                <a:latin typeface="Arial"/>
                <a:cs typeface="Arial"/>
              </a:rPr>
              <a:t>o eksploracji i </a:t>
            </a:r>
            <a:r>
              <a:rPr sz="2200" spc="-10" dirty="0">
                <a:latin typeface="Arial"/>
                <a:cs typeface="Arial"/>
              </a:rPr>
              <a:t>wykorzystywaniu  </a:t>
            </a:r>
            <a:r>
              <a:rPr sz="2200" dirty="0">
                <a:latin typeface="Arial"/>
                <a:cs typeface="Arial"/>
              </a:rPr>
              <a:t>algorytmy </a:t>
            </a:r>
            <a:r>
              <a:rPr sz="2200" spc="-5" dirty="0">
                <a:latin typeface="Arial"/>
                <a:cs typeface="Arial"/>
              </a:rPr>
              <a:t>bandytów będą przydatne bez </a:t>
            </a:r>
            <a:r>
              <a:rPr sz="2200" spc="-10" dirty="0">
                <a:latin typeface="Arial"/>
                <a:cs typeface="Arial"/>
              </a:rPr>
              <a:t>względu </a:t>
            </a:r>
            <a:r>
              <a:rPr sz="2200" dirty="0">
                <a:latin typeface="Arial"/>
                <a:cs typeface="Arial"/>
              </a:rPr>
              <a:t>na </a:t>
            </a:r>
            <a:r>
              <a:rPr sz="2200" spc="-5" dirty="0">
                <a:latin typeface="Arial"/>
                <a:cs typeface="Arial"/>
              </a:rPr>
              <a:t>plan  eksperymentów, </a:t>
            </a:r>
            <a:r>
              <a:rPr sz="2200" spc="-10" dirty="0">
                <a:latin typeface="Arial"/>
                <a:cs typeface="Arial"/>
              </a:rPr>
              <a:t>ponieważ </a:t>
            </a:r>
            <a:r>
              <a:rPr sz="2200" dirty="0">
                <a:latin typeface="Arial"/>
                <a:cs typeface="Arial"/>
              </a:rPr>
              <a:t>algorytmy </a:t>
            </a:r>
            <a:r>
              <a:rPr sz="2200" spc="5" dirty="0">
                <a:latin typeface="Arial"/>
                <a:cs typeface="Arial"/>
              </a:rPr>
              <a:t>te traktują </a:t>
            </a:r>
            <a:r>
              <a:rPr sz="2200" dirty="0">
                <a:latin typeface="Arial"/>
                <a:cs typeface="Arial"/>
              </a:rPr>
              <a:t>testy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/ </a:t>
            </a:r>
            <a:r>
              <a:rPr sz="2200" spc="5" dirty="0">
                <a:latin typeface="Arial"/>
                <a:cs typeface="Arial"/>
              </a:rPr>
              <a:t>B  jako </a:t>
            </a:r>
            <a:r>
              <a:rPr sz="2200" spc="-5" dirty="0">
                <a:latin typeface="Arial"/>
                <a:cs typeface="Arial"/>
              </a:rPr>
              <a:t>szczególny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przypadek.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929640" indent="-344805" algn="just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Standardowe </a:t>
            </a:r>
            <a:r>
              <a:rPr sz="2200" dirty="0">
                <a:latin typeface="Arial"/>
                <a:cs typeface="Arial"/>
              </a:rPr>
              <a:t>testy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/ </a:t>
            </a:r>
            <a:r>
              <a:rPr sz="2200" spc="5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opisują jeden ekstremalny  </a:t>
            </a:r>
            <a:r>
              <a:rPr sz="2200" spc="-5" dirty="0">
                <a:latin typeface="Arial"/>
                <a:cs typeface="Arial"/>
              </a:rPr>
              <a:t>przypadek,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dirty="0">
                <a:latin typeface="Arial"/>
                <a:cs typeface="Arial"/>
              </a:rPr>
              <a:t>którym </a:t>
            </a:r>
            <a:r>
              <a:rPr sz="2200" spc="-5" dirty="0">
                <a:latin typeface="Arial"/>
                <a:cs typeface="Arial"/>
              </a:rPr>
              <a:t>przenosimy się </a:t>
            </a:r>
            <a:r>
              <a:rPr sz="2200" dirty="0">
                <a:latin typeface="Arial"/>
                <a:cs typeface="Arial"/>
              </a:rPr>
              <a:t>od eksploracji  do </a:t>
            </a:r>
            <a:r>
              <a:rPr sz="2200" spc="-5" dirty="0">
                <a:latin typeface="Arial"/>
                <a:cs typeface="Arial"/>
              </a:rPr>
              <a:t>czystej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eksploatacji.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349885" indent="-344805" algn="just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Algorytmy Multi-armed </a:t>
            </a:r>
            <a:r>
              <a:rPr sz="2200" spc="-10" dirty="0">
                <a:latin typeface="Arial"/>
                <a:cs typeface="Arial"/>
              </a:rPr>
              <a:t>pozwalają </a:t>
            </a:r>
            <a:r>
              <a:rPr sz="2200" spc="-5" dirty="0">
                <a:latin typeface="Arial"/>
                <a:cs typeface="Arial"/>
              </a:rPr>
              <a:t>operować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spc="-10" dirty="0">
                <a:latin typeface="Arial"/>
                <a:cs typeface="Arial"/>
              </a:rPr>
              <a:t>znacznie  większej </a:t>
            </a:r>
            <a:r>
              <a:rPr sz="2200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bardziej interesującej przestrzeni między tymi  dwoma </a:t>
            </a:r>
            <a:r>
              <a:rPr sz="2200" dirty="0">
                <a:latin typeface="Arial"/>
                <a:cs typeface="Arial"/>
              </a:rPr>
              <a:t>skrajnymi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stanami.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01544" y="404825"/>
            <a:ext cx="38989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Multi-armed</a:t>
            </a:r>
            <a:r>
              <a:rPr spc="-95" dirty="0"/>
              <a:t> </a:t>
            </a:r>
            <a:r>
              <a:rPr dirty="0"/>
              <a:t>bandits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193037"/>
            <a:ext cx="8037830" cy="364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652145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10" dirty="0">
                <a:latin typeface="Arial"/>
                <a:cs typeface="Arial"/>
              </a:rPr>
              <a:t>Typowy </a:t>
            </a:r>
            <a:r>
              <a:rPr sz="2200" spc="-5" dirty="0">
                <a:latin typeface="Arial"/>
                <a:cs typeface="Arial"/>
              </a:rPr>
              <a:t>algorytm zachłanny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algorytm, </a:t>
            </a:r>
            <a:r>
              <a:rPr sz="2200" spc="5" dirty="0">
                <a:latin typeface="Arial"/>
                <a:cs typeface="Arial"/>
              </a:rPr>
              <a:t>który </a:t>
            </a:r>
            <a:r>
              <a:rPr sz="2200" spc="-15" dirty="0">
                <a:latin typeface="Arial"/>
                <a:cs typeface="Arial"/>
              </a:rPr>
              <a:t>zawsze  </a:t>
            </a:r>
            <a:r>
              <a:rPr sz="2200" dirty="0">
                <a:latin typeface="Arial"/>
                <a:cs typeface="Arial"/>
              </a:rPr>
              <a:t>podejmuje </a:t>
            </a:r>
            <a:r>
              <a:rPr sz="2200" spc="-10" dirty="0">
                <a:latin typeface="Arial"/>
                <a:cs typeface="Arial"/>
              </a:rPr>
              <a:t>wszelkie działania, </a:t>
            </a:r>
            <a:r>
              <a:rPr sz="2200" spc="5" dirty="0">
                <a:latin typeface="Arial"/>
                <a:cs typeface="Arial"/>
              </a:rPr>
              <a:t>które </a:t>
            </a:r>
            <a:r>
              <a:rPr sz="2200" spc="-10" dirty="0">
                <a:latin typeface="Arial"/>
                <a:cs typeface="Arial"/>
              </a:rPr>
              <a:t>wydają </a:t>
            </a:r>
            <a:r>
              <a:rPr sz="2200" dirty="0">
                <a:latin typeface="Arial"/>
                <a:cs typeface="Arial"/>
              </a:rPr>
              <a:t>się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najlepsze</a:t>
            </a:r>
            <a:endParaRPr sz="2200">
              <a:latin typeface="Arial"/>
              <a:cs typeface="Arial"/>
            </a:endParaRPr>
          </a:p>
          <a:p>
            <a:pPr marL="356870" marR="508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Arial"/>
                <a:cs typeface="Arial"/>
              </a:rPr>
              <a:t>w </a:t>
            </a:r>
            <a:r>
              <a:rPr sz="2200" spc="-10" dirty="0">
                <a:latin typeface="Arial"/>
                <a:cs typeface="Arial"/>
              </a:rPr>
              <a:t>danym </a:t>
            </a:r>
            <a:r>
              <a:rPr sz="2200" spc="-5" dirty="0">
                <a:latin typeface="Arial"/>
                <a:cs typeface="Arial"/>
              </a:rPr>
              <a:t>momencie, </a:t>
            </a:r>
            <a:r>
              <a:rPr sz="2200" spc="-10" dirty="0">
                <a:latin typeface="Arial"/>
                <a:cs typeface="Arial"/>
              </a:rPr>
              <a:t>nawet </a:t>
            </a:r>
            <a:r>
              <a:rPr sz="2200" spc="-5" dirty="0">
                <a:latin typeface="Arial"/>
                <a:cs typeface="Arial"/>
              </a:rPr>
              <a:t>jeśli </a:t>
            </a:r>
            <a:r>
              <a:rPr sz="2200" spc="5" dirty="0">
                <a:latin typeface="Arial"/>
                <a:cs typeface="Arial"/>
              </a:rPr>
              <a:t>taka </a:t>
            </a:r>
            <a:r>
              <a:rPr sz="2200" spc="-5" dirty="0">
                <a:latin typeface="Arial"/>
                <a:cs typeface="Arial"/>
              </a:rPr>
              <a:t>decyzja może </a:t>
            </a:r>
            <a:r>
              <a:rPr sz="2200" spc="-10" dirty="0">
                <a:latin typeface="Arial"/>
                <a:cs typeface="Arial"/>
              </a:rPr>
              <a:t>prowadzić  </a:t>
            </a:r>
            <a:r>
              <a:rPr sz="2200" dirty="0">
                <a:latin typeface="Arial"/>
                <a:cs typeface="Arial"/>
              </a:rPr>
              <a:t>do </a:t>
            </a:r>
            <a:r>
              <a:rPr sz="2200" spc="-10" dirty="0">
                <a:latin typeface="Arial"/>
                <a:cs typeface="Arial"/>
              </a:rPr>
              <a:t>złych </a:t>
            </a:r>
            <a:r>
              <a:rPr sz="2200" spc="-5" dirty="0">
                <a:latin typeface="Arial"/>
                <a:cs typeface="Arial"/>
              </a:rPr>
              <a:t>długoterminowych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konsekwencji.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Algorytm ε-Greedy </a:t>
            </a:r>
            <a:r>
              <a:rPr sz="2200" spc="-5" dirty="0">
                <a:latin typeface="Arial"/>
                <a:cs typeface="Arial"/>
              </a:rPr>
              <a:t>ogólnie wykorzystuje najlepszą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dostępną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opcję, </a:t>
            </a:r>
            <a:r>
              <a:rPr sz="2200" spc="-5" dirty="0">
                <a:latin typeface="Arial"/>
                <a:cs typeface="Arial"/>
              </a:rPr>
              <a:t>ale </a:t>
            </a:r>
            <a:r>
              <a:rPr sz="2200" dirty="0">
                <a:latin typeface="Arial"/>
                <a:cs typeface="Arial"/>
              </a:rPr>
              <a:t>od </a:t>
            </a:r>
            <a:r>
              <a:rPr sz="2200" spc="-5" dirty="0">
                <a:latin typeface="Arial"/>
                <a:cs typeface="Arial"/>
              </a:rPr>
              <a:t>czasu </a:t>
            </a:r>
            <a:r>
              <a:rPr sz="2200" dirty="0">
                <a:latin typeface="Arial"/>
                <a:cs typeface="Arial"/>
              </a:rPr>
              <a:t>do </a:t>
            </a:r>
            <a:r>
              <a:rPr sz="2200" spc="-5" dirty="0">
                <a:latin typeface="Arial"/>
                <a:cs typeface="Arial"/>
              </a:rPr>
              <a:t>czasu </a:t>
            </a:r>
            <a:r>
              <a:rPr sz="2200" dirty="0">
                <a:latin typeface="Arial"/>
                <a:cs typeface="Arial"/>
              </a:rPr>
              <a:t>testuje też </a:t>
            </a:r>
            <a:r>
              <a:rPr sz="2200" spc="-5" dirty="0">
                <a:latin typeface="Arial"/>
                <a:cs typeface="Arial"/>
              </a:rPr>
              <a:t>inne </a:t>
            </a:r>
            <a:r>
              <a:rPr sz="2200" dirty="0">
                <a:latin typeface="Arial"/>
                <a:cs typeface="Arial"/>
              </a:rPr>
              <a:t>dostępne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opcje.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Algorytm bada różne szanse zamiast </a:t>
            </a:r>
            <a:r>
              <a:rPr sz="2200" spc="-10" dirty="0">
                <a:latin typeface="Arial"/>
                <a:cs typeface="Arial"/>
              </a:rPr>
              <a:t>wykorzystywać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jeden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spc="5" dirty="0">
                <a:latin typeface="Arial"/>
                <a:cs typeface="Arial"/>
              </a:rPr>
              <a:t>kierunek.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0895" y="404825"/>
            <a:ext cx="360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ε-Greedy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293367"/>
            <a:ext cx="774065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22325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9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10" dirty="0">
                <a:latin typeface="Arial"/>
                <a:cs typeface="Arial"/>
              </a:rPr>
              <a:t>Algorytm </a:t>
            </a:r>
            <a:r>
              <a:rPr sz="2400" spc="-5" dirty="0">
                <a:latin typeface="Arial"/>
                <a:cs typeface="Arial"/>
              </a:rPr>
              <a:t>działa </a:t>
            </a:r>
            <a:r>
              <a:rPr sz="2400" spc="-10" dirty="0">
                <a:latin typeface="Arial"/>
                <a:cs typeface="Arial"/>
              </a:rPr>
              <a:t>losowo </a:t>
            </a:r>
            <a:r>
              <a:rPr sz="2400" spc="-5" dirty="0">
                <a:latin typeface="Arial"/>
                <a:cs typeface="Arial"/>
              </a:rPr>
              <a:t>oscylując między </a:t>
            </a:r>
            <a:r>
              <a:rPr sz="2400" spc="-10" dirty="0">
                <a:latin typeface="Arial"/>
                <a:cs typeface="Arial"/>
              </a:rPr>
              <a:t>czysto  losowym </a:t>
            </a:r>
            <a:r>
              <a:rPr sz="2400" spc="-5" dirty="0">
                <a:latin typeface="Arial"/>
                <a:cs typeface="Arial"/>
              </a:rPr>
              <a:t>eksperymentowaniu,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maksymalizacją  </a:t>
            </a:r>
            <a:r>
              <a:rPr sz="2400" spc="-15" dirty="0">
                <a:latin typeface="Arial"/>
                <a:cs typeface="Arial"/>
              </a:rPr>
              <a:t>zysków.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Wingdings"/>
              <a:buChar char="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9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Jest </a:t>
            </a:r>
            <a:r>
              <a:rPr sz="2400" spc="-10" dirty="0">
                <a:latin typeface="Arial"/>
                <a:cs typeface="Arial"/>
              </a:rPr>
              <a:t>sprawiedliwy wobec </a:t>
            </a:r>
            <a:r>
              <a:rPr sz="2400" spc="-5" dirty="0">
                <a:latin typeface="Arial"/>
                <a:cs typeface="Arial"/>
              </a:rPr>
              <a:t>dwóch </a:t>
            </a:r>
            <a:r>
              <a:rPr sz="2400" spc="-10" dirty="0">
                <a:latin typeface="Arial"/>
                <a:cs typeface="Arial"/>
              </a:rPr>
              <a:t>przeciwnych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celów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eksploracji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eksploatacji.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9583"/>
              <a:buFont typeface="Wingdings"/>
              <a:buChar char=""/>
              <a:tabLst>
                <a:tab pos="356870" algn="l"/>
                <a:tab pos="357505" algn="l"/>
                <a:tab pos="6706234" algn="l"/>
              </a:tabLst>
            </a:pPr>
            <a:r>
              <a:rPr sz="2400" spc="60" dirty="0">
                <a:latin typeface="Arial"/>
                <a:cs typeface="Arial"/>
              </a:rPr>
              <a:t>W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35" dirty="0">
                <a:latin typeface="Arial"/>
                <a:cs typeface="Arial"/>
              </a:rPr>
              <a:t>z</a:t>
            </a:r>
            <a:r>
              <a:rPr sz="2400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han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30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ade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3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35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tu	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one</a:t>
            </a:r>
            <a:r>
              <a:rPr sz="2400" dirty="0">
                <a:latin typeface="Arial"/>
                <a:cs typeface="Arial"/>
              </a:rPr>
              <a:t>tą  np. </a:t>
            </a:r>
            <a:r>
              <a:rPr sz="2400" spc="-5" dirty="0">
                <a:latin typeface="Arial"/>
                <a:cs typeface="Arial"/>
              </a:rPr>
              <a:t>reszka </a:t>
            </a:r>
            <a:r>
              <a:rPr sz="2400" dirty="0">
                <a:latin typeface="Arial"/>
                <a:cs typeface="Arial"/>
              </a:rPr>
              <a:t>eksploatacja a </a:t>
            </a:r>
            <a:r>
              <a:rPr sz="2400" spc="-5" dirty="0">
                <a:latin typeface="Arial"/>
                <a:cs typeface="Arial"/>
              </a:rPr>
              <a:t>orzeł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eksploracja.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0895" y="404825"/>
            <a:ext cx="360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ε-Greedy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404825"/>
            <a:ext cx="360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ε-Greedy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1311"/>
            <a:ext cx="7996555" cy="4655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91135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Gdy </a:t>
            </a:r>
            <a:r>
              <a:rPr sz="2200" spc="-10" dirty="0">
                <a:latin typeface="Arial"/>
                <a:cs typeface="Arial"/>
              </a:rPr>
              <a:t>nowy użytkownik pojawia </a:t>
            </a:r>
            <a:r>
              <a:rPr sz="2200" spc="-5" dirty="0">
                <a:latin typeface="Arial"/>
                <a:cs typeface="Arial"/>
              </a:rPr>
              <a:t>się </a:t>
            </a:r>
            <a:r>
              <a:rPr sz="2200" dirty="0">
                <a:latin typeface="Arial"/>
                <a:cs typeface="Arial"/>
              </a:rPr>
              <a:t>na stronie, </a:t>
            </a:r>
            <a:r>
              <a:rPr sz="2200" spc="-5" dirty="0">
                <a:latin typeface="Arial"/>
                <a:cs typeface="Arial"/>
              </a:rPr>
              <a:t>algorytm rzuca  </a:t>
            </a:r>
            <a:r>
              <a:rPr sz="2200" dirty="0">
                <a:latin typeface="Arial"/>
                <a:cs typeface="Arial"/>
              </a:rPr>
              <a:t>generuje </a:t>
            </a:r>
            <a:r>
              <a:rPr sz="2200" spc="-10" dirty="0">
                <a:latin typeface="Arial"/>
                <a:cs typeface="Arial"/>
              </a:rPr>
              <a:t>liczbę losową </a:t>
            </a:r>
            <a:r>
              <a:rPr sz="2200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sprawdza </a:t>
            </a:r>
            <a:r>
              <a:rPr sz="2200" spc="5" dirty="0">
                <a:latin typeface="Arial"/>
                <a:cs typeface="Arial"/>
              </a:rPr>
              <a:t>ją w </a:t>
            </a:r>
            <a:r>
              <a:rPr sz="2200" spc="-10" dirty="0">
                <a:latin typeface="Arial"/>
                <a:cs typeface="Arial"/>
              </a:rPr>
              <a:t>odniesieniu </a:t>
            </a:r>
            <a:r>
              <a:rPr sz="2200" dirty="0">
                <a:latin typeface="Arial"/>
                <a:cs typeface="Arial"/>
              </a:rPr>
              <a:t>do  parametru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epsilon.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32766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Jeśli </a:t>
            </a:r>
            <a:r>
              <a:rPr sz="2200" dirty="0">
                <a:latin typeface="Arial"/>
                <a:cs typeface="Arial"/>
              </a:rPr>
              <a:t>moneta </a:t>
            </a:r>
            <a:r>
              <a:rPr sz="2200" spc="5" dirty="0">
                <a:latin typeface="Arial"/>
                <a:cs typeface="Arial"/>
              </a:rPr>
              <a:t>trafi w </a:t>
            </a:r>
            <a:r>
              <a:rPr sz="2200" spc="-5" dirty="0">
                <a:latin typeface="Arial"/>
                <a:cs typeface="Arial"/>
              </a:rPr>
              <a:t>orła, </a:t>
            </a:r>
            <a:r>
              <a:rPr sz="2200" dirty="0">
                <a:latin typeface="Arial"/>
                <a:cs typeface="Arial"/>
              </a:rPr>
              <a:t>algorytm </a:t>
            </a:r>
            <a:r>
              <a:rPr sz="2200" spc="-10" dirty="0">
                <a:latin typeface="Arial"/>
                <a:cs typeface="Arial"/>
              </a:rPr>
              <a:t>będzie </a:t>
            </a:r>
            <a:r>
              <a:rPr sz="2200" spc="-5" dirty="0">
                <a:latin typeface="Arial"/>
                <a:cs typeface="Arial"/>
              </a:rPr>
              <a:t>eksploatował  najlepszy </a:t>
            </a:r>
            <a:r>
              <a:rPr sz="2200" dirty="0">
                <a:latin typeface="Arial"/>
                <a:cs typeface="Arial"/>
              </a:rPr>
              <a:t>do tej pory </a:t>
            </a:r>
            <a:r>
              <a:rPr sz="2200" spc="-10" dirty="0">
                <a:latin typeface="Arial"/>
                <a:cs typeface="Arial"/>
              </a:rPr>
              <a:t>wariant. </a:t>
            </a:r>
            <a:r>
              <a:rPr sz="2200" spc="10" dirty="0">
                <a:latin typeface="Arial"/>
                <a:cs typeface="Arial"/>
              </a:rPr>
              <a:t>Wybór </a:t>
            </a:r>
            <a:r>
              <a:rPr sz="2200" spc="-5" dirty="0">
                <a:latin typeface="Arial"/>
                <a:cs typeface="Arial"/>
              </a:rPr>
              <a:t>wariantu </a:t>
            </a:r>
            <a:r>
              <a:rPr sz="2200" dirty="0">
                <a:latin typeface="Arial"/>
                <a:cs typeface="Arial"/>
              </a:rPr>
              <a:t>następuje </a:t>
            </a:r>
            <a:r>
              <a:rPr sz="2200" spc="-5" dirty="0">
                <a:latin typeface="Arial"/>
                <a:cs typeface="Arial"/>
              </a:rPr>
              <a:t>po  sprawdzeniu historycznych współczynników </a:t>
            </a:r>
            <a:r>
              <a:rPr sz="2200" dirty="0">
                <a:latin typeface="Arial"/>
                <a:cs typeface="Arial"/>
              </a:rPr>
              <a:t>konwersji </a:t>
            </a:r>
            <a:r>
              <a:rPr sz="2200" spc="-5" dirty="0">
                <a:latin typeface="Arial"/>
                <a:cs typeface="Arial"/>
              </a:rPr>
              <a:t>dla  wariantu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wariantu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Po ustaleniu, </a:t>
            </a:r>
            <a:r>
              <a:rPr sz="2200" spc="5" dirty="0">
                <a:latin typeface="Arial"/>
                <a:cs typeface="Arial"/>
              </a:rPr>
              <a:t>który </a:t>
            </a:r>
            <a:r>
              <a:rPr sz="2200" spc="-10" dirty="0">
                <a:latin typeface="Arial"/>
                <a:cs typeface="Arial"/>
              </a:rPr>
              <a:t>wariant </a:t>
            </a:r>
            <a:r>
              <a:rPr sz="2200" spc="-5" dirty="0">
                <a:latin typeface="Arial"/>
                <a:cs typeface="Arial"/>
              </a:rPr>
              <a:t>miał </a:t>
            </a:r>
            <a:r>
              <a:rPr sz="2200" spc="-10" dirty="0">
                <a:latin typeface="Arial"/>
                <a:cs typeface="Arial"/>
              </a:rPr>
              <a:t>najwyższy </a:t>
            </a:r>
            <a:r>
              <a:rPr sz="2200" spc="-5" dirty="0">
                <a:latin typeface="Arial"/>
                <a:cs typeface="Arial"/>
              </a:rPr>
              <a:t>wskaźnik  </a:t>
            </a:r>
            <a:r>
              <a:rPr sz="2200" spc="-10" dirty="0">
                <a:latin typeface="Arial"/>
                <a:cs typeface="Arial"/>
              </a:rPr>
              <a:t>powodzenia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spc="-10" dirty="0">
                <a:latin typeface="Arial"/>
                <a:cs typeface="Arial"/>
              </a:rPr>
              <a:t>przeszłości, </a:t>
            </a:r>
            <a:r>
              <a:rPr sz="2200" dirty="0">
                <a:latin typeface="Arial"/>
                <a:cs typeface="Arial"/>
              </a:rPr>
              <a:t>algorytm </a:t>
            </a:r>
            <a:r>
              <a:rPr sz="2200" spc="-5" dirty="0">
                <a:latin typeface="Arial"/>
                <a:cs typeface="Arial"/>
              </a:rPr>
              <a:t>pokazuje </a:t>
            </a:r>
            <a:r>
              <a:rPr sz="2200" spc="-10" dirty="0">
                <a:latin typeface="Arial"/>
                <a:cs typeface="Arial"/>
              </a:rPr>
              <a:t>nowemu  </a:t>
            </a:r>
            <a:r>
              <a:rPr sz="2200" spc="-5" dirty="0">
                <a:latin typeface="Arial"/>
                <a:cs typeface="Arial"/>
              </a:rPr>
              <a:t>odwiedzającemu </a:t>
            </a:r>
            <a:r>
              <a:rPr sz="2200" spc="-10" dirty="0">
                <a:latin typeface="Arial"/>
                <a:cs typeface="Arial"/>
              </a:rPr>
              <a:t>wariant </a:t>
            </a:r>
            <a:r>
              <a:rPr sz="2200" spc="-5" dirty="0">
                <a:latin typeface="Arial"/>
                <a:cs typeface="Arial"/>
              </a:rPr>
              <a:t>projektowy, </a:t>
            </a:r>
            <a:r>
              <a:rPr sz="2200" spc="5" dirty="0">
                <a:latin typeface="Arial"/>
                <a:cs typeface="Arial"/>
              </a:rPr>
              <a:t>który </a:t>
            </a:r>
            <a:r>
              <a:rPr sz="2200" spc="-5" dirty="0">
                <a:latin typeface="Arial"/>
                <a:cs typeface="Arial"/>
              </a:rPr>
              <a:t>odniósł największy  </a:t>
            </a:r>
            <a:r>
              <a:rPr sz="2200" spc="5" dirty="0">
                <a:latin typeface="Arial"/>
                <a:cs typeface="Arial"/>
              </a:rPr>
              <a:t>sukces.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404825"/>
            <a:ext cx="360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ε-Greedy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1311"/>
            <a:ext cx="7894320" cy="4655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Jeśli </a:t>
            </a:r>
            <a:r>
              <a:rPr sz="2200" spc="-10" dirty="0">
                <a:latin typeface="Arial"/>
                <a:cs typeface="Arial"/>
              </a:rPr>
              <a:t>wypada </a:t>
            </a:r>
            <a:r>
              <a:rPr sz="2200" dirty="0">
                <a:latin typeface="Arial"/>
                <a:cs typeface="Arial"/>
              </a:rPr>
              <a:t>reszka, </a:t>
            </a:r>
            <a:r>
              <a:rPr sz="2200" spc="-5" dirty="0">
                <a:latin typeface="Arial"/>
                <a:cs typeface="Arial"/>
              </a:rPr>
              <a:t>algorytm </a:t>
            </a:r>
            <a:r>
              <a:rPr sz="2200" spc="-10" dirty="0">
                <a:latin typeface="Arial"/>
                <a:cs typeface="Arial"/>
              </a:rPr>
              <a:t>przechodzi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dirty="0">
                <a:latin typeface="Arial"/>
                <a:cs typeface="Arial"/>
              </a:rPr>
              <a:t>stan eksploracji.  </a:t>
            </a:r>
            <a:r>
              <a:rPr sz="2200" spc="-10" dirty="0">
                <a:latin typeface="Arial"/>
                <a:cs typeface="Arial"/>
              </a:rPr>
              <a:t>Ponieważ </a:t>
            </a:r>
            <a:r>
              <a:rPr sz="2200" dirty="0">
                <a:latin typeface="Arial"/>
                <a:cs typeface="Arial"/>
              </a:rPr>
              <a:t>eksploracja polega na </a:t>
            </a:r>
            <a:r>
              <a:rPr sz="2200" spc="-10" dirty="0">
                <a:latin typeface="Arial"/>
                <a:cs typeface="Arial"/>
              </a:rPr>
              <a:t>losowym  </a:t>
            </a:r>
            <a:r>
              <a:rPr sz="2200" spc="-5" dirty="0">
                <a:latin typeface="Arial"/>
                <a:cs typeface="Arial"/>
              </a:rPr>
              <a:t>eksperymentowaniu </a:t>
            </a:r>
            <a:r>
              <a:rPr sz="2200" dirty="0">
                <a:latin typeface="Arial"/>
                <a:cs typeface="Arial"/>
              </a:rPr>
              <a:t>z </a:t>
            </a:r>
            <a:r>
              <a:rPr sz="2200" spc="-5" dirty="0">
                <a:latin typeface="Arial"/>
                <a:cs typeface="Arial"/>
              </a:rPr>
              <a:t>dwoma rozpatrywanymi wariatami,  </a:t>
            </a:r>
            <a:r>
              <a:rPr sz="2200" dirty="0">
                <a:latin typeface="Arial"/>
                <a:cs typeface="Arial"/>
              </a:rPr>
              <a:t>algorytm </a:t>
            </a:r>
            <a:r>
              <a:rPr sz="2200" spc="-15" dirty="0">
                <a:latin typeface="Arial"/>
                <a:cs typeface="Arial"/>
              </a:rPr>
              <a:t>znowu </a:t>
            </a:r>
            <a:r>
              <a:rPr sz="2200" spc="-5" dirty="0">
                <a:latin typeface="Arial"/>
                <a:cs typeface="Arial"/>
              </a:rPr>
              <a:t>symuluje rzut </a:t>
            </a:r>
            <a:r>
              <a:rPr sz="2200" dirty="0">
                <a:latin typeface="Arial"/>
                <a:cs typeface="Arial"/>
              </a:rPr>
              <a:t>monetę, </a:t>
            </a:r>
            <a:r>
              <a:rPr sz="2200" spc="-5" dirty="0">
                <a:latin typeface="Arial"/>
                <a:cs typeface="Arial"/>
              </a:rPr>
              <a:t>aby </a:t>
            </a:r>
            <a:r>
              <a:rPr sz="2200" spc="-10" dirty="0">
                <a:latin typeface="Arial"/>
                <a:cs typeface="Arial"/>
              </a:rPr>
              <a:t>wybrać </a:t>
            </a:r>
            <a:r>
              <a:rPr sz="2200" spc="-5" dirty="0">
                <a:latin typeface="Arial"/>
                <a:cs typeface="Arial"/>
              </a:rPr>
              <a:t>między  nimi.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231775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W </a:t>
            </a:r>
            <a:r>
              <a:rPr sz="2200" spc="-10" dirty="0">
                <a:latin typeface="Arial"/>
                <a:cs typeface="Arial"/>
              </a:rPr>
              <a:t>przeciwieństwie </a:t>
            </a:r>
            <a:r>
              <a:rPr sz="2200" dirty="0">
                <a:latin typeface="Arial"/>
                <a:cs typeface="Arial"/>
              </a:rPr>
              <a:t>do </a:t>
            </a:r>
            <a:r>
              <a:rPr sz="2200" spc="-5" dirty="0">
                <a:latin typeface="Arial"/>
                <a:cs typeface="Arial"/>
              </a:rPr>
              <a:t>pierwszego </a:t>
            </a:r>
            <a:r>
              <a:rPr sz="2200" spc="-10" dirty="0">
                <a:latin typeface="Arial"/>
                <a:cs typeface="Arial"/>
              </a:rPr>
              <a:t>losowania  </a:t>
            </a:r>
            <a:r>
              <a:rPr sz="2200" spc="-5" dirty="0">
                <a:latin typeface="Arial"/>
                <a:cs typeface="Arial"/>
              </a:rPr>
              <a:t>parametryzowanego przez epsilon, zakładamy, </a:t>
            </a:r>
            <a:r>
              <a:rPr sz="2200" spc="-10" dirty="0">
                <a:latin typeface="Arial"/>
                <a:cs typeface="Arial"/>
              </a:rPr>
              <a:t>że obydwie  </a:t>
            </a:r>
            <a:r>
              <a:rPr sz="2200" dirty="0">
                <a:latin typeface="Arial"/>
                <a:cs typeface="Arial"/>
              </a:rPr>
              <a:t>opcje </a:t>
            </a:r>
            <a:r>
              <a:rPr sz="2200" spc="5" dirty="0">
                <a:latin typeface="Arial"/>
                <a:cs typeface="Arial"/>
              </a:rPr>
              <a:t>mają </a:t>
            </a:r>
            <a:r>
              <a:rPr sz="2200" dirty="0">
                <a:latin typeface="Arial"/>
                <a:cs typeface="Arial"/>
              </a:rPr>
              <a:t>po </a:t>
            </a:r>
            <a:r>
              <a:rPr sz="2200" spc="-5" dirty="0">
                <a:latin typeface="Arial"/>
                <a:cs typeface="Arial"/>
              </a:rPr>
              <a:t>równo </a:t>
            </a:r>
            <a:r>
              <a:rPr sz="2200" dirty="0">
                <a:latin typeface="Arial"/>
                <a:cs typeface="Arial"/>
              </a:rPr>
              <a:t>50%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szans.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3441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Po </a:t>
            </a:r>
            <a:r>
              <a:rPr sz="2200" dirty="0">
                <a:latin typeface="Arial"/>
                <a:cs typeface="Arial"/>
              </a:rPr>
              <a:t>kolejnym </a:t>
            </a:r>
            <a:r>
              <a:rPr sz="2200" spc="-10" dirty="0">
                <a:latin typeface="Arial"/>
                <a:cs typeface="Arial"/>
              </a:rPr>
              <a:t>losowaniu </a:t>
            </a:r>
            <a:r>
              <a:rPr sz="2200" dirty="0">
                <a:latin typeface="Arial"/>
                <a:cs typeface="Arial"/>
              </a:rPr>
              <a:t>algorytm </a:t>
            </a:r>
            <a:r>
              <a:rPr sz="2200" spc="-5" dirty="0">
                <a:latin typeface="Arial"/>
                <a:cs typeface="Arial"/>
              </a:rPr>
              <a:t>przechodzi </a:t>
            </a:r>
            <a:r>
              <a:rPr sz="2200" spc="5" dirty="0">
                <a:latin typeface="Arial"/>
                <a:cs typeface="Arial"/>
              </a:rPr>
              <a:t>do </a:t>
            </a:r>
            <a:r>
              <a:rPr sz="2200" dirty="0">
                <a:latin typeface="Arial"/>
                <a:cs typeface="Arial"/>
              </a:rPr>
              <a:t>ostatniego  </a:t>
            </a:r>
            <a:r>
              <a:rPr sz="2200" spc="10" dirty="0">
                <a:latin typeface="Arial"/>
                <a:cs typeface="Arial"/>
              </a:rPr>
              <a:t>kroku </a:t>
            </a:r>
            <a:r>
              <a:rPr sz="2200" spc="-5" dirty="0">
                <a:latin typeface="Arial"/>
                <a:cs typeface="Arial"/>
              </a:rPr>
              <a:t>procedury. Jeżeli </a:t>
            </a:r>
            <a:r>
              <a:rPr sz="2200" spc="-10" dirty="0">
                <a:latin typeface="Arial"/>
                <a:cs typeface="Arial"/>
              </a:rPr>
              <a:t>wypada </a:t>
            </a:r>
            <a:r>
              <a:rPr sz="2200" spc="-5" dirty="0">
                <a:latin typeface="Arial"/>
                <a:cs typeface="Arial"/>
              </a:rPr>
              <a:t>orzeł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10" dirty="0">
                <a:latin typeface="Arial"/>
                <a:cs typeface="Arial"/>
              </a:rPr>
              <a:t>realizowany </a:t>
            </a:r>
            <a:r>
              <a:rPr sz="2200" dirty="0">
                <a:latin typeface="Arial"/>
                <a:cs typeface="Arial"/>
              </a:rPr>
              <a:t>jest  </a:t>
            </a:r>
            <a:r>
              <a:rPr sz="2200" spc="-10" dirty="0">
                <a:latin typeface="Arial"/>
                <a:cs typeface="Arial"/>
              </a:rPr>
              <a:t>wariant </a:t>
            </a:r>
            <a:r>
              <a:rPr sz="2200" spc="-5" dirty="0">
                <a:latin typeface="Arial"/>
                <a:cs typeface="Arial"/>
              </a:rPr>
              <a:t>A, </a:t>
            </a:r>
            <a:r>
              <a:rPr sz="2200" spc="-10" dirty="0">
                <a:latin typeface="Arial"/>
                <a:cs typeface="Arial"/>
              </a:rPr>
              <a:t>jeżeli </a:t>
            </a:r>
            <a:r>
              <a:rPr sz="2200" dirty="0">
                <a:latin typeface="Arial"/>
                <a:cs typeface="Arial"/>
              </a:rPr>
              <a:t>reszka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10" dirty="0">
                <a:latin typeface="Arial"/>
                <a:cs typeface="Arial"/>
              </a:rPr>
              <a:t>wariant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404825"/>
            <a:ext cx="360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ε-Greedy</a:t>
            </a:r>
          </a:p>
        </p:txBody>
      </p:sp>
      <p:sp>
        <p:nvSpPr>
          <p:cNvPr id="3" name="object 3"/>
          <p:cNvSpPr/>
          <p:nvPr/>
        </p:nvSpPr>
        <p:spPr>
          <a:xfrm>
            <a:off x="1703832" y="1844039"/>
            <a:ext cx="5029200" cy="2924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2650" y="4162501"/>
            <a:ext cx="2477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l-PL" sz="2400" b="1" spc="-10" dirty="0">
                <a:solidFill>
                  <a:srgbClr val="666699"/>
                </a:solidFill>
                <a:latin typeface="Calibri"/>
                <a:cs typeface="Calibri"/>
              </a:rPr>
              <a:t>Kamil Bortko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2760" y="1123645"/>
            <a:ext cx="5798820" cy="17665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l-PL" sz="3800" dirty="0">
                <a:latin typeface="Calibri"/>
                <a:cs typeface="Calibri"/>
              </a:rPr>
              <a:t>Konsultacje:</a:t>
            </a:r>
            <a:br>
              <a:rPr lang="pl-PL" sz="3800" dirty="0">
                <a:latin typeface="Calibri"/>
                <a:cs typeface="Calibri"/>
              </a:rPr>
            </a:br>
            <a:r>
              <a:rPr lang="pl-PL" sz="3800" dirty="0">
                <a:latin typeface="Calibri"/>
                <a:cs typeface="Calibri"/>
              </a:rPr>
              <a:t>Poniedziałek 12.00-14.00</a:t>
            </a:r>
            <a:br>
              <a:rPr lang="pl-PL" sz="3800" dirty="0">
                <a:latin typeface="Calibri"/>
                <a:cs typeface="Calibri"/>
              </a:rPr>
            </a:br>
            <a:r>
              <a:rPr lang="pl-PL" sz="3800" dirty="0">
                <a:latin typeface="Calibri"/>
                <a:cs typeface="Calibri"/>
              </a:rPr>
              <a:t>pokój 117 WI1</a:t>
            </a:r>
            <a:endParaRPr sz="3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7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404825"/>
            <a:ext cx="360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ε-Greedy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1311"/>
            <a:ext cx="7500620" cy="458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Po </a:t>
            </a:r>
            <a:r>
              <a:rPr sz="2200" spc="-10" dirty="0">
                <a:latin typeface="Arial"/>
                <a:cs typeface="Arial"/>
              </a:rPr>
              <a:t>dłuższym działaniu </a:t>
            </a:r>
            <a:r>
              <a:rPr sz="2200" spc="-5" dirty="0">
                <a:latin typeface="Arial"/>
                <a:cs typeface="Arial"/>
              </a:rPr>
              <a:t>algorytm oscyluje między </a:t>
            </a:r>
            <a:r>
              <a:rPr sz="2200" dirty="0">
                <a:latin typeface="Arial"/>
                <a:cs typeface="Arial"/>
              </a:rPr>
              <a:t>(A)  </a:t>
            </a:r>
            <a:r>
              <a:rPr sz="2200" spc="-5" dirty="0">
                <a:latin typeface="Arial"/>
                <a:cs typeface="Arial"/>
              </a:rPr>
              <a:t>wykorzystując najlepszą </a:t>
            </a:r>
            <a:r>
              <a:rPr sz="2200" dirty="0">
                <a:latin typeface="Arial"/>
                <a:cs typeface="Arial"/>
              </a:rPr>
              <a:t>opcję, </a:t>
            </a:r>
            <a:r>
              <a:rPr sz="2200" spc="5" dirty="0">
                <a:latin typeface="Arial"/>
                <a:cs typeface="Arial"/>
              </a:rPr>
              <a:t>o której </a:t>
            </a:r>
            <a:r>
              <a:rPr sz="2200" spc="-5" dirty="0">
                <a:latin typeface="Arial"/>
                <a:cs typeface="Arial"/>
              </a:rPr>
              <a:t>obecnie </a:t>
            </a:r>
            <a:r>
              <a:rPr sz="2200" spc="-10" dirty="0">
                <a:latin typeface="Arial"/>
                <a:cs typeface="Arial"/>
              </a:rPr>
              <a:t>wie,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(B)  eksplorując </a:t>
            </a:r>
            <a:r>
              <a:rPr sz="2200" spc="-10" dirty="0">
                <a:latin typeface="Arial"/>
                <a:cs typeface="Arial"/>
              </a:rPr>
              <a:t>losowo </a:t>
            </a:r>
            <a:r>
              <a:rPr sz="2200" dirty="0">
                <a:latin typeface="Arial"/>
                <a:cs typeface="Arial"/>
              </a:rPr>
              <a:t>spośród </a:t>
            </a:r>
            <a:r>
              <a:rPr sz="2200" spc="-5" dirty="0">
                <a:latin typeface="Arial"/>
                <a:cs typeface="Arial"/>
              </a:rPr>
              <a:t>wszystkich dostępnych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opcji.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Wingdings"/>
              <a:buChar char=""/>
            </a:pPr>
            <a:endParaRPr sz="2750">
              <a:latin typeface="Arial"/>
              <a:cs typeface="Arial"/>
            </a:endParaRPr>
          </a:p>
          <a:p>
            <a:pPr marL="356870" marR="164465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W </a:t>
            </a:r>
            <a:r>
              <a:rPr sz="2200" spc="-10" dirty="0">
                <a:latin typeface="Arial"/>
                <a:cs typeface="Arial"/>
              </a:rPr>
              <a:t>rzeczywistości </a:t>
            </a:r>
            <a:r>
              <a:rPr sz="2200" dirty="0">
                <a:latin typeface="Arial"/>
                <a:cs typeface="Arial"/>
              </a:rPr>
              <a:t>z definicji algorytmu </a:t>
            </a:r>
            <a:r>
              <a:rPr sz="2200" spc="-10" dirty="0">
                <a:latin typeface="Arial"/>
                <a:cs typeface="Arial"/>
              </a:rPr>
              <a:t>wiadomo, że </a:t>
            </a:r>
            <a:r>
              <a:rPr sz="2200" dirty="0">
                <a:latin typeface="Arial"/>
                <a:cs typeface="Arial"/>
              </a:rPr>
              <a:t>z  </a:t>
            </a:r>
            <a:r>
              <a:rPr sz="2200" spc="-5" dirty="0">
                <a:latin typeface="Arial"/>
                <a:cs typeface="Arial"/>
              </a:rPr>
              <a:t>prawdopodobieństwem </a:t>
            </a:r>
            <a:r>
              <a:rPr sz="2200" dirty="0">
                <a:latin typeface="Arial"/>
                <a:cs typeface="Arial"/>
              </a:rPr>
              <a:t>1 - </a:t>
            </a:r>
            <a:r>
              <a:rPr sz="2200" spc="-5" dirty="0">
                <a:latin typeface="Arial"/>
                <a:cs typeface="Arial"/>
              </a:rPr>
              <a:t>epsilon, </a:t>
            </a:r>
            <a:r>
              <a:rPr sz="2200" dirty="0">
                <a:latin typeface="Arial"/>
                <a:cs typeface="Arial"/>
              </a:rPr>
              <a:t>algorytm eksploatuje  </a:t>
            </a:r>
            <a:r>
              <a:rPr sz="2200" spc="-5" dirty="0">
                <a:latin typeface="Arial"/>
                <a:cs typeface="Arial"/>
              </a:rPr>
              <a:t>najlepszą </a:t>
            </a:r>
            <a:r>
              <a:rPr sz="2200" dirty="0">
                <a:latin typeface="Arial"/>
                <a:cs typeface="Arial"/>
              </a:rPr>
              <a:t>opcję.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Wingdings"/>
              <a:buChar char=""/>
            </a:pPr>
            <a:endParaRPr sz="2750">
              <a:latin typeface="Arial"/>
              <a:cs typeface="Arial"/>
            </a:endParaRPr>
          </a:p>
          <a:p>
            <a:pPr marL="356870" marR="12446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  <a:tab pos="5081905" algn="l"/>
              </a:tabLst>
            </a:pPr>
            <a:r>
              <a:rPr sz="2200" spc="-5" dirty="0">
                <a:latin typeface="Arial"/>
                <a:cs typeface="Arial"/>
              </a:rPr>
              <a:t>Następnie </a:t>
            </a:r>
            <a:r>
              <a:rPr sz="2200" dirty="0">
                <a:latin typeface="Arial"/>
                <a:cs typeface="Arial"/>
              </a:rPr>
              <a:t>z </a:t>
            </a:r>
            <a:r>
              <a:rPr sz="2200" spc="-5" dirty="0">
                <a:latin typeface="Arial"/>
                <a:cs typeface="Arial"/>
              </a:rPr>
              <a:t>prawdopodobieństwem epsilon </a:t>
            </a:r>
            <a:r>
              <a:rPr sz="2200" dirty="0">
                <a:latin typeface="Arial"/>
                <a:cs typeface="Arial"/>
              </a:rPr>
              <a:t>/ 2, </a:t>
            </a:r>
            <a:r>
              <a:rPr sz="2200" spc="-5" dirty="0">
                <a:latin typeface="Arial"/>
                <a:cs typeface="Arial"/>
              </a:rPr>
              <a:t>algorytm  </a:t>
            </a:r>
            <a:r>
              <a:rPr sz="2200" dirty="0">
                <a:latin typeface="Arial"/>
                <a:cs typeface="Arial"/>
              </a:rPr>
              <a:t>eksploruje </a:t>
            </a:r>
            <a:r>
              <a:rPr sz="2200" spc="-5" dirty="0">
                <a:latin typeface="Arial"/>
                <a:cs typeface="Arial"/>
              </a:rPr>
              <a:t>najlepszą </a:t>
            </a:r>
            <a:r>
              <a:rPr sz="2200" dirty="0">
                <a:latin typeface="Arial"/>
                <a:cs typeface="Arial"/>
              </a:rPr>
              <a:t>opcję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ramach	</a:t>
            </a:r>
            <a:r>
              <a:rPr sz="2200" spc="-5" dirty="0">
                <a:latin typeface="Arial"/>
                <a:cs typeface="Arial"/>
              </a:rPr>
              <a:t>badania.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Wingdings"/>
              <a:buChar char=""/>
            </a:pPr>
            <a:endParaRPr sz="2750">
              <a:latin typeface="Arial"/>
              <a:cs typeface="Arial"/>
            </a:endParaRPr>
          </a:p>
          <a:p>
            <a:pPr marL="356870" marR="7112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Z </a:t>
            </a:r>
            <a:r>
              <a:rPr sz="2200" spc="-5" dirty="0">
                <a:latin typeface="Arial"/>
                <a:cs typeface="Arial"/>
              </a:rPr>
              <a:t>prawdopodobieństwem epsilon </a:t>
            </a:r>
            <a:r>
              <a:rPr sz="2200" dirty="0">
                <a:latin typeface="Arial"/>
                <a:cs typeface="Arial"/>
              </a:rPr>
              <a:t>/ 2, </a:t>
            </a:r>
            <a:r>
              <a:rPr sz="2200" spc="-5" dirty="0">
                <a:latin typeface="Arial"/>
                <a:cs typeface="Arial"/>
              </a:rPr>
              <a:t>algorytm </a:t>
            </a:r>
            <a:r>
              <a:rPr sz="2200" dirty="0">
                <a:latin typeface="Arial"/>
                <a:cs typeface="Arial"/>
              </a:rPr>
              <a:t>eksploruje  najgorszą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opcję.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404825"/>
            <a:ext cx="36017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ε-Greedy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348866"/>
            <a:ext cx="8020684" cy="397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2578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9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Bierzemy </a:t>
            </a:r>
            <a:r>
              <a:rPr sz="2400" dirty="0">
                <a:latin typeface="Arial"/>
                <a:cs typeface="Arial"/>
              </a:rPr>
              <a:t>pod </a:t>
            </a:r>
            <a:r>
              <a:rPr sz="2400" spc="-5" dirty="0">
                <a:latin typeface="Arial"/>
                <a:cs typeface="Arial"/>
              </a:rPr>
              <a:t>uwagę, </a:t>
            </a:r>
            <a:r>
              <a:rPr sz="2400" spc="-15" dirty="0">
                <a:latin typeface="Arial"/>
                <a:cs typeface="Arial"/>
              </a:rPr>
              <a:t>że </a:t>
            </a:r>
            <a:r>
              <a:rPr sz="2400" spc="5" dirty="0">
                <a:latin typeface="Arial"/>
                <a:cs typeface="Arial"/>
              </a:rPr>
              <a:t>mamy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10" dirty="0">
                <a:latin typeface="Arial"/>
                <a:cs typeface="Arial"/>
              </a:rPr>
              <a:t>wyboru więcej  </a:t>
            </a:r>
            <a:r>
              <a:rPr sz="2400" spc="-5" dirty="0">
                <a:latin typeface="Arial"/>
                <a:cs typeface="Arial"/>
              </a:rPr>
              <a:t>wariantów </a:t>
            </a:r>
            <a:r>
              <a:rPr sz="2400" spc="-10" dirty="0">
                <a:latin typeface="Arial"/>
                <a:cs typeface="Arial"/>
              </a:rPr>
              <a:t>projektowych </a:t>
            </a:r>
            <a:r>
              <a:rPr sz="2400" dirty="0">
                <a:latin typeface="Arial"/>
                <a:cs typeface="Arial"/>
              </a:rPr>
              <a:t>np. setki </a:t>
            </a:r>
            <a:r>
              <a:rPr sz="2400" spc="-5" dirty="0">
                <a:latin typeface="Arial"/>
                <a:cs typeface="Arial"/>
              </a:rPr>
              <a:t>kolorów,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nie tylko  </a:t>
            </a:r>
            <a:r>
              <a:rPr sz="2400" spc="-10" dirty="0">
                <a:latin typeface="Arial"/>
                <a:cs typeface="Arial"/>
              </a:rPr>
              <a:t>dwa.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Wingdings"/>
              <a:buChar char=""/>
            </a:pPr>
            <a:endParaRPr sz="35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89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Ogólnie zakładamy, </a:t>
            </a:r>
            <a:r>
              <a:rPr sz="2400" spc="-15" dirty="0">
                <a:latin typeface="Arial"/>
                <a:cs typeface="Arial"/>
              </a:rPr>
              <a:t>że </a:t>
            </a:r>
            <a:r>
              <a:rPr sz="2400" spc="5" dirty="0">
                <a:latin typeface="Arial"/>
                <a:cs typeface="Arial"/>
              </a:rPr>
              <a:t>mamy </a:t>
            </a:r>
            <a:r>
              <a:rPr sz="2400" dirty="0">
                <a:latin typeface="Arial"/>
                <a:cs typeface="Arial"/>
              </a:rPr>
              <a:t>ustalony </a:t>
            </a:r>
            <a:r>
              <a:rPr sz="2400" spc="-5" dirty="0">
                <a:latin typeface="Arial"/>
                <a:cs typeface="Arial"/>
              </a:rPr>
              <a:t>zestaw </a:t>
            </a:r>
            <a:r>
              <a:rPr sz="2400" dirty="0">
                <a:latin typeface="Arial"/>
                <a:cs typeface="Arial"/>
              </a:rPr>
              <a:t>N  </a:t>
            </a:r>
            <a:r>
              <a:rPr sz="2400" spc="-10" dirty="0">
                <a:latin typeface="Arial"/>
                <a:cs typeface="Arial"/>
              </a:rPr>
              <a:t>różnych </a:t>
            </a:r>
            <a:r>
              <a:rPr sz="2400" dirty="0">
                <a:latin typeface="Arial"/>
                <a:cs typeface="Arial"/>
              </a:rPr>
              <a:t>opcji i </a:t>
            </a:r>
            <a:r>
              <a:rPr sz="2400" spc="-15" dirty="0">
                <a:latin typeface="Arial"/>
                <a:cs typeface="Arial"/>
              </a:rPr>
              <a:t>że </a:t>
            </a:r>
            <a:r>
              <a:rPr sz="2400" dirty="0">
                <a:latin typeface="Arial"/>
                <a:cs typeface="Arial"/>
              </a:rPr>
              <a:t>możemy </a:t>
            </a:r>
            <a:r>
              <a:rPr sz="2400" spc="-5" dirty="0">
                <a:latin typeface="Arial"/>
                <a:cs typeface="Arial"/>
              </a:rPr>
              <a:t>je </a:t>
            </a:r>
            <a:r>
              <a:rPr sz="240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trybie </a:t>
            </a:r>
            <a:r>
              <a:rPr sz="2400" spc="-10" dirty="0">
                <a:latin typeface="Arial"/>
                <a:cs typeface="Arial"/>
              </a:rPr>
              <a:t>ciągłym wymieniać 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dokonywać </a:t>
            </a:r>
            <a:r>
              <a:rPr sz="2400" spc="-10" dirty="0">
                <a:latin typeface="Arial"/>
                <a:cs typeface="Arial"/>
              </a:rPr>
              <a:t>wyboru </a:t>
            </a:r>
            <a:r>
              <a:rPr sz="2400" dirty="0">
                <a:latin typeface="Arial"/>
                <a:cs typeface="Arial"/>
              </a:rPr>
              <a:t>opcji </a:t>
            </a:r>
            <a:r>
              <a:rPr sz="2400" spc="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eksploatacji i </a:t>
            </a:r>
            <a:r>
              <a:rPr sz="2400" spc="-5" dirty="0">
                <a:latin typeface="Arial"/>
                <a:cs typeface="Arial"/>
              </a:rPr>
              <a:t>eksploracji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Wingdings"/>
              <a:buChar char="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9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Ze </a:t>
            </a:r>
            <a:r>
              <a:rPr sz="2400" spc="-10" dirty="0">
                <a:latin typeface="Arial"/>
                <a:cs typeface="Arial"/>
              </a:rPr>
              <a:t>względów historycznych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metodycznych </a:t>
            </a:r>
            <a:r>
              <a:rPr sz="2400" dirty="0">
                <a:latin typeface="Arial"/>
                <a:cs typeface="Arial"/>
              </a:rPr>
              <a:t>opcje te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są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traktowane jako </a:t>
            </a:r>
            <a:r>
              <a:rPr sz="2400" dirty="0">
                <a:latin typeface="Arial"/>
                <a:cs typeface="Arial"/>
              </a:rPr>
              <a:t>ramiona </a:t>
            </a:r>
            <a:r>
              <a:rPr sz="2400" spc="-5" dirty="0">
                <a:latin typeface="Arial"/>
                <a:cs typeface="Arial"/>
              </a:rPr>
              <a:t>jednorękiego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bandyty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dirty="0"/>
              <a:t>Wieloręki</a:t>
            </a:r>
            <a:r>
              <a:rPr spc="-90" dirty="0"/>
              <a:t> </a:t>
            </a:r>
            <a:r>
              <a:rPr dirty="0"/>
              <a:t>bandyta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1208658"/>
            <a:ext cx="8050530" cy="432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338455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Podstawa </a:t>
            </a:r>
            <a:r>
              <a:rPr sz="1600" dirty="0">
                <a:latin typeface="Arial"/>
                <a:cs typeface="Arial"/>
              </a:rPr>
              <a:t>formalna algorytmów tej klasy </a:t>
            </a:r>
            <a:r>
              <a:rPr sz="1600" spc="-5" dirty="0">
                <a:latin typeface="Arial"/>
                <a:cs typeface="Arial"/>
              </a:rPr>
              <a:t>została zostały </a:t>
            </a:r>
            <a:r>
              <a:rPr sz="1600" spc="-10" dirty="0">
                <a:latin typeface="Arial"/>
                <a:cs typeface="Arial"/>
              </a:rPr>
              <a:t>pierwotnie wprowadzona,  </a:t>
            </a:r>
            <a:r>
              <a:rPr sz="1600" spc="-5" dirty="0">
                <a:latin typeface="Arial"/>
                <a:cs typeface="Arial"/>
              </a:rPr>
              <a:t>aby wyjaśnić, </a:t>
            </a:r>
            <a:r>
              <a:rPr sz="1600" spc="5" dirty="0">
                <a:latin typeface="Arial"/>
                <a:cs typeface="Arial"/>
              </a:rPr>
              <a:t>w </a:t>
            </a:r>
            <a:r>
              <a:rPr sz="1600" dirty="0">
                <a:latin typeface="Arial"/>
                <a:cs typeface="Arial"/>
              </a:rPr>
              <a:t>jaki sposób </a:t>
            </a:r>
            <a:r>
              <a:rPr sz="1600" spc="-10" dirty="0">
                <a:latin typeface="Arial"/>
                <a:cs typeface="Arial"/>
              </a:rPr>
              <a:t>wyidealizowany </a:t>
            </a:r>
            <a:r>
              <a:rPr sz="1600" spc="-5" dirty="0">
                <a:latin typeface="Arial"/>
                <a:cs typeface="Arial"/>
              </a:rPr>
              <a:t>hazardzista </a:t>
            </a:r>
            <a:r>
              <a:rPr sz="1600" spc="-10" dirty="0">
                <a:latin typeface="Arial"/>
                <a:cs typeface="Arial"/>
              </a:rPr>
              <a:t>próbowałby </a:t>
            </a:r>
            <a:r>
              <a:rPr sz="1600" spc="-5" dirty="0">
                <a:latin typeface="Arial"/>
                <a:cs typeface="Arial"/>
              </a:rPr>
              <a:t>zarobić jak  najwięcej pieniędzy </a:t>
            </a:r>
            <a:r>
              <a:rPr sz="1600" spc="5" dirty="0">
                <a:latin typeface="Arial"/>
                <a:cs typeface="Arial"/>
              </a:rPr>
              <a:t>w </a:t>
            </a:r>
            <a:r>
              <a:rPr sz="1600" spc="-5" dirty="0">
                <a:latin typeface="Arial"/>
                <a:cs typeface="Arial"/>
              </a:rPr>
              <a:t>hipotetycznym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kasynie.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5" dirty="0">
                <a:latin typeface="Arial"/>
                <a:cs typeface="Arial"/>
              </a:rPr>
              <a:t>W </a:t>
            </a:r>
            <a:r>
              <a:rPr sz="1600" dirty="0">
                <a:latin typeface="Arial"/>
                <a:cs typeface="Arial"/>
              </a:rPr>
              <a:t>tym </a:t>
            </a:r>
            <a:r>
              <a:rPr sz="1600" spc="-5" dirty="0">
                <a:latin typeface="Arial"/>
                <a:cs typeface="Arial"/>
              </a:rPr>
              <a:t>hipotetycznym kasynie </a:t>
            </a:r>
            <a:r>
              <a:rPr sz="1600" dirty="0">
                <a:latin typeface="Arial"/>
                <a:cs typeface="Arial"/>
              </a:rPr>
              <a:t>jest tylko </a:t>
            </a:r>
            <a:r>
              <a:rPr sz="1600" spc="-5" dirty="0">
                <a:latin typeface="Arial"/>
                <a:cs typeface="Arial"/>
              </a:rPr>
              <a:t>jeden </a:t>
            </a:r>
            <a:r>
              <a:rPr sz="1600" spc="-10" dirty="0">
                <a:latin typeface="Arial"/>
                <a:cs typeface="Arial"/>
              </a:rPr>
              <a:t>rodzaj gry: </a:t>
            </a:r>
            <a:r>
              <a:rPr sz="1600" dirty="0">
                <a:latin typeface="Arial"/>
                <a:cs typeface="Arial"/>
              </a:rPr>
              <a:t>automat, który jest czasem  </a:t>
            </a:r>
            <a:r>
              <a:rPr sz="1600" spc="-10" dirty="0">
                <a:latin typeface="Arial"/>
                <a:cs typeface="Arial"/>
              </a:rPr>
              <a:t>nazywany </a:t>
            </a:r>
            <a:r>
              <a:rPr sz="1600" spc="-5" dirty="0">
                <a:latin typeface="Arial"/>
                <a:cs typeface="Arial"/>
              </a:rPr>
              <a:t>jednorękim bandytą. </a:t>
            </a:r>
            <a:r>
              <a:rPr sz="1600" dirty="0">
                <a:latin typeface="Arial"/>
                <a:cs typeface="Arial"/>
              </a:rPr>
              <a:t>Istnieje </a:t>
            </a:r>
            <a:r>
              <a:rPr sz="1600" spc="-10" dirty="0">
                <a:latin typeface="Arial"/>
                <a:cs typeface="Arial"/>
              </a:rPr>
              <a:t>wiele </a:t>
            </a:r>
            <a:r>
              <a:rPr sz="1600" spc="-5" dirty="0">
                <a:latin typeface="Arial"/>
                <a:cs typeface="Arial"/>
              </a:rPr>
              <a:t>różnych automatów, </a:t>
            </a:r>
            <a:r>
              <a:rPr sz="1600" dirty="0">
                <a:latin typeface="Arial"/>
                <a:cs typeface="Arial"/>
              </a:rPr>
              <a:t>z których </a:t>
            </a:r>
            <a:r>
              <a:rPr sz="1600" spc="-5" dirty="0">
                <a:latin typeface="Arial"/>
                <a:cs typeface="Arial"/>
              </a:rPr>
              <a:t>każdy </a:t>
            </a:r>
            <a:r>
              <a:rPr sz="1600" spc="15" dirty="0">
                <a:latin typeface="Arial"/>
                <a:cs typeface="Arial"/>
              </a:rPr>
              <a:t>ma  </a:t>
            </a:r>
            <a:r>
              <a:rPr sz="1600" spc="-5" dirty="0">
                <a:latin typeface="Arial"/>
                <a:cs typeface="Arial"/>
              </a:rPr>
              <a:t>inny harmonogram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wypłat.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Na </a:t>
            </a:r>
            <a:r>
              <a:rPr sz="1600" spc="-5" dirty="0">
                <a:latin typeface="Arial"/>
                <a:cs typeface="Arial"/>
              </a:rPr>
              <a:t>przykład niektóre </a:t>
            </a:r>
            <a:r>
              <a:rPr sz="1600" dirty="0">
                <a:latin typeface="Arial"/>
                <a:cs typeface="Arial"/>
              </a:rPr>
              <a:t>automaty </a:t>
            </a:r>
            <a:r>
              <a:rPr sz="1600" spc="-5" dirty="0">
                <a:latin typeface="Arial"/>
                <a:cs typeface="Arial"/>
              </a:rPr>
              <a:t>do gry </a:t>
            </a:r>
            <a:r>
              <a:rPr sz="1600" spc="5" dirty="0">
                <a:latin typeface="Arial"/>
                <a:cs typeface="Arial"/>
              </a:rPr>
              <a:t>mogą </a:t>
            </a:r>
            <a:r>
              <a:rPr sz="1600" spc="-5" dirty="0">
                <a:latin typeface="Arial"/>
                <a:cs typeface="Arial"/>
              </a:rPr>
              <a:t>wypłacić </a:t>
            </a:r>
            <a:r>
              <a:rPr sz="1600" dirty="0">
                <a:latin typeface="Arial"/>
                <a:cs typeface="Arial"/>
              </a:rPr>
              <a:t>5 USD </a:t>
            </a:r>
            <a:r>
              <a:rPr sz="1600" spc="-5" dirty="0">
                <a:latin typeface="Arial"/>
                <a:cs typeface="Arial"/>
              </a:rPr>
              <a:t>za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ze 100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losowań,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podczas gdy inne </a:t>
            </a:r>
            <a:r>
              <a:rPr sz="1600" dirty="0">
                <a:latin typeface="Arial"/>
                <a:cs typeface="Arial"/>
              </a:rPr>
              <a:t>automaty </a:t>
            </a:r>
            <a:r>
              <a:rPr sz="1600" spc="-10" dirty="0">
                <a:latin typeface="Arial"/>
                <a:cs typeface="Arial"/>
              </a:rPr>
              <a:t>wypłacą </a:t>
            </a:r>
            <a:r>
              <a:rPr sz="1600" dirty="0">
                <a:latin typeface="Arial"/>
                <a:cs typeface="Arial"/>
              </a:rPr>
              <a:t>25 USD </a:t>
            </a:r>
            <a:r>
              <a:rPr sz="1600" spc="-5" dirty="0">
                <a:latin typeface="Arial"/>
                <a:cs typeface="Arial"/>
              </a:rPr>
              <a:t>za </a:t>
            </a:r>
            <a:r>
              <a:rPr sz="1600" spc="5" dirty="0">
                <a:latin typeface="Arial"/>
                <a:cs typeface="Arial"/>
              </a:rPr>
              <a:t>1 z </a:t>
            </a:r>
            <a:r>
              <a:rPr sz="1600" spc="-5" dirty="0">
                <a:latin typeface="Arial"/>
                <a:cs typeface="Arial"/>
              </a:rPr>
              <a:t>1000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losowań.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Matematycy </a:t>
            </a:r>
            <a:r>
              <a:rPr sz="1600" spc="-5" dirty="0">
                <a:latin typeface="Arial"/>
                <a:cs typeface="Arial"/>
              </a:rPr>
              <a:t>postanowili traktować różne </a:t>
            </a:r>
            <a:r>
              <a:rPr sz="1600" dirty="0">
                <a:latin typeface="Arial"/>
                <a:cs typeface="Arial"/>
              </a:rPr>
              <a:t>automaty do </a:t>
            </a:r>
            <a:r>
              <a:rPr sz="1600" spc="-5" dirty="0">
                <a:latin typeface="Arial"/>
                <a:cs typeface="Arial"/>
              </a:rPr>
              <a:t>gry </a:t>
            </a:r>
            <a:r>
              <a:rPr sz="1600" spc="5" dirty="0">
                <a:latin typeface="Arial"/>
                <a:cs typeface="Arial"/>
              </a:rPr>
              <a:t>w </a:t>
            </a:r>
            <a:r>
              <a:rPr sz="1600" spc="-5" dirty="0">
                <a:latin typeface="Arial"/>
                <a:cs typeface="Arial"/>
              </a:rPr>
              <a:t>swoim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eksperymencie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myślowym, jakby </a:t>
            </a:r>
            <a:r>
              <a:rPr sz="1600" spc="-5" dirty="0">
                <a:latin typeface="Arial"/>
                <a:cs typeface="Arial"/>
              </a:rPr>
              <a:t>były jednym wielkim </a:t>
            </a:r>
            <a:r>
              <a:rPr sz="1600" dirty="0">
                <a:latin typeface="Arial"/>
                <a:cs typeface="Arial"/>
              </a:rPr>
              <a:t>automatem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spc="-10" dirty="0">
                <a:latin typeface="Arial"/>
                <a:cs typeface="Arial"/>
              </a:rPr>
              <a:t>gry, </a:t>
            </a:r>
            <a:r>
              <a:rPr sz="1600" dirty="0">
                <a:latin typeface="Arial"/>
                <a:cs typeface="Arial"/>
              </a:rPr>
              <a:t>który </a:t>
            </a:r>
            <a:r>
              <a:rPr sz="1600" spc="5" dirty="0">
                <a:latin typeface="Arial"/>
                <a:cs typeface="Arial"/>
              </a:rPr>
              <a:t>miał </a:t>
            </a:r>
            <a:r>
              <a:rPr sz="1600" spc="-10" dirty="0">
                <a:latin typeface="Arial"/>
                <a:cs typeface="Arial"/>
              </a:rPr>
              <a:t>wiele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ramion.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356870" marR="136779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10" dirty="0">
                <a:latin typeface="Arial"/>
                <a:cs typeface="Arial"/>
              </a:rPr>
              <a:t>Doprowadziło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do określenia opcji </a:t>
            </a:r>
            <a:r>
              <a:rPr sz="1600" spc="-10" dirty="0">
                <a:latin typeface="Arial"/>
                <a:cs typeface="Arial"/>
              </a:rPr>
              <a:t>wyboru </a:t>
            </a:r>
            <a:r>
              <a:rPr sz="1600" spc="5" dirty="0">
                <a:latin typeface="Arial"/>
                <a:cs typeface="Arial"/>
              </a:rPr>
              <a:t>w </a:t>
            </a:r>
            <a:r>
              <a:rPr sz="1600" dirty="0">
                <a:latin typeface="Arial"/>
                <a:cs typeface="Arial"/>
              </a:rPr>
              <a:t>problemie jako ramion i  </a:t>
            </a:r>
            <a:r>
              <a:rPr sz="1600" spc="-5" dirty="0">
                <a:latin typeface="Arial"/>
                <a:cs typeface="Arial"/>
              </a:rPr>
              <a:t>zidentyfikowano </a:t>
            </a:r>
            <a:r>
              <a:rPr sz="1600" dirty="0">
                <a:latin typeface="Arial"/>
                <a:cs typeface="Arial"/>
              </a:rPr>
              <a:t>problemem Wielorękiego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Bandyty.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472" y="404825"/>
            <a:ext cx="35261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Nagrody i</a:t>
            </a:r>
            <a:r>
              <a:rPr spc="-85" dirty="0"/>
              <a:t> </a:t>
            </a:r>
            <a:r>
              <a:rPr dirty="0"/>
              <a:t>wypłaty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320164"/>
            <a:ext cx="8014334" cy="3783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Nagroda jest miarą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sukcesu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15" dirty="0">
                <a:latin typeface="Arial"/>
                <a:cs typeface="Arial"/>
              </a:rPr>
              <a:t>Może </a:t>
            </a:r>
            <a:r>
              <a:rPr sz="2200" dirty="0">
                <a:latin typeface="Arial"/>
                <a:cs typeface="Arial"/>
              </a:rPr>
              <a:t>określać, </a:t>
            </a:r>
            <a:r>
              <a:rPr sz="2200" spc="-5" dirty="0">
                <a:latin typeface="Arial"/>
                <a:cs typeface="Arial"/>
              </a:rPr>
              <a:t>czy klient </a:t>
            </a:r>
            <a:r>
              <a:rPr sz="2200" dirty="0">
                <a:latin typeface="Arial"/>
                <a:cs typeface="Arial"/>
              </a:rPr>
              <a:t>kliknął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dirty="0">
                <a:latin typeface="Arial"/>
                <a:cs typeface="Arial"/>
              </a:rPr>
              <a:t>reklamę, </a:t>
            </a:r>
            <a:r>
              <a:rPr sz="2200" spc="-5" dirty="0">
                <a:latin typeface="Arial"/>
                <a:cs typeface="Arial"/>
              </a:rPr>
              <a:t>czy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zarejestrował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się </a:t>
            </a:r>
            <a:r>
              <a:rPr sz="2200" spc="10" dirty="0">
                <a:latin typeface="Arial"/>
                <a:cs typeface="Arial"/>
              </a:rPr>
              <a:t>jako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użytkownik.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10" dirty="0">
                <a:latin typeface="Arial"/>
                <a:cs typeface="Arial"/>
              </a:rPr>
              <a:t>Liczy </a:t>
            </a:r>
            <a:r>
              <a:rPr sz="2200" spc="-5" dirty="0">
                <a:latin typeface="Arial"/>
                <a:cs typeface="Arial"/>
              </a:rPr>
              <a:t>się </a:t>
            </a:r>
            <a:r>
              <a:rPr sz="2200" spc="5" dirty="0">
                <a:latin typeface="Arial"/>
                <a:cs typeface="Arial"/>
              </a:rPr>
              <a:t>to, </a:t>
            </a:r>
            <a:r>
              <a:rPr sz="2200" spc="-10" dirty="0">
                <a:latin typeface="Arial"/>
                <a:cs typeface="Arial"/>
              </a:rPr>
              <a:t>że </a:t>
            </a:r>
            <a:r>
              <a:rPr sz="2200" dirty="0">
                <a:latin typeface="Arial"/>
                <a:cs typeface="Arial"/>
              </a:rPr>
              <a:t>(A) nagroda jest </a:t>
            </a:r>
            <a:r>
              <a:rPr sz="2200" spc="-5" dirty="0">
                <a:latin typeface="Arial"/>
                <a:cs typeface="Arial"/>
              </a:rPr>
              <a:t>reprezentowana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opisem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ilościowym, </a:t>
            </a:r>
            <a:r>
              <a:rPr sz="2200" dirty="0">
                <a:latin typeface="Arial"/>
                <a:cs typeface="Arial"/>
              </a:rPr>
              <a:t>co </a:t>
            </a:r>
            <a:r>
              <a:rPr sz="2200" spc="-5" dirty="0">
                <a:latin typeface="Arial"/>
                <a:cs typeface="Arial"/>
              </a:rPr>
              <a:t>możemy monitorować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analityczne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Oraz </a:t>
            </a:r>
            <a:r>
              <a:rPr sz="2200" dirty="0">
                <a:latin typeface="Arial"/>
                <a:cs typeface="Arial"/>
              </a:rPr>
              <a:t>to, </a:t>
            </a:r>
            <a:r>
              <a:rPr sz="2200" spc="-10" dirty="0">
                <a:latin typeface="Arial"/>
                <a:cs typeface="Arial"/>
              </a:rPr>
              <a:t>że </a:t>
            </a:r>
            <a:r>
              <a:rPr sz="2200" dirty="0">
                <a:latin typeface="Arial"/>
                <a:cs typeface="Arial"/>
              </a:rPr>
              <a:t>(B) </a:t>
            </a:r>
            <a:r>
              <a:rPr sz="2200" spc="-10" dirty="0">
                <a:latin typeface="Arial"/>
                <a:cs typeface="Arial"/>
              </a:rPr>
              <a:t>większe </a:t>
            </a:r>
            <a:r>
              <a:rPr sz="2200" spc="-5" dirty="0">
                <a:latin typeface="Arial"/>
                <a:cs typeface="Arial"/>
              </a:rPr>
              <a:t>kwoty </a:t>
            </a:r>
            <a:r>
              <a:rPr sz="2200" dirty="0">
                <a:latin typeface="Arial"/>
                <a:cs typeface="Arial"/>
              </a:rPr>
              <a:t>nagrody są </a:t>
            </a:r>
            <a:r>
              <a:rPr sz="2200" spc="-10" dirty="0">
                <a:latin typeface="Arial"/>
                <a:cs typeface="Arial"/>
              </a:rPr>
              <a:t>lepsze </a:t>
            </a:r>
            <a:r>
              <a:rPr sz="2200" spc="-5" dirty="0">
                <a:latin typeface="Arial"/>
                <a:cs typeface="Arial"/>
              </a:rPr>
              <a:t>niż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mniejsze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kwoty.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404825"/>
            <a:ext cx="59099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Problem wielorękiego</a:t>
            </a:r>
            <a:r>
              <a:rPr spc="-140" dirty="0"/>
              <a:t> </a:t>
            </a:r>
            <a:r>
              <a:rPr dirty="0"/>
              <a:t>bandyty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9"/>
            <a:ext cx="7995920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"/>
                <a:cs typeface="Arial"/>
              </a:rPr>
              <a:t>Mamy </a:t>
            </a:r>
            <a:r>
              <a:rPr sz="1800" dirty="0">
                <a:latin typeface="Arial"/>
                <a:cs typeface="Arial"/>
              </a:rPr>
              <a:t>do czynienia </a:t>
            </a:r>
            <a:r>
              <a:rPr sz="1800" spc="-10" dirty="0">
                <a:latin typeface="Arial"/>
                <a:cs typeface="Arial"/>
              </a:rPr>
              <a:t>ze </a:t>
            </a:r>
            <a:r>
              <a:rPr sz="1800" dirty="0">
                <a:latin typeface="Arial"/>
                <a:cs typeface="Arial"/>
              </a:rPr>
              <a:t>skomplikowanym automatem do </a:t>
            </a:r>
            <a:r>
              <a:rPr sz="1800" spc="-5" dirty="0">
                <a:latin typeface="Arial"/>
                <a:cs typeface="Arial"/>
              </a:rPr>
              <a:t>gry,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zwanym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bandytą, </a:t>
            </a:r>
            <a:r>
              <a:rPr sz="1800" dirty="0">
                <a:latin typeface="Arial"/>
                <a:cs typeface="Arial"/>
              </a:rPr>
              <a:t>który </a:t>
            </a:r>
            <a:r>
              <a:rPr sz="1800" spc="5" dirty="0">
                <a:latin typeface="Arial"/>
                <a:cs typeface="Arial"/>
              </a:rPr>
              <a:t>ma </a:t>
            </a:r>
            <a:r>
              <a:rPr sz="1800" dirty="0">
                <a:latin typeface="Arial"/>
                <a:cs typeface="Arial"/>
              </a:rPr>
              <a:t>zestaw ramion </a:t>
            </a:r>
            <a:r>
              <a:rPr sz="1800" spc="-5" dirty="0">
                <a:latin typeface="Arial"/>
                <a:cs typeface="Arial"/>
              </a:rPr>
              <a:t>N, </a:t>
            </a:r>
            <a:r>
              <a:rPr sz="1800" dirty="0">
                <a:latin typeface="Arial"/>
                <a:cs typeface="Arial"/>
              </a:rPr>
              <a:t>które możemy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ciągnąć.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Kiedy zostanie pociągnięty, </a:t>
            </a:r>
            <a:r>
              <a:rPr sz="1800" spc="-5" dirty="0">
                <a:latin typeface="Arial"/>
                <a:cs typeface="Arial"/>
              </a:rPr>
              <a:t>każde </a:t>
            </a:r>
            <a:r>
              <a:rPr sz="1800" dirty="0">
                <a:latin typeface="Arial"/>
                <a:cs typeface="Arial"/>
              </a:rPr>
              <a:t>ramię raz na jakiś </a:t>
            </a:r>
            <a:r>
              <a:rPr sz="1800" spc="-5" dirty="0">
                <a:latin typeface="Arial"/>
                <a:cs typeface="Arial"/>
              </a:rPr>
              <a:t>czas </a:t>
            </a:r>
            <a:r>
              <a:rPr sz="1800" dirty="0">
                <a:latin typeface="Arial"/>
                <a:cs typeface="Arial"/>
              </a:rPr>
              <a:t>generuje  nagrodę. Ale te nagrody nie </a:t>
            </a:r>
            <a:r>
              <a:rPr sz="1800" spc="5" dirty="0">
                <a:latin typeface="Arial"/>
                <a:cs typeface="Arial"/>
              </a:rPr>
              <a:t>są </a:t>
            </a:r>
            <a:r>
              <a:rPr sz="1800" spc="-5" dirty="0">
                <a:latin typeface="Arial"/>
                <a:cs typeface="Arial"/>
              </a:rPr>
              <a:t>pewne, </a:t>
            </a:r>
            <a:r>
              <a:rPr sz="1800" dirty="0">
                <a:latin typeface="Arial"/>
                <a:cs typeface="Arial"/>
              </a:rPr>
              <a:t>dlatego uprawiamy hazard: Ramię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  może dać nam 1 </a:t>
            </a:r>
            <a:r>
              <a:rPr sz="1800" spc="5" dirty="0">
                <a:latin typeface="Arial"/>
                <a:cs typeface="Arial"/>
              </a:rPr>
              <a:t>jednostkę </a:t>
            </a:r>
            <a:r>
              <a:rPr sz="1800" dirty="0">
                <a:latin typeface="Arial"/>
                <a:cs typeface="Arial"/>
              </a:rPr>
              <a:t>nagrody tylko 1% czasu, podczas gdy Ramię 2  </a:t>
            </a:r>
            <a:r>
              <a:rPr sz="1800" spc="-5" dirty="0">
                <a:latin typeface="Arial"/>
                <a:cs typeface="Arial"/>
              </a:rPr>
              <a:t>może </a:t>
            </a:r>
            <a:r>
              <a:rPr sz="1800" dirty="0">
                <a:latin typeface="Arial"/>
                <a:cs typeface="Arial"/>
              </a:rPr>
              <a:t>dać nam 1 jednostkę nagrody tylko 3%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czasu.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Każde </a:t>
            </a:r>
            <a:r>
              <a:rPr sz="1800" dirty="0">
                <a:latin typeface="Arial"/>
                <a:cs typeface="Arial"/>
              </a:rPr>
              <a:t>pociągnięcie </a:t>
            </a:r>
            <a:r>
              <a:rPr sz="1800" spc="-5" dirty="0">
                <a:latin typeface="Arial"/>
                <a:cs typeface="Arial"/>
              </a:rPr>
              <a:t>dowolnego </a:t>
            </a:r>
            <a:r>
              <a:rPr sz="1800" dirty="0">
                <a:latin typeface="Arial"/>
                <a:cs typeface="Arial"/>
              </a:rPr>
              <a:t>ramienia jest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ryzykowne.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Każde </a:t>
            </a:r>
            <a:r>
              <a:rPr sz="1800" dirty="0">
                <a:latin typeface="Arial"/>
                <a:cs typeface="Arial"/>
              </a:rPr>
              <a:t>pociągnięcie jest nie tylko </a:t>
            </a:r>
            <a:r>
              <a:rPr sz="1800" spc="-10" dirty="0">
                <a:latin typeface="Arial"/>
                <a:cs typeface="Arial"/>
              </a:rPr>
              <a:t>ryzykowne, </a:t>
            </a:r>
            <a:r>
              <a:rPr sz="1800" dirty="0">
                <a:latin typeface="Arial"/>
                <a:cs typeface="Arial"/>
              </a:rPr>
              <a:t>ale </a:t>
            </a:r>
            <a:r>
              <a:rPr sz="1800" spc="-5" dirty="0">
                <a:latin typeface="Arial"/>
                <a:cs typeface="Arial"/>
              </a:rPr>
              <a:t>również </a:t>
            </a:r>
            <a:r>
              <a:rPr sz="1800" dirty="0">
                <a:latin typeface="Arial"/>
                <a:cs typeface="Arial"/>
              </a:rPr>
              <a:t>nie </a:t>
            </a:r>
            <a:r>
              <a:rPr sz="1800" spc="-5" dirty="0">
                <a:latin typeface="Arial"/>
                <a:cs typeface="Arial"/>
              </a:rPr>
              <a:t>wiemy,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jakie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są </a:t>
            </a:r>
            <a:r>
              <a:rPr sz="1800" spc="-5" dirty="0">
                <a:latin typeface="Arial"/>
                <a:cs typeface="Arial"/>
              </a:rPr>
              <a:t>stawki </a:t>
            </a:r>
            <a:r>
              <a:rPr sz="1800" dirty="0">
                <a:latin typeface="Arial"/>
                <a:cs typeface="Arial"/>
              </a:rPr>
              <a:t>nagród dla któregokolwiek z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Musimy </a:t>
            </a:r>
            <a:r>
              <a:rPr sz="1800" dirty="0">
                <a:latin typeface="Arial"/>
                <a:cs typeface="Arial"/>
              </a:rPr>
              <a:t>to odkryć eksperymentalnie, </a:t>
            </a:r>
            <a:r>
              <a:rPr sz="1800" spc="5" dirty="0">
                <a:latin typeface="Arial"/>
                <a:cs typeface="Arial"/>
              </a:rPr>
              <a:t>ciągnąc </a:t>
            </a:r>
            <a:r>
              <a:rPr sz="1800" dirty="0">
                <a:latin typeface="Arial"/>
                <a:cs typeface="Arial"/>
              </a:rPr>
              <a:t>nieznane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ramiona.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404825"/>
            <a:ext cx="59099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Problem wielorękiego</a:t>
            </a:r>
            <a:r>
              <a:rPr spc="-140" dirty="0"/>
              <a:t> </a:t>
            </a:r>
            <a:r>
              <a:rPr dirty="0"/>
              <a:t>bandyty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8"/>
            <a:ext cx="8047355" cy="427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58115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Dowiadujemy </a:t>
            </a:r>
            <a:r>
              <a:rPr sz="1600" dirty="0">
                <a:latin typeface="Arial"/>
                <a:cs typeface="Arial"/>
              </a:rPr>
              <a:t>się tylko o </a:t>
            </a:r>
            <a:r>
              <a:rPr sz="1600" spc="-5" dirty="0">
                <a:latin typeface="Arial"/>
                <a:cs typeface="Arial"/>
              </a:rPr>
              <a:t>nagrodzie, </a:t>
            </a:r>
            <a:r>
              <a:rPr sz="1600" dirty="0">
                <a:latin typeface="Arial"/>
                <a:cs typeface="Arial"/>
              </a:rPr>
              <a:t>która </a:t>
            </a:r>
            <a:r>
              <a:rPr sz="1600" spc="-5" dirty="0">
                <a:latin typeface="Arial"/>
                <a:cs typeface="Arial"/>
              </a:rPr>
              <a:t>została </a:t>
            </a:r>
            <a:r>
              <a:rPr sz="1600" spc="-10" dirty="0">
                <a:latin typeface="Arial"/>
                <a:cs typeface="Arial"/>
              </a:rPr>
              <a:t>wręczona </a:t>
            </a:r>
            <a:r>
              <a:rPr sz="1600" spc="-5" dirty="0">
                <a:latin typeface="Arial"/>
                <a:cs typeface="Arial"/>
              </a:rPr>
              <a:t>za </a:t>
            </a:r>
            <a:r>
              <a:rPr sz="1600" dirty="0">
                <a:latin typeface="Arial"/>
                <a:cs typeface="Arial"/>
              </a:rPr>
              <a:t>ramię, które  </a:t>
            </a:r>
            <a:r>
              <a:rPr sz="1600" spc="-5" dirty="0">
                <a:latin typeface="Arial"/>
                <a:cs typeface="Arial"/>
              </a:rPr>
              <a:t>rzeczywiście wyciągnęliśmy. Niezależnie </a:t>
            </a:r>
            <a:r>
              <a:rPr sz="1600" dirty="0">
                <a:latin typeface="Arial"/>
                <a:cs typeface="Arial"/>
              </a:rPr>
              <a:t>od </a:t>
            </a:r>
            <a:r>
              <a:rPr sz="1600" spc="-5" dirty="0">
                <a:latin typeface="Arial"/>
                <a:cs typeface="Arial"/>
              </a:rPr>
              <a:t>tego, </a:t>
            </a:r>
            <a:r>
              <a:rPr sz="1600" dirty="0">
                <a:latin typeface="Arial"/>
                <a:cs typeface="Arial"/>
              </a:rPr>
              <a:t>które ramię </a:t>
            </a:r>
            <a:r>
              <a:rPr sz="1600" spc="-5" dirty="0">
                <a:latin typeface="Arial"/>
                <a:cs typeface="Arial"/>
              </a:rPr>
              <a:t>wyciągniemy, brakuje  nam </a:t>
            </a:r>
            <a:r>
              <a:rPr sz="1600" dirty="0">
                <a:latin typeface="Arial"/>
                <a:cs typeface="Arial"/>
              </a:rPr>
              <a:t>informacji o </a:t>
            </a:r>
            <a:r>
              <a:rPr sz="1600" spc="-5" dirty="0">
                <a:latin typeface="Arial"/>
                <a:cs typeface="Arial"/>
              </a:rPr>
              <a:t>innych </a:t>
            </a:r>
            <a:r>
              <a:rPr sz="1600" dirty="0">
                <a:latin typeface="Arial"/>
                <a:cs typeface="Arial"/>
              </a:rPr>
              <a:t>ramionach, których </a:t>
            </a:r>
            <a:r>
              <a:rPr sz="1600" spc="-5" dirty="0">
                <a:latin typeface="Arial"/>
                <a:cs typeface="Arial"/>
              </a:rPr>
              <a:t>nie wyciągnęliśmy. </a:t>
            </a:r>
            <a:r>
              <a:rPr sz="1600" dirty="0">
                <a:latin typeface="Arial"/>
                <a:cs typeface="Arial"/>
              </a:rPr>
              <a:t>Tak jak </a:t>
            </a:r>
            <a:r>
              <a:rPr sz="1600" spc="5" dirty="0">
                <a:latin typeface="Arial"/>
                <a:cs typeface="Arial"/>
              </a:rPr>
              <a:t>w  </a:t>
            </a:r>
            <a:r>
              <a:rPr sz="1600" spc="-15" dirty="0">
                <a:latin typeface="Arial"/>
                <a:cs typeface="Arial"/>
              </a:rPr>
              <a:t>prawdziwym </a:t>
            </a:r>
            <a:r>
              <a:rPr sz="1600" spc="-5" dirty="0">
                <a:latin typeface="Arial"/>
                <a:cs typeface="Arial"/>
              </a:rPr>
              <a:t>życiu, </a:t>
            </a:r>
            <a:r>
              <a:rPr sz="1600" dirty="0">
                <a:latin typeface="Arial"/>
                <a:cs typeface="Arial"/>
              </a:rPr>
              <a:t>uczymy się o ścieżce, którą </a:t>
            </a:r>
            <a:r>
              <a:rPr sz="1600" spc="-5" dirty="0">
                <a:latin typeface="Arial"/>
                <a:cs typeface="Arial"/>
              </a:rPr>
              <a:t>podążamy,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nie </a:t>
            </a:r>
            <a:r>
              <a:rPr sz="1600" dirty="0">
                <a:latin typeface="Arial"/>
                <a:cs typeface="Arial"/>
              </a:rPr>
              <a:t>o ścieżkach, które  można </a:t>
            </a:r>
            <a:r>
              <a:rPr sz="1600" spc="-5" dirty="0">
                <a:latin typeface="Arial"/>
                <a:cs typeface="Arial"/>
              </a:rPr>
              <a:t>było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obrać.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5" dirty="0">
                <a:latin typeface="Arial"/>
                <a:cs typeface="Arial"/>
              </a:rPr>
              <a:t>Tracimy </a:t>
            </a:r>
            <a:r>
              <a:rPr sz="1600" spc="-5" dirty="0">
                <a:latin typeface="Arial"/>
                <a:cs typeface="Arial"/>
              </a:rPr>
              <a:t>potencjalne korzyści za każdym </a:t>
            </a:r>
            <a:r>
              <a:rPr sz="1600" dirty="0">
                <a:latin typeface="Arial"/>
                <a:cs typeface="Arial"/>
              </a:rPr>
              <a:t>razem, </a:t>
            </a:r>
            <a:r>
              <a:rPr sz="1600" spc="-5" dirty="0">
                <a:latin typeface="Arial"/>
                <a:cs typeface="Arial"/>
              </a:rPr>
              <a:t>gdy nie </a:t>
            </a:r>
            <a:r>
              <a:rPr sz="1600" dirty="0">
                <a:latin typeface="Arial"/>
                <a:cs typeface="Arial"/>
              </a:rPr>
              <a:t>podejmujemy </a:t>
            </a:r>
            <a:r>
              <a:rPr sz="1600" spc="-5" dirty="0">
                <a:latin typeface="Arial"/>
                <a:cs typeface="Arial"/>
              </a:rPr>
              <a:t>dobrej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decyzji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44170" marR="349250" indent="-344170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441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Za </a:t>
            </a:r>
            <a:r>
              <a:rPr sz="1600" spc="-5" dirty="0">
                <a:latin typeface="Arial"/>
                <a:cs typeface="Arial"/>
              </a:rPr>
              <a:t>każdym </a:t>
            </a:r>
            <a:r>
              <a:rPr sz="1600" dirty="0">
                <a:latin typeface="Arial"/>
                <a:cs typeface="Arial"/>
              </a:rPr>
              <a:t>razem, </a:t>
            </a:r>
            <a:r>
              <a:rPr sz="1600" spc="-5" dirty="0">
                <a:latin typeface="Arial"/>
                <a:cs typeface="Arial"/>
              </a:rPr>
              <a:t>gdy </a:t>
            </a:r>
            <a:r>
              <a:rPr sz="1600" dirty="0">
                <a:latin typeface="Arial"/>
                <a:cs typeface="Arial"/>
              </a:rPr>
              <a:t>eksperymentujemy z ramieniem, które </a:t>
            </a:r>
            <a:r>
              <a:rPr sz="1600" spc="-5" dirty="0">
                <a:latin typeface="Arial"/>
                <a:cs typeface="Arial"/>
              </a:rPr>
              <a:t>nie </a:t>
            </a:r>
            <a:r>
              <a:rPr sz="1600" dirty="0">
                <a:latin typeface="Arial"/>
                <a:cs typeface="Arial"/>
              </a:rPr>
              <a:t>jest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najlepszym</a:t>
            </a:r>
            <a:endParaRPr sz="1600">
              <a:latin typeface="Arial"/>
              <a:cs typeface="Arial"/>
            </a:endParaRPr>
          </a:p>
          <a:p>
            <a:pPr marR="391795"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ramieniem, </a:t>
            </a:r>
            <a:r>
              <a:rPr sz="1600" spc="5" dirty="0">
                <a:latin typeface="Arial"/>
                <a:cs typeface="Arial"/>
              </a:rPr>
              <a:t>tracimy </a:t>
            </a:r>
            <a:r>
              <a:rPr sz="1600" spc="-5" dirty="0">
                <a:latin typeface="Arial"/>
                <a:cs typeface="Arial"/>
              </a:rPr>
              <a:t>nagrodę, </a:t>
            </a:r>
            <a:r>
              <a:rPr sz="1600" spc="-10" dirty="0">
                <a:latin typeface="Arial"/>
                <a:cs typeface="Arial"/>
              </a:rPr>
              <a:t>ponieważ </a:t>
            </a:r>
            <a:r>
              <a:rPr sz="1600" dirty="0">
                <a:latin typeface="Arial"/>
                <a:cs typeface="Arial"/>
              </a:rPr>
              <a:t>moglibyśmy, uruchomić </a:t>
            </a:r>
            <a:r>
              <a:rPr sz="1600" spc="-5" dirty="0">
                <a:latin typeface="Arial"/>
                <a:cs typeface="Arial"/>
              </a:rPr>
              <a:t>lepsze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ramię.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356870" marR="549275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Każdy </a:t>
            </a:r>
            <a:r>
              <a:rPr sz="1600" dirty="0">
                <a:latin typeface="Arial"/>
                <a:cs typeface="Arial"/>
              </a:rPr>
              <a:t>algorytm, który </a:t>
            </a:r>
            <a:r>
              <a:rPr sz="1600" spc="-5" dirty="0">
                <a:latin typeface="Arial"/>
                <a:cs typeface="Arial"/>
              </a:rPr>
              <a:t>oferuje </a:t>
            </a:r>
            <a:r>
              <a:rPr sz="1600" spc="-10" dirty="0">
                <a:latin typeface="Arial"/>
                <a:cs typeface="Arial"/>
              </a:rPr>
              <a:t>proponowane rozwiązanie </a:t>
            </a:r>
            <a:r>
              <a:rPr sz="1600" dirty="0">
                <a:latin typeface="Arial"/>
                <a:cs typeface="Arial"/>
              </a:rPr>
              <a:t>problemu </a:t>
            </a:r>
            <a:r>
              <a:rPr sz="1600" spc="-5" dirty="0">
                <a:latin typeface="Arial"/>
                <a:cs typeface="Arial"/>
              </a:rPr>
              <a:t>wielorękiego  bandyty, </a:t>
            </a:r>
            <a:r>
              <a:rPr sz="1600" spc="5" dirty="0">
                <a:latin typeface="Arial"/>
                <a:cs typeface="Arial"/>
              </a:rPr>
              <a:t>musi </a:t>
            </a:r>
            <a:r>
              <a:rPr sz="1600" spc="-5" dirty="0">
                <a:latin typeface="Arial"/>
                <a:cs typeface="Arial"/>
              </a:rPr>
              <a:t>dać </a:t>
            </a:r>
            <a:r>
              <a:rPr sz="1600" spc="5" dirty="0">
                <a:latin typeface="Arial"/>
                <a:cs typeface="Arial"/>
              </a:rPr>
              <a:t>ci </a:t>
            </a:r>
            <a:r>
              <a:rPr sz="1600" spc="-5" dirty="0">
                <a:latin typeface="Arial"/>
                <a:cs typeface="Arial"/>
              </a:rPr>
              <a:t>regułę testowania </a:t>
            </a:r>
            <a:r>
              <a:rPr sz="1600" dirty="0">
                <a:latin typeface="Arial"/>
                <a:cs typeface="Arial"/>
              </a:rPr>
              <a:t>ramion </a:t>
            </a:r>
            <a:r>
              <a:rPr sz="1600" spc="-5" dirty="0">
                <a:latin typeface="Arial"/>
                <a:cs typeface="Arial"/>
              </a:rPr>
              <a:t>określonej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kolejności.</a:t>
            </a:r>
            <a:endParaRPr sz="16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38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Ta </a:t>
            </a:r>
            <a:r>
              <a:rPr sz="1600" spc="-5" dirty="0">
                <a:latin typeface="Arial"/>
                <a:cs typeface="Arial"/>
              </a:rPr>
              <a:t>zasada </a:t>
            </a:r>
            <a:r>
              <a:rPr sz="1600" spc="5" dirty="0">
                <a:latin typeface="Arial"/>
                <a:cs typeface="Arial"/>
              </a:rPr>
              <a:t>musi </a:t>
            </a:r>
            <a:r>
              <a:rPr sz="1600" spc="-15" dirty="0">
                <a:latin typeface="Arial"/>
                <a:cs typeface="Arial"/>
              </a:rPr>
              <a:t>zrównoważyć </a:t>
            </a:r>
            <a:r>
              <a:rPr sz="1600" spc="-5" dirty="0">
                <a:latin typeface="Arial"/>
                <a:cs typeface="Arial"/>
              </a:rPr>
              <a:t>zadania, aby </a:t>
            </a:r>
            <a:r>
              <a:rPr sz="1600" dirty="0">
                <a:latin typeface="Arial"/>
                <a:cs typeface="Arial"/>
              </a:rPr>
              <a:t>(A) </a:t>
            </a:r>
            <a:r>
              <a:rPr sz="1600" spc="-10" dirty="0">
                <a:latin typeface="Arial"/>
                <a:cs typeface="Arial"/>
              </a:rPr>
              <a:t>dowiedzieć </a:t>
            </a:r>
            <a:r>
              <a:rPr sz="1600" dirty="0">
                <a:latin typeface="Arial"/>
                <a:cs typeface="Arial"/>
              </a:rPr>
              <a:t>się o </a:t>
            </a:r>
            <a:r>
              <a:rPr sz="1600" spc="-10" dirty="0">
                <a:latin typeface="Arial"/>
                <a:cs typeface="Arial"/>
              </a:rPr>
              <a:t>nowych </a:t>
            </a:r>
            <a:r>
              <a:rPr sz="1600" spc="-5" dirty="0">
                <a:latin typeface="Arial"/>
                <a:cs typeface="Arial"/>
              </a:rPr>
              <a:t>potencjalnie  dobrych </a:t>
            </a:r>
            <a:r>
              <a:rPr sz="1600" dirty="0">
                <a:latin typeface="Arial"/>
                <a:cs typeface="Arial"/>
              </a:rPr>
              <a:t>ramionach i (B) </a:t>
            </a:r>
            <a:r>
              <a:rPr sz="1600" spc="-5" dirty="0">
                <a:latin typeface="Arial"/>
                <a:cs typeface="Arial"/>
              </a:rPr>
              <a:t>zdobyć jak najwięcej nagród, ciągnąc za </a:t>
            </a:r>
            <a:r>
              <a:rPr sz="1600" dirty="0">
                <a:latin typeface="Arial"/>
                <a:cs typeface="Arial"/>
              </a:rPr>
              <a:t>ramiona, </a:t>
            </a:r>
            <a:r>
              <a:rPr sz="1600" spc="5" dirty="0">
                <a:latin typeface="Arial"/>
                <a:cs typeface="Arial"/>
              </a:rPr>
              <a:t>o </a:t>
            </a:r>
            <a:r>
              <a:rPr sz="1600" dirty="0">
                <a:latin typeface="Arial"/>
                <a:cs typeface="Arial"/>
              </a:rPr>
              <a:t>których  </a:t>
            </a:r>
            <a:r>
              <a:rPr sz="1600" spc="-5" dirty="0">
                <a:latin typeface="Arial"/>
                <a:cs typeface="Arial"/>
              </a:rPr>
              <a:t>wiemy, że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dobry</a:t>
            </a:r>
            <a:r>
              <a:rPr sz="1600" spc="-10" dirty="0">
                <a:latin typeface="Arial"/>
                <a:cs typeface="Arial"/>
              </a:rPr>
              <a:t> wybór.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466" y="404825"/>
            <a:ext cx="5656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Parametry i funkcje</a:t>
            </a:r>
            <a:r>
              <a:rPr spc="-100" dirty="0"/>
              <a:t> </a:t>
            </a:r>
            <a:r>
              <a:rPr dirty="0"/>
              <a:t>ε-Greedy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309827"/>
            <a:ext cx="7928609" cy="4589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ε - </a:t>
            </a:r>
            <a:r>
              <a:rPr sz="2200" spc="-5" dirty="0">
                <a:latin typeface="Arial"/>
                <a:cs typeface="Arial"/>
              </a:rPr>
              <a:t>prawdopodobieństwo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eksploracji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Wektor </a:t>
            </a:r>
            <a:r>
              <a:rPr sz="2200" dirty="0">
                <a:latin typeface="Arial"/>
                <a:cs typeface="Arial"/>
              </a:rPr>
              <a:t>z </a:t>
            </a:r>
            <a:r>
              <a:rPr sz="2200" spc="-5" dirty="0">
                <a:latin typeface="Arial"/>
                <a:cs typeface="Arial"/>
              </a:rPr>
              <a:t>licznikiem </a:t>
            </a:r>
            <a:r>
              <a:rPr sz="2200" dirty="0">
                <a:latin typeface="Arial"/>
                <a:cs typeface="Arial"/>
              </a:rPr>
              <a:t>gier </a:t>
            </a:r>
            <a:r>
              <a:rPr sz="2200" spc="-5" dirty="0">
                <a:latin typeface="Arial"/>
                <a:cs typeface="Arial"/>
              </a:rPr>
              <a:t>dla </a:t>
            </a:r>
            <a:r>
              <a:rPr sz="2200" dirty="0">
                <a:latin typeface="Arial"/>
                <a:cs typeface="Arial"/>
              </a:rPr>
              <a:t>każdego z 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ramion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Wektor </a:t>
            </a:r>
            <a:r>
              <a:rPr sz="2200" spc="-15" dirty="0">
                <a:latin typeface="Arial"/>
                <a:cs typeface="Arial"/>
              </a:rPr>
              <a:t>wypłat </a:t>
            </a:r>
            <a:r>
              <a:rPr sz="2200" spc="-5" dirty="0">
                <a:latin typeface="Arial"/>
                <a:cs typeface="Arial"/>
              </a:rPr>
              <a:t>wskazujący </a:t>
            </a:r>
            <a:r>
              <a:rPr sz="2200" spc="-10" dirty="0">
                <a:latin typeface="Arial"/>
                <a:cs typeface="Arial"/>
              </a:rPr>
              <a:t>liczbę </a:t>
            </a:r>
            <a:r>
              <a:rPr sz="2200" spc="-15" dirty="0">
                <a:latin typeface="Arial"/>
                <a:cs typeface="Arial"/>
              </a:rPr>
              <a:t>wypłat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dirty="0">
                <a:latin typeface="Arial"/>
                <a:cs typeface="Arial"/>
              </a:rPr>
              <a:t>stosunku do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liczby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prób </a:t>
            </a:r>
            <a:r>
              <a:rPr sz="2200" spc="-5" dirty="0">
                <a:latin typeface="Arial"/>
                <a:cs typeface="Arial"/>
              </a:rPr>
              <a:t>dla </a:t>
            </a:r>
            <a:r>
              <a:rPr sz="2200" dirty="0">
                <a:latin typeface="Arial"/>
                <a:cs typeface="Arial"/>
              </a:rPr>
              <a:t>każdego </a:t>
            </a:r>
            <a:r>
              <a:rPr sz="2200" spc="5" dirty="0">
                <a:latin typeface="Arial"/>
                <a:cs typeface="Arial"/>
              </a:rPr>
              <a:t>z N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ramion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Losowy </a:t>
            </a:r>
            <a:r>
              <a:rPr sz="2200" spc="-15" dirty="0">
                <a:latin typeface="Arial"/>
                <a:cs typeface="Arial"/>
              </a:rPr>
              <a:t>wybór </a:t>
            </a:r>
            <a:r>
              <a:rPr sz="2200" dirty="0">
                <a:latin typeface="Arial"/>
                <a:cs typeface="Arial"/>
              </a:rPr>
              <a:t>jednego </a:t>
            </a:r>
            <a:r>
              <a:rPr sz="2200" spc="5" dirty="0">
                <a:latin typeface="Arial"/>
                <a:cs typeface="Arial"/>
              </a:rPr>
              <a:t>z N </a:t>
            </a:r>
            <a:r>
              <a:rPr sz="2200" dirty="0">
                <a:latin typeface="Arial"/>
                <a:cs typeface="Arial"/>
              </a:rPr>
              <a:t>ramion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spc="-5" dirty="0">
                <a:latin typeface="Arial"/>
                <a:cs typeface="Arial"/>
              </a:rPr>
              <a:t>procesie </a:t>
            </a:r>
            <a:r>
              <a:rPr sz="2200" dirty="0">
                <a:latin typeface="Arial"/>
                <a:cs typeface="Arial"/>
              </a:rPr>
              <a:t>eksploracji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lub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eksploatacja najlepszego do tej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pory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Aktualizacja wektora </a:t>
            </a:r>
            <a:r>
              <a:rPr sz="2200" dirty="0">
                <a:latin typeface="Arial"/>
                <a:cs typeface="Arial"/>
              </a:rPr>
              <a:t>po </a:t>
            </a:r>
            <a:r>
              <a:rPr sz="2200" spc="-5" dirty="0">
                <a:latin typeface="Arial"/>
                <a:cs typeface="Arial"/>
              </a:rPr>
              <a:t>uzyskaniu </a:t>
            </a:r>
            <a:r>
              <a:rPr sz="2200" dirty="0">
                <a:latin typeface="Arial"/>
                <a:cs typeface="Arial"/>
              </a:rPr>
              <a:t>informacji </a:t>
            </a:r>
            <a:r>
              <a:rPr sz="2200" spc="-5" dirty="0">
                <a:latin typeface="Arial"/>
                <a:cs typeface="Arial"/>
              </a:rPr>
              <a:t>czy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wystąpiła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wypłata </a:t>
            </a:r>
            <a:r>
              <a:rPr sz="2200" spc="-5" dirty="0">
                <a:latin typeface="Arial"/>
                <a:cs typeface="Arial"/>
              </a:rPr>
              <a:t>czy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nie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295" y="328625"/>
            <a:ext cx="46513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ε-Greedy </a:t>
            </a:r>
            <a:r>
              <a:rPr spc="5" dirty="0"/>
              <a:t>&amp; A </a:t>
            </a:r>
            <a:r>
              <a:rPr dirty="0"/>
              <a:t>/ </a:t>
            </a:r>
            <a:r>
              <a:rPr spc="5" dirty="0"/>
              <a:t>B</a:t>
            </a:r>
            <a:r>
              <a:rPr spc="-105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389" y="1293368"/>
            <a:ext cx="7843520" cy="331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91135" indent="-344805" algn="just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ε = 1.0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10" dirty="0">
                <a:latin typeface="Arial"/>
                <a:cs typeface="Arial"/>
              </a:rPr>
              <a:t>losowe </a:t>
            </a:r>
            <a:r>
              <a:rPr sz="2200" spc="-5" dirty="0">
                <a:latin typeface="Arial"/>
                <a:cs typeface="Arial"/>
              </a:rPr>
              <a:t>testowanie wszystkich wariantów </a:t>
            </a:r>
            <a:r>
              <a:rPr sz="2200" dirty="0">
                <a:latin typeface="Arial"/>
                <a:cs typeface="Arial"/>
              </a:rPr>
              <a:t>z takim  samym </a:t>
            </a:r>
            <a:r>
              <a:rPr sz="2200" spc="-5" dirty="0">
                <a:latin typeface="Arial"/>
                <a:cs typeface="Arial"/>
              </a:rPr>
              <a:t>prawdopodobieństwem, </a:t>
            </a:r>
            <a:r>
              <a:rPr sz="2200" spc="-10" dirty="0">
                <a:latin typeface="Arial"/>
                <a:cs typeface="Arial"/>
              </a:rPr>
              <a:t>szczególnym </a:t>
            </a:r>
            <a:r>
              <a:rPr sz="2200" spc="-5" dirty="0">
                <a:latin typeface="Arial"/>
                <a:cs typeface="Arial"/>
              </a:rPr>
              <a:t>przypadkiem  </a:t>
            </a:r>
            <a:r>
              <a:rPr sz="2200" spc="-10" dirty="0">
                <a:latin typeface="Arial"/>
                <a:cs typeface="Arial"/>
              </a:rPr>
              <a:t>będzie </a:t>
            </a:r>
            <a:r>
              <a:rPr sz="2200" dirty="0">
                <a:latin typeface="Arial"/>
                <a:cs typeface="Arial"/>
              </a:rPr>
              <a:t>test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/ </a:t>
            </a:r>
            <a:r>
              <a:rPr sz="2200" spc="5" dirty="0">
                <a:latin typeface="Arial"/>
                <a:cs typeface="Arial"/>
              </a:rPr>
              <a:t>B </a:t>
            </a:r>
            <a:r>
              <a:rPr sz="2200" spc="-5" dirty="0">
                <a:latin typeface="Arial"/>
                <a:cs typeface="Arial"/>
              </a:rPr>
              <a:t>dla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ramion.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/ </a:t>
            </a:r>
            <a:r>
              <a:rPr sz="2200" spc="5" dirty="0">
                <a:latin typeface="Arial"/>
                <a:cs typeface="Arial"/>
              </a:rPr>
              <a:t>B to </a:t>
            </a:r>
            <a:r>
              <a:rPr sz="2200" spc="-15" dirty="0">
                <a:latin typeface="Arial"/>
                <a:cs typeface="Arial"/>
              </a:rPr>
              <a:t>zużywanie </a:t>
            </a:r>
            <a:r>
              <a:rPr sz="2200" spc="-5" dirty="0">
                <a:latin typeface="Arial"/>
                <a:cs typeface="Arial"/>
              </a:rPr>
              <a:t>zasobów </a:t>
            </a:r>
            <a:r>
              <a:rPr sz="2200" dirty="0">
                <a:latin typeface="Arial"/>
                <a:cs typeface="Arial"/>
              </a:rPr>
              <a:t>na </a:t>
            </a:r>
            <a:r>
              <a:rPr sz="2200" spc="-5" dirty="0">
                <a:latin typeface="Arial"/>
                <a:cs typeface="Arial"/>
              </a:rPr>
              <a:t>słabe warianty </a:t>
            </a:r>
            <a:r>
              <a:rPr sz="2200" dirty="0">
                <a:latin typeface="Arial"/>
                <a:cs typeface="Arial"/>
              </a:rPr>
              <a:t>projektowe  (ramiona </a:t>
            </a:r>
            <a:r>
              <a:rPr sz="2200" spc="5" dirty="0">
                <a:latin typeface="Arial"/>
                <a:cs typeface="Arial"/>
              </a:rPr>
              <a:t>z </a:t>
            </a:r>
            <a:r>
              <a:rPr sz="2200" dirty="0">
                <a:latin typeface="Arial"/>
                <a:cs typeface="Arial"/>
              </a:rPr>
              <a:t>niskimi </a:t>
            </a:r>
            <a:r>
              <a:rPr sz="2200" spc="-10" dirty="0">
                <a:latin typeface="Arial"/>
                <a:cs typeface="Arial"/>
              </a:rPr>
              <a:t>wypłatami). </a:t>
            </a:r>
            <a:r>
              <a:rPr sz="2200" spc="-5" dirty="0">
                <a:latin typeface="Arial"/>
                <a:cs typeface="Arial"/>
              </a:rPr>
              <a:t>Wyświetlanie nieskutecznych  </a:t>
            </a:r>
            <a:r>
              <a:rPr sz="2200" dirty="0">
                <a:latin typeface="Arial"/>
                <a:cs typeface="Arial"/>
              </a:rPr>
              <a:t>reklam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dirty="0">
                <a:latin typeface="Arial"/>
                <a:cs typeface="Arial"/>
              </a:rPr>
              <a:t>takich samych proporcjach </a:t>
            </a:r>
            <a:r>
              <a:rPr sz="2200" spc="5" dirty="0">
                <a:latin typeface="Arial"/>
                <a:cs typeface="Arial"/>
              </a:rPr>
              <a:t>jak </a:t>
            </a:r>
            <a:r>
              <a:rPr sz="2200" dirty="0">
                <a:latin typeface="Arial"/>
                <a:cs typeface="Arial"/>
              </a:rPr>
              <a:t>reklam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skutecznych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ε </a:t>
            </a:r>
            <a:r>
              <a:rPr sz="2200" spc="5" dirty="0">
                <a:latin typeface="Arial"/>
                <a:cs typeface="Arial"/>
              </a:rPr>
              <a:t>= </a:t>
            </a:r>
            <a:r>
              <a:rPr sz="2200" dirty="0">
                <a:latin typeface="Arial"/>
                <a:cs typeface="Arial"/>
              </a:rPr>
              <a:t>0.0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100%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eksploatacji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404825"/>
            <a:ext cx="72472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Nadmierna lub </a:t>
            </a:r>
            <a:r>
              <a:rPr spc="-5" dirty="0"/>
              <a:t>zbyt </a:t>
            </a:r>
            <a:r>
              <a:rPr spc="5" dirty="0"/>
              <a:t>mała</a:t>
            </a:r>
            <a:r>
              <a:rPr spc="-120" dirty="0"/>
              <a:t> </a:t>
            </a:r>
            <a:r>
              <a:rPr dirty="0"/>
              <a:t>eksploracja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237614"/>
            <a:ext cx="7967980" cy="317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51460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Gdy mamy </a:t>
            </a:r>
            <a:r>
              <a:rPr sz="2200" spc="-10" dirty="0">
                <a:latin typeface="Arial"/>
                <a:cs typeface="Arial"/>
              </a:rPr>
              <a:t>większą </a:t>
            </a:r>
            <a:r>
              <a:rPr sz="2200" spc="-5" dirty="0">
                <a:latin typeface="Arial"/>
                <a:cs typeface="Arial"/>
              </a:rPr>
              <a:t>pewność, </a:t>
            </a:r>
            <a:r>
              <a:rPr sz="2200" spc="5" dirty="0">
                <a:latin typeface="Arial"/>
                <a:cs typeface="Arial"/>
              </a:rPr>
              <a:t>który </a:t>
            </a:r>
            <a:r>
              <a:rPr sz="2200" dirty="0">
                <a:latin typeface="Arial"/>
                <a:cs typeface="Arial"/>
              </a:rPr>
              <a:t>z </a:t>
            </a:r>
            <a:r>
              <a:rPr sz="2200" spc="-10" dirty="0">
                <a:latin typeface="Arial"/>
                <a:cs typeface="Arial"/>
              </a:rPr>
              <a:t>dwóch </a:t>
            </a:r>
            <a:r>
              <a:rPr sz="2200" dirty="0">
                <a:latin typeface="Arial"/>
                <a:cs typeface="Arial"/>
              </a:rPr>
              <a:t>projektów logo  </a:t>
            </a:r>
            <a:r>
              <a:rPr sz="2200" spc="5" dirty="0">
                <a:latin typeface="Arial"/>
                <a:cs typeface="Arial"/>
              </a:rPr>
              <a:t>jest </a:t>
            </a:r>
            <a:r>
              <a:rPr sz="2200" spc="-5" dirty="0">
                <a:latin typeface="Arial"/>
                <a:cs typeface="Arial"/>
              </a:rPr>
              <a:t>najlepszy, </a:t>
            </a:r>
            <a:r>
              <a:rPr sz="2200" spc="5" dirty="0">
                <a:latin typeface="Arial"/>
                <a:cs typeface="Arial"/>
              </a:rPr>
              <a:t>ta </a:t>
            </a:r>
            <a:r>
              <a:rPr sz="2200" dirty="0">
                <a:latin typeface="Arial"/>
                <a:cs typeface="Arial"/>
              </a:rPr>
              <a:t>tendencja do </a:t>
            </a:r>
            <a:r>
              <a:rPr sz="2200" spc="-5" dirty="0">
                <a:latin typeface="Arial"/>
                <a:cs typeface="Arial"/>
              </a:rPr>
              <a:t>eksplorowania </a:t>
            </a:r>
            <a:r>
              <a:rPr sz="2200" spc="5" dirty="0">
                <a:latin typeface="Arial"/>
                <a:cs typeface="Arial"/>
              </a:rPr>
              <a:t>gorszego  </a:t>
            </a:r>
            <a:r>
              <a:rPr sz="2200" dirty="0">
                <a:latin typeface="Arial"/>
                <a:cs typeface="Arial"/>
              </a:rPr>
              <a:t>projektu </a:t>
            </a:r>
            <a:r>
              <a:rPr sz="2200" spc="-5" dirty="0">
                <a:latin typeface="Arial"/>
                <a:cs typeface="Arial"/>
              </a:rPr>
              <a:t>przez pełne </a:t>
            </a:r>
            <a:r>
              <a:rPr sz="2200" dirty="0">
                <a:latin typeface="Arial"/>
                <a:cs typeface="Arial"/>
              </a:rPr>
              <a:t>5% </a:t>
            </a:r>
            <a:r>
              <a:rPr sz="2200" spc="-5" dirty="0">
                <a:latin typeface="Arial"/>
                <a:cs typeface="Arial"/>
              </a:rPr>
              <a:t>czasu stanie się marnotrawstwem  </a:t>
            </a:r>
            <a:r>
              <a:rPr sz="2200" dirty="0">
                <a:latin typeface="Arial"/>
                <a:cs typeface="Arial"/>
              </a:rPr>
              <a:t>(1/2 z 10% na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eksplorację)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Kolejny problem </a:t>
            </a:r>
            <a:r>
              <a:rPr sz="2200" spc="5" dirty="0">
                <a:latin typeface="Arial"/>
                <a:cs typeface="Arial"/>
              </a:rPr>
              <a:t>z </a:t>
            </a:r>
            <a:r>
              <a:rPr sz="2200" spc="-5" dirty="0">
                <a:latin typeface="Arial"/>
                <a:cs typeface="Arial"/>
              </a:rPr>
              <a:t>ustaloną </a:t>
            </a:r>
            <a:r>
              <a:rPr sz="2200" dirty="0">
                <a:latin typeface="Arial"/>
                <a:cs typeface="Arial"/>
              </a:rPr>
              <a:t>regułą eksploracji </a:t>
            </a:r>
            <a:r>
              <a:rPr sz="2200" spc="-5" dirty="0">
                <a:latin typeface="Arial"/>
                <a:cs typeface="Arial"/>
              </a:rPr>
              <a:t>10%: </a:t>
            </a:r>
            <a:r>
              <a:rPr sz="2200" dirty="0">
                <a:latin typeface="Arial"/>
                <a:cs typeface="Arial"/>
              </a:rPr>
              <a:t>na  początku eksperymentu </a:t>
            </a:r>
            <a:r>
              <a:rPr sz="2200" spc="-10" dirty="0">
                <a:latin typeface="Arial"/>
                <a:cs typeface="Arial"/>
              </a:rPr>
              <a:t>wybieramy </a:t>
            </a:r>
            <a:r>
              <a:rPr sz="2200" dirty="0">
                <a:latin typeface="Arial"/>
                <a:cs typeface="Arial"/>
              </a:rPr>
              <a:t>opcje, o których </a:t>
            </a:r>
            <a:r>
              <a:rPr sz="2200" spc="-10" dirty="0">
                <a:latin typeface="Arial"/>
                <a:cs typeface="Arial"/>
              </a:rPr>
              <a:t>niewiele  wiadomo dużo </a:t>
            </a:r>
            <a:r>
              <a:rPr sz="2200" spc="-5" dirty="0">
                <a:latin typeface="Arial"/>
                <a:cs typeface="Arial"/>
              </a:rPr>
              <a:t>rzadziej, </a:t>
            </a:r>
            <a:r>
              <a:rPr sz="2200" spc="-10" dirty="0">
                <a:latin typeface="Arial"/>
                <a:cs typeface="Arial"/>
              </a:rPr>
              <a:t>ponieważ </a:t>
            </a:r>
            <a:r>
              <a:rPr sz="2200" dirty="0">
                <a:latin typeface="Arial"/>
                <a:cs typeface="Arial"/>
              </a:rPr>
              <a:t>testujemy </a:t>
            </a:r>
            <a:r>
              <a:rPr sz="2200" spc="-10" dirty="0">
                <a:latin typeface="Arial"/>
                <a:cs typeface="Arial"/>
              </a:rPr>
              <a:t>nowe </a:t>
            </a:r>
            <a:r>
              <a:rPr sz="2200" dirty="0">
                <a:latin typeface="Arial"/>
                <a:cs typeface="Arial"/>
              </a:rPr>
              <a:t>opcje tylko  10%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czasu.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685" y="404825"/>
            <a:ext cx="67297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Testowanie </a:t>
            </a:r>
            <a:r>
              <a:rPr spc="5" dirty="0"/>
              <a:t>jednorękich</a:t>
            </a:r>
            <a:r>
              <a:rPr spc="-165" dirty="0"/>
              <a:t> </a:t>
            </a:r>
            <a:r>
              <a:rPr spc="5" dirty="0"/>
              <a:t>bandytów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9"/>
            <a:ext cx="7984490" cy="447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93345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 </a:t>
            </a:r>
            <a:r>
              <a:rPr sz="1800" spc="-5" dirty="0">
                <a:latin typeface="Arial"/>
                <a:cs typeface="Arial"/>
              </a:rPr>
              <a:t>przeciwieństwie </a:t>
            </a:r>
            <a:r>
              <a:rPr sz="1800" dirty="0">
                <a:latin typeface="Arial"/>
                <a:cs typeface="Arial"/>
              </a:rPr>
              <a:t>do standardowych </a:t>
            </a:r>
            <a:r>
              <a:rPr sz="1800" spc="-5" dirty="0">
                <a:latin typeface="Arial"/>
                <a:cs typeface="Arial"/>
              </a:rPr>
              <a:t>narzędzi </a:t>
            </a:r>
            <a:r>
              <a:rPr sz="1800" dirty="0">
                <a:latin typeface="Arial"/>
                <a:cs typeface="Arial"/>
              </a:rPr>
              <a:t>do uczenia </a:t>
            </a:r>
            <a:r>
              <a:rPr sz="1800" spc="-5" dirty="0">
                <a:latin typeface="Arial"/>
                <a:cs typeface="Arial"/>
              </a:rPr>
              <a:t>maszynowego,  </a:t>
            </a:r>
            <a:r>
              <a:rPr sz="1800" dirty="0">
                <a:latin typeface="Arial"/>
                <a:cs typeface="Arial"/>
              </a:rPr>
              <a:t>algorytmy bandytów nie są po prostu funkcjami </a:t>
            </a:r>
            <a:r>
              <a:rPr sz="1800" spc="-5" dirty="0">
                <a:latin typeface="Arial"/>
                <a:cs typeface="Arial"/>
              </a:rPr>
              <a:t>czarnej skrzynki, </a:t>
            </a:r>
            <a:r>
              <a:rPr sz="1800" dirty="0">
                <a:latin typeface="Arial"/>
                <a:cs typeface="Arial"/>
              </a:rPr>
              <a:t>które  można </a:t>
            </a:r>
            <a:r>
              <a:rPr sz="1800" spc="-10" dirty="0">
                <a:latin typeface="Arial"/>
                <a:cs typeface="Arial"/>
              </a:rPr>
              <a:t>wywołać </a:t>
            </a:r>
            <a:r>
              <a:rPr sz="1800" dirty="0">
                <a:latin typeface="Arial"/>
                <a:cs typeface="Arial"/>
              </a:rPr>
              <a:t>w </a:t>
            </a:r>
            <a:r>
              <a:rPr sz="1800" spc="5" dirty="0">
                <a:latin typeface="Arial"/>
                <a:cs typeface="Arial"/>
              </a:rPr>
              <a:t>celu </a:t>
            </a:r>
            <a:r>
              <a:rPr sz="1800" spc="-5" dirty="0">
                <a:latin typeface="Arial"/>
                <a:cs typeface="Arial"/>
              </a:rPr>
              <a:t>przetworzenia </a:t>
            </a:r>
            <a:r>
              <a:rPr sz="1800" dirty="0">
                <a:latin typeface="Arial"/>
                <a:cs typeface="Arial"/>
              </a:rPr>
              <a:t>danych. Algorytmy bandytów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muszą  </a:t>
            </a:r>
            <a:r>
              <a:rPr sz="1800" spc="-5" dirty="0">
                <a:latin typeface="Arial"/>
                <a:cs typeface="Arial"/>
              </a:rPr>
              <a:t>aktywnie wybierać </a:t>
            </a:r>
            <a:r>
              <a:rPr sz="1800" dirty="0">
                <a:latin typeface="Arial"/>
                <a:cs typeface="Arial"/>
              </a:rPr>
              <a:t>dane i </a:t>
            </a:r>
            <a:r>
              <a:rPr sz="1800" spc="-5" dirty="0">
                <a:latin typeface="Arial"/>
                <a:cs typeface="Arial"/>
              </a:rPr>
              <a:t>analizować </a:t>
            </a:r>
            <a:r>
              <a:rPr sz="1800" dirty="0">
                <a:latin typeface="Arial"/>
                <a:cs typeface="Arial"/>
              </a:rPr>
              <a:t>je w czasie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rzeczywistym.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Algorytmy bandytów </a:t>
            </a:r>
            <a:r>
              <a:rPr sz="1800" spc="5" dirty="0">
                <a:latin typeface="Arial"/>
                <a:cs typeface="Arial"/>
              </a:rPr>
              <a:t>są </a:t>
            </a:r>
            <a:r>
              <a:rPr sz="1800" dirty="0">
                <a:latin typeface="Arial"/>
                <a:cs typeface="Arial"/>
              </a:rPr>
              <a:t>przykładem </a:t>
            </a:r>
            <a:r>
              <a:rPr sz="1800" spc="-5" dirty="0">
                <a:latin typeface="Arial"/>
                <a:cs typeface="Arial"/>
              </a:rPr>
              <a:t>dwóch </a:t>
            </a:r>
            <a:r>
              <a:rPr sz="1800" dirty="0">
                <a:latin typeface="Arial"/>
                <a:cs typeface="Arial"/>
              </a:rPr>
              <a:t>rodzajów uczenia </a:t>
            </a:r>
            <a:r>
              <a:rPr sz="1800" spc="5" dirty="0">
                <a:latin typeface="Arial"/>
                <a:cs typeface="Arial"/>
              </a:rPr>
              <a:t>się, </a:t>
            </a:r>
            <a:r>
              <a:rPr sz="1800" dirty="0">
                <a:latin typeface="Arial"/>
                <a:cs typeface="Arial"/>
              </a:rPr>
              <a:t>których  nie ma w </a:t>
            </a:r>
            <a:r>
              <a:rPr sz="1800" spc="-5" dirty="0">
                <a:latin typeface="Arial"/>
                <a:cs typeface="Arial"/>
              </a:rPr>
              <a:t>standardowych przykładach </a:t>
            </a:r>
            <a:r>
              <a:rPr sz="1800" spc="-15" dirty="0">
                <a:latin typeface="Arial"/>
                <a:cs typeface="Arial"/>
              </a:rPr>
              <a:t>ML: </a:t>
            </a:r>
            <a:r>
              <a:rPr sz="1800" spc="-5" dirty="0">
                <a:latin typeface="Arial"/>
                <a:cs typeface="Arial"/>
              </a:rPr>
              <a:t>aktywne </a:t>
            </a:r>
            <a:r>
              <a:rPr sz="1800" dirty="0">
                <a:latin typeface="Arial"/>
                <a:cs typeface="Arial"/>
              </a:rPr>
              <a:t>uczenie się, co odnosi  </a:t>
            </a:r>
            <a:r>
              <a:rPr sz="1800" spc="5" dirty="0">
                <a:latin typeface="Arial"/>
                <a:cs typeface="Arial"/>
              </a:rPr>
              <a:t>się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algorytmów, </a:t>
            </a:r>
            <a:r>
              <a:rPr sz="1800" dirty="0">
                <a:latin typeface="Arial"/>
                <a:cs typeface="Arial"/>
              </a:rPr>
              <a:t>które </a:t>
            </a:r>
            <a:r>
              <a:rPr sz="1800" spc="-5" dirty="0">
                <a:latin typeface="Arial"/>
                <a:cs typeface="Arial"/>
              </a:rPr>
              <a:t>aktywnie wybierają </a:t>
            </a:r>
            <a:r>
              <a:rPr sz="1800" dirty="0">
                <a:latin typeface="Arial"/>
                <a:cs typeface="Arial"/>
              </a:rPr>
              <a:t>dane, które </a:t>
            </a:r>
            <a:r>
              <a:rPr sz="1800" spc="-5" dirty="0">
                <a:latin typeface="Arial"/>
                <a:cs typeface="Arial"/>
              </a:rPr>
              <a:t>powinny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otrzymać.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Druga </a:t>
            </a:r>
            <a:r>
              <a:rPr sz="1800" spc="5" dirty="0">
                <a:latin typeface="Arial"/>
                <a:cs typeface="Arial"/>
              </a:rPr>
              <a:t>cecha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nauka </a:t>
            </a:r>
            <a:r>
              <a:rPr sz="1800" dirty="0">
                <a:latin typeface="Arial"/>
                <a:cs typeface="Arial"/>
              </a:rPr>
              <a:t>online, </a:t>
            </a:r>
            <a:r>
              <a:rPr sz="1800" spc="5" dirty="0">
                <a:latin typeface="Arial"/>
                <a:cs typeface="Arial"/>
              </a:rPr>
              <a:t>co odnosi się </a:t>
            </a:r>
            <a:r>
              <a:rPr sz="1800" dirty="0">
                <a:latin typeface="Arial"/>
                <a:cs typeface="Arial"/>
              </a:rPr>
              <a:t>do algorytmów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analizujących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dane i </a:t>
            </a:r>
            <a:r>
              <a:rPr sz="1800" spc="-5" dirty="0">
                <a:latin typeface="Arial"/>
                <a:cs typeface="Arial"/>
              </a:rPr>
              <a:t>zapewniających wyniki </a:t>
            </a:r>
            <a:r>
              <a:rPr sz="1800" dirty="0">
                <a:latin typeface="Arial"/>
                <a:cs typeface="Arial"/>
              </a:rPr>
              <a:t>w czasie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rzeczywistym.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56870" marR="207645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 </a:t>
            </a:r>
            <a:r>
              <a:rPr sz="1800" spc="-5" dirty="0">
                <a:latin typeface="Arial"/>
                <a:cs typeface="Arial"/>
              </a:rPr>
              <a:t>każdym </a:t>
            </a:r>
            <a:r>
              <a:rPr sz="1800" dirty="0">
                <a:latin typeface="Arial"/>
                <a:cs typeface="Arial"/>
              </a:rPr>
              <a:t>algorytmie tego </a:t>
            </a:r>
            <a:r>
              <a:rPr sz="1800" spc="-5" dirty="0">
                <a:latin typeface="Arial"/>
                <a:cs typeface="Arial"/>
              </a:rPr>
              <a:t>typu występuje </a:t>
            </a:r>
            <a:r>
              <a:rPr sz="1800" dirty="0">
                <a:latin typeface="Arial"/>
                <a:cs typeface="Arial"/>
              </a:rPr>
              <a:t>cykl sprzężenia </a:t>
            </a:r>
            <a:r>
              <a:rPr sz="1800" spc="-5" dirty="0">
                <a:latin typeface="Arial"/>
                <a:cs typeface="Arial"/>
              </a:rPr>
              <a:t>zwrotnego </a:t>
            </a:r>
            <a:r>
              <a:rPr sz="1800" dirty="0">
                <a:latin typeface="Arial"/>
                <a:cs typeface="Arial"/>
              </a:rPr>
              <a:t>-  </a:t>
            </a:r>
            <a:r>
              <a:rPr sz="1800" spc="-5" dirty="0">
                <a:latin typeface="Arial"/>
                <a:cs typeface="Arial"/>
              </a:rPr>
              <a:t>zachowanie </a:t>
            </a:r>
            <a:r>
              <a:rPr sz="1800" dirty="0">
                <a:latin typeface="Arial"/>
                <a:cs typeface="Arial"/>
              </a:rPr>
              <a:t>algorytmu </a:t>
            </a:r>
            <a:r>
              <a:rPr sz="1800" spc="-5" dirty="0">
                <a:latin typeface="Arial"/>
                <a:cs typeface="Arial"/>
              </a:rPr>
              <a:t>zależy </a:t>
            </a:r>
            <a:r>
              <a:rPr sz="1800" dirty="0">
                <a:latin typeface="Arial"/>
                <a:cs typeface="Arial"/>
              </a:rPr>
              <a:t>od danych, ale dane </a:t>
            </a:r>
            <a:r>
              <a:rPr sz="1800" spc="-5" dirty="0">
                <a:latin typeface="Arial"/>
                <a:cs typeface="Arial"/>
              </a:rPr>
              <a:t>zależą 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zachowania  algorytmu.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315974"/>
            <a:ext cx="7769859" cy="3439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Eksploracja - </a:t>
            </a:r>
            <a:r>
              <a:rPr sz="2000" spc="-15" dirty="0">
                <a:latin typeface="Arial"/>
                <a:cs typeface="Arial"/>
              </a:rPr>
              <a:t>poszukiwania </a:t>
            </a:r>
            <a:r>
              <a:rPr sz="2000" spc="-20" dirty="0">
                <a:latin typeface="Arial"/>
                <a:cs typeface="Arial"/>
              </a:rPr>
              <a:t>nowych </a:t>
            </a:r>
            <a:r>
              <a:rPr sz="2000" spc="-15" dirty="0">
                <a:latin typeface="Arial"/>
                <a:cs typeface="Arial"/>
              </a:rPr>
              <a:t>rozwiązań, </a:t>
            </a:r>
            <a:r>
              <a:rPr sz="2000" spc="-10" dirty="0">
                <a:latin typeface="Arial"/>
                <a:cs typeface="Arial"/>
              </a:rPr>
              <a:t>testowanie</a:t>
            </a:r>
            <a:r>
              <a:rPr sz="2000" spc="43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ich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skuteczności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Eksploatacja - </a:t>
            </a:r>
            <a:r>
              <a:rPr sz="2000" spc="-15" dirty="0">
                <a:latin typeface="Arial"/>
                <a:cs typeface="Arial"/>
              </a:rPr>
              <a:t>przenoszenie pomysłów </a:t>
            </a:r>
            <a:r>
              <a:rPr sz="2000" spc="-10" dirty="0">
                <a:latin typeface="Arial"/>
                <a:cs typeface="Arial"/>
              </a:rPr>
              <a:t>do praktyki,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zamykanie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testów i </a:t>
            </a:r>
            <a:r>
              <a:rPr sz="2000" spc="-15" dirty="0">
                <a:latin typeface="Arial"/>
                <a:cs typeface="Arial"/>
              </a:rPr>
              <a:t>czerpanie korzyści </a:t>
            </a:r>
            <a:r>
              <a:rPr sz="2000" spc="-5" dirty="0">
                <a:latin typeface="Arial"/>
                <a:cs typeface="Arial"/>
              </a:rPr>
              <a:t>z </a:t>
            </a:r>
            <a:r>
              <a:rPr sz="2000" spc="-15" dirty="0">
                <a:latin typeface="Arial"/>
                <a:cs typeface="Arial"/>
              </a:rPr>
              <a:t>wypracowanych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rozwiązań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Dylemat </a:t>
            </a:r>
            <a:r>
              <a:rPr sz="2000" spc="-5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jaki </a:t>
            </a:r>
            <a:r>
              <a:rPr sz="2000" spc="-15" dirty="0">
                <a:latin typeface="Arial"/>
                <a:cs typeface="Arial"/>
              </a:rPr>
              <a:t>powinien </a:t>
            </a:r>
            <a:r>
              <a:rPr sz="2000" spc="-30" dirty="0">
                <a:latin typeface="Arial"/>
                <a:cs typeface="Arial"/>
              </a:rPr>
              <a:t>być </a:t>
            </a:r>
            <a:r>
              <a:rPr sz="2000" dirty="0">
                <a:latin typeface="Arial"/>
                <a:cs typeface="Arial"/>
              </a:rPr>
              <a:t>kompromis (trade-off)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udział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tabLst>
                <a:tab pos="1697355" algn="l"/>
                <a:tab pos="3292475" algn="l"/>
              </a:tabLst>
            </a:pPr>
            <a:r>
              <a:rPr sz="2000" spc="-5" dirty="0">
                <a:latin typeface="Arial"/>
                <a:cs typeface="Arial"/>
              </a:rPr>
              <a:t>eksploracji	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eksploatacji	w </a:t>
            </a:r>
            <a:r>
              <a:rPr sz="2000" spc="-20" dirty="0">
                <a:latin typeface="Arial"/>
                <a:cs typeface="Arial"/>
              </a:rPr>
              <a:t>całym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procesie?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Ile </a:t>
            </a:r>
            <a:r>
              <a:rPr sz="2000" spc="-15" dirty="0">
                <a:latin typeface="Arial"/>
                <a:cs typeface="Arial"/>
              </a:rPr>
              <a:t>zasobów </a:t>
            </a:r>
            <a:r>
              <a:rPr sz="2000" spc="-20" dirty="0">
                <a:latin typeface="Arial"/>
                <a:cs typeface="Arial"/>
              </a:rPr>
              <a:t>przeznaczyć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15" dirty="0">
                <a:latin typeface="Arial"/>
                <a:cs typeface="Arial"/>
              </a:rPr>
              <a:t>eksperymenty,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ile </a:t>
            </a:r>
            <a:r>
              <a:rPr sz="2000" spc="-10" dirty="0">
                <a:latin typeface="Arial"/>
                <a:cs typeface="Arial"/>
              </a:rPr>
              <a:t>na</a:t>
            </a:r>
            <a:r>
              <a:rPr sz="2000" spc="4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eksploatację?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6641" y="404825"/>
            <a:ext cx="66465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Dylemat eksploracji i</a:t>
            </a:r>
            <a:r>
              <a:rPr spc="-100" dirty="0"/>
              <a:t> </a:t>
            </a:r>
            <a:r>
              <a:rPr dirty="0"/>
              <a:t>eksploatacji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695" y="404825"/>
            <a:ext cx="4509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Symulacje Monte</a:t>
            </a:r>
            <a:r>
              <a:rPr spc="-140" dirty="0"/>
              <a:t> </a:t>
            </a:r>
            <a:r>
              <a:rPr spc="5" dirty="0"/>
              <a:t>Carlo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151966"/>
            <a:ext cx="8049259" cy="435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Alternatywa dla </a:t>
            </a:r>
            <a:r>
              <a:rPr sz="2000" spc="-10" dirty="0">
                <a:latin typeface="Arial"/>
                <a:cs typeface="Arial"/>
              </a:rPr>
              <a:t>uruchamiania </a:t>
            </a:r>
            <a:r>
              <a:rPr sz="2000" spc="-5" dirty="0">
                <a:latin typeface="Arial"/>
                <a:cs typeface="Arial"/>
              </a:rPr>
              <a:t>w </a:t>
            </a:r>
            <a:r>
              <a:rPr sz="2000" spc="-10" dirty="0">
                <a:latin typeface="Arial"/>
                <a:cs typeface="Arial"/>
              </a:rPr>
              <a:t>systemach </a:t>
            </a:r>
            <a:r>
              <a:rPr sz="2000" spc="-15" dirty="0">
                <a:latin typeface="Arial"/>
                <a:cs typeface="Arial"/>
              </a:rPr>
              <a:t>rzeczywistych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są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symulacje Monte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Carlo.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Symulacja Monte Carlo </a:t>
            </a:r>
            <a:r>
              <a:rPr sz="2000" spc="-20" dirty="0">
                <a:latin typeface="Arial"/>
                <a:cs typeface="Arial"/>
              </a:rPr>
              <a:t>pozwoli aktywnie </a:t>
            </a:r>
            <a:r>
              <a:rPr sz="2000" spc="-10" dirty="0">
                <a:latin typeface="Arial"/>
                <a:cs typeface="Arial"/>
              </a:rPr>
              <a:t>podejmować </a:t>
            </a:r>
            <a:r>
              <a:rPr sz="2000" spc="-20" dirty="0">
                <a:latin typeface="Arial"/>
                <a:cs typeface="Arial"/>
              </a:rPr>
              <a:t>decyzje  dotyczące bieżących danych, </a:t>
            </a:r>
            <a:r>
              <a:rPr sz="2000" spc="-15" dirty="0">
                <a:latin typeface="Arial"/>
                <a:cs typeface="Arial"/>
              </a:rPr>
              <a:t>ponieważ </a:t>
            </a:r>
            <a:r>
              <a:rPr sz="2000" spc="-5" dirty="0">
                <a:latin typeface="Arial"/>
                <a:cs typeface="Arial"/>
              </a:rPr>
              <a:t>strumień </a:t>
            </a:r>
            <a:r>
              <a:rPr sz="2000" spc="-20" dirty="0">
                <a:latin typeface="Arial"/>
                <a:cs typeface="Arial"/>
              </a:rPr>
              <a:t>danych </a:t>
            </a:r>
            <a:r>
              <a:rPr sz="2000" spc="-5" dirty="0">
                <a:latin typeface="Arial"/>
                <a:cs typeface="Arial"/>
              </a:rPr>
              <a:t>z </a:t>
            </a:r>
            <a:r>
              <a:rPr sz="2000" spc="-10" dirty="0">
                <a:latin typeface="Arial"/>
                <a:cs typeface="Arial"/>
              </a:rPr>
              <a:t>symulacji  dostarczy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spc="-10" dirty="0">
                <a:latin typeface="Arial"/>
                <a:cs typeface="Arial"/>
              </a:rPr>
              <a:t>algorytmu dane w czasie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rzeczywistym.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marR="141605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Cykl sprzężenia zwrotnego, </a:t>
            </a:r>
            <a:r>
              <a:rPr sz="2000" spc="-5" dirty="0">
                <a:latin typeface="Arial"/>
                <a:cs typeface="Arial"/>
              </a:rPr>
              <a:t>koduje </a:t>
            </a:r>
            <a:r>
              <a:rPr sz="2000" spc="-20" dirty="0">
                <a:latin typeface="Arial"/>
                <a:cs typeface="Arial"/>
              </a:rPr>
              <a:t>zarówno algorytm bandyty, </a:t>
            </a:r>
            <a:r>
              <a:rPr sz="2000" spc="-5" dirty="0">
                <a:latin typeface="Arial"/>
                <a:cs typeface="Arial"/>
              </a:rPr>
              <a:t>jak i  </a:t>
            </a:r>
            <a:r>
              <a:rPr sz="2000" spc="-10" dirty="0">
                <a:latin typeface="Arial"/>
                <a:cs typeface="Arial"/>
              </a:rPr>
              <a:t>symulację </a:t>
            </a:r>
            <a:r>
              <a:rPr sz="2000" spc="-5" dirty="0">
                <a:latin typeface="Arial"/>
                <a:cs typeface="Arial"/>
              </a:rPr>
              <a:t>ramion </a:t>
            </a:r>
            <a:r>
              <a:rPr sz="2000" spc="-10" dirty="0">
                <a:latin typeface="Arial"/>
                <a:cs typeface="Arial"/>
              </a:rPr>
              <a:t>do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wyboru.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marR="83185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20" dirty="0">
                <a:latin typeface="Arial"/>
                <a:cs typeface="Arial"/>
              </a:rPr>
              <a:t>Można </a:t>
            </a:r>
            <a:r>
              <a:rPr sz="2000" spc="-15" dirty="0">
                <a:latin typeface="Arial"/>
                <a:cs typeface="Arial"/>
              </a:rPr>
              <a:t>symulować </a:t>
            </a:r>
            <a:r>
              <a:rPr sz="2000" spc="-10" dirty="0">
                <a:latin typeface="Arial"/>
                <a:cs typeface="Arial"/>
              </a:rPr>
              <a:t>np. 100 000 </a:t>
            </a:r>
            <a:r>
              <a:rPr sz="2000" spc="-15" dirty="0">
                <a:latin typeface="Arial"/>
                <a:cs typeface="Arial"/>
              </a:rPr>
              <a:t>przebiegów </a:t>
            </a:r>
            <a:r>
              <a:rPr sz="2000" spc="-10" dirty="0">
                <a:latin typeface="Arial"/>
                <a:cs typeface="Arial"/>
              </a:rPr>
              <a:t>algorytmu </a:t>
            </a:r>
            <a:r>
              <a:rPr sz="2000" spc="-15" dirty="0">
                <a:latin typeface="Arial"/>
                <a:cs typeface="Arial"/>
              </a:rPr>
              <a:t>(odpowiednik  </a:t>
            </a:r>
            <a:r>
              <a:rPr sz="2000" spc="-10" dirty="0">
                <a:latin typeface="Arial"/>
                <a:cs typeface="Arial"/>
              </a:rPr>
              <a:t>np. 100 000 </a:t>
            </a:r>
            <a:r>
              <a:rPr sz="2000" spc="-5" dirty="0">
                <a:latin typeface="Arial"/>
                <a:cs typeface="Arial"/>
              </a:rPr>
              <a:t>kliknięć) , </a:t>
            </a:r>
            <a:r>
              <a:rPr sz="2000" spc="-10" dirty="0">
                <a:latin typeface="Arial"/>
                <a:cs typeface="Arial"/>
              </a:rPr>
              <a:t>aby </a:t>
            </a:r>
            <a:r>
              <a:rPr sz="2000" spc="-15" dirty="0">
                <a:latin typeface="Arial"/>
                <a:cs typeface="Arial"/>
              </a:rPr>
              <a:t>weryfikować </a:t>
            </a:r>
            <a:r>
              <a:rPr sz="2000" spc="-10" dirty="0">
                <a:latin typeface="Arial"/>
                <a:cs typeface="Arial"/>
              </a:rPr>
              <a:t>skuteczność </a:t>
            </a:r>
            <a:r>
              <a:rPr sz="2000" spc="-15" dirty="0">
                <a:latin typeface="Arial"/>
                <a:cs typeface="Arial"/>
              </a:rPr>
              <a:t>przy </a:t>
            </a:r>
            <a:r>
              <a:rPr sz="2000" spc="-20" dirty="0">
                <a:latin typeface="Arial"/>
                <a:cs typeface="Arial"/>
              </a:rPr>
              <a:t>różnych  </a:t>
            </a:r>
            <a:r>
              <a:rPr sz="2000" spc="-10" dirty="0">
                <a:latin typeface="Arial"/>
                <a:cs typeface="Arial"/>
              </a:rPr>
              <a:t>ustawieniach.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161" y="404825"/>
            <a:ext cx="51879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Zastosowania</a:t>
            </a:r>
            <a:r>
              <a:rPr spc="-70" dirty="0"/>
              <a:t> </a:t>
            </a:r>
            <a:r>
              <a:rPr dirty="0"/>
              <a:t>rzeczywiste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9"/>
            <a:ext cx="7946390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0861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Optymalizacja współczynnika klikalności </a:t>
            </a:r>
            <a:r>
              <a:rPr sz="1800" spc="5" dirty="0">
                <a:latin typeface="Arial"/>
                <a:cs typeface="Arial"/>
              </a:rPr>
              <a:t>reklam: </a:t>
            </a:r>
            <a:r>
              <a:rPr sz="1800" dirty="0">
                <a:latin typeface="Arial"/>
                <a:cs typeface="Arial"/>
              </a:rPr>
              <a:t>Za każdym razem,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gdy  </a:t>
            </a:r>
            <a:r>
              <a:rPr sz="1800" spc="-5" dirty="0">
                <a:latin typeface="Arial"/>
                <a:cs typeface="Arial"/>
              </a:rPr>
              <a:t>wyświetlamy </a:t>
            </a:r>
            <a:r>
              <a:rPr sz="1800" dirty="0">
                <a:latin typeface="Arial"/>
                <a:cs typeface="Arial"/>
              </a:rPr>
              <a:t>reklamę, przyjmujemy </a:t>
            </a:r>
            <a:r>
              <a:rPr sz="1800" spc="-5" dirty="0">
                <a:latin typeface="Arial"/>
                <a:cs typeface="Arial"/>
              </a:rPr>
              <a:t>prawdopodobieństwo, </a:t>
            </a:r>
            <a:r>
              <a:rPr sz="1800" spc="-10" dirty="0">
                <a:latin typeface="Arial"/>
                <a:cs typeface="Arial"/>
              </a:rPr>
              <a:t>że </a:t>
            </a:r>
            <a:r>
              <a:rPr sz="1800" dirty="0">
                <a:latin typeface="Arial"/>
                <a:cs typeface="Arial"/>
              </a:rPr>
              <a:t>nastąpi  kliknięcie.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marR="64770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Algorytm oszacuje to </a:t>
            </a:r>
            <a:r>
              <a:rPr sz="1800" spc="-5" dirty="0">
                <a:latin typeface="Arial"/>
                <a:cs typeface="Arial"/>
              </a:rPr>
              <a:t>prawdopodobieństwo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5" dirty="0">
                <a:latin typeface="Arial"/>
                <a:cs typeface="Arial"/>
              </a:rPr>
              <a:t>dokona </a:t>
            </a:r>
            <a:r>
              <a:rPr sz="1800" spc="-10" dirty="0">
                <a:latin typeface="Arial"/>
                <a:cs typeface="Arial"/>
              </a:rPr>
              <a:t>wyboru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strategii  </a:t>
            </a:r>
            <a:r>
              <a:rPr sz="1800" spc="-5" dirty="0">
                <a:latin typeface="Arial"/>
                <a:cs typeface="Arial"/>
              </a:rPr>
              <a:t>wyświetlania </a:t>
            </a:r>
            <a:r>
              <a:rPr sz="1800" spc="5" dirty="0">
                <a:latin typeface="Arial"/>
                <a:cs typeface="Arial"/>
              </a:rPr>
              <a:t>reklam, </a:t>
            </a:r>
            <a:r>
              <a:rPr sz="1800" dirty="0">
                <a:latin typeface="Arial"/>
                <a:cs typeface="Arial"/>
              </a:rPr>
              <a:t>która maksymalizuje liczbę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kliknięć.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Współczynniki konwersji dla </a:t>
            </a:r>
            <a:r>
              <a:rPr sz="1800" spc="-5" dirty="0">
                <a:latin typeface="Arial"/>
                <a:cs typeface="Arial"/>
              </a:rPr>
              <a:t>nowych użytkowników: </a:t>
            </a:r>
            <a:r>
              <a:rPr sz="1800" dirty="0">
                <a:latin typeface="Arial"/>
                <a:cs typeface="Arial"/>
              </a:rPr>
              <a:t>Za </a:t>
            </a:r>
            <a:r>
              <a:rPr sz="1800" spc="-5" dirty="0">
                <a:latin typeface="Arial"/>
                <a:cs typeface="Arial"/>
              </a:rPr>
              <a:t>każdym </a:t>
            </a:r>
            <a:r>
              <a:rPr sz="1800" dirty="0">
                <a:latin typeface="Arial"/>
                <a:cs typeface="Arial"/>
              </a:rPr>
              <a:t>razem,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gdy  </a:t>
            </a:r>
            <a:r>
              <a:rPr sz="1800" spc="-5" dirty="0">
                <a:latin typeface="Arial"/>
                <a:cs typeface="Arial"/>
              </a:rPr>
              <a:t>odwiedza witrynę nowy użytkownik, </a:t>
            </a:r>
            <a:r>
              <a:rPr sz="1800" dirty="0">
                <a:latin typeface="Arial"/>
                <a:cs typeface="Arial"/>
              </a:rPr>
              <a:t>zakładamy </a:t>
            </a:r>
            <a:r>
              <a:rPr sz="1800" spc="-10" dirty="0">
                <a:latin typeface="Arial"/>
                <a:cs typeface="Arial"/>
              </a:rPr>
              <a:t>że </a:t>
            </a:r>
            <a:r>
              <a:rPr sz="1800" dirty="0">
                <a:latin typeface="Arial"/>
                <a:cs typeface="Arial"/>
              </a:rPr>
              <a:t>istnieje  prawdopodobieństwo, </a:t>
            </a:r>
            <a:r>
              <a:rPr sz="1800" spc="-10" dirty="0">
                <a:latin typeface="Arial"/>
                <a:cs typeface="Arial"/>
              </a:rPr>
              <a:t>że </a:t>
            </a:r>
            <a:r>
              <a:rPr sz="1800" dirty="0">
                <a:latin typeface="Arial"/>
                <a:cs typeface="Arial"/>
              </a:rPr>
              <a:t>zarejestruje </a:t>
            </a:r>
            <a:r>
              <a:rPr sz="1800" spc="5" dirty="0">
                <a:latin typeface="Arial"/>
                <a:cs typeface="Arial"/>
              </a:rPr>
              <a:t>się </a:t>
            </a:r>
            <a:r>
              <a:rPr sz="1800" dirty="0">
                <a:latin typeface="Arial"/>
                <a:cs typeface="Arial"/>
              </a:rPr>
              <a:t>on po zapoznaniu </a:t>
            </a:r>
            <a:r>
              <a:rPr sz="1800" spc="5" dirty="0">
                <a:latin typeface="Arial"/>
                <a:cs typeface="Arial"/>
              </a:rPr>
              <a:t>się </a:t>
            </a:r>
            <a:r>
              <a:rPr sz="1800" dirty="0">
                <a:latin typeface="Arial"/>
                <a:cs typeface="Arial"/>
              </a:rPr>
              <a:t>z treścią  strony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docelowej.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marR="36576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Następnie </a:t>
            </a:r>
            <a:r>
              <a:rPr sz="1800" spc="-5" dirty="0">
                <a:latin typeface="Arial"/>
                <a:cs typeface="Arial"/>
              </a:rPr>
              <a:t>szacowane </a:t>
            </a:r>
            <a:r>
              <a:rPr sz="1800" spc="5" dirty="0">
                <a:latin typeface="Arial"/>
                <a:cs typeface="Arial"/>
              </a:rPr>
              <a:t>jest </a:t>
            </a:r>
            <a:r>
              <a:rPr sz="1800" dirty="0">
                <a:latin typeface="Arial"/>
                <a:cs typeface="Arial"/>
              </a:rPr>
              <a:t>to to prawdopodobieństwo i następuje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wybór  </a:t>
            </a:r>
            <a:r>
              <a:rPr sz="1800" dirty="0">
                <a:latin typeface="Arial"/>
                <a:cs typeface="Arial"/>
              </a:rPr>
              <a:t>strategię maksymalizacji współczynnika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konwersji.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32" y="404825"/>
            <a:ext cx="37096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Ramię</a:t>
            </a:r>
            <a:r>
              <a:rPr spc="-65" dirty="0"/>
              <a:t> </a:t>
            </a:r>
            <a:r>
              <a:rPr dirty="0"/>
              <a:t>Bernouliego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9"/>
            <a:ext cx="8061325" cy="485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Ramię Bernoulliego nagradza wartością 1 </a:t>
            </a:r>
            <a:r>
              <a:rPr sz="1800" spc="5" dirty="0">
                <a:latin typeface="Arial"/>
                <a:cs typeface="Arial"/>
              </a:rPr>
              <a:t>określony </a:t>
            </a:r>
            <a:r>
              <a:rPr sz="1800" dirty="0">
                <a:latin typeface="Arial"/>
                <a:cs typeface="Arial"/>
              </a:rPr>
              <a:t>procent czasu, a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reszta  odcinków czasu generuje 0. </a:t>
            </a:r>
            <a:r>
              <a:rPr sz="1800" spc="-15" dirty="0">
                <a:latin typeface="Arial"/>
                <a:cs typeface="Arial"/>
              </a:rPr>
              <a:t>Ta </a:t>
            </a:r>
            <a:r>
              <a:rPr sz="1800" dirty="0">
                <a:latin typeface="Arial"/>
                <a:cs typeface="Arial"/>
              </a:rPr>
              <a:t>struktura 0/1 jest sposobem </a:t>
            </a:r>
            <a:r>
              <a:rPr sz="1800" spc="-5" dirty="0">
                <a:latin typeface="Arial"/>
                <a:cs typeface="Arial"/>
              </a:rPr>
              <a:t>symulowania  </a:t>
            </a:r>
            <a:r>
              <a:rPr sz="1800" dirty="0">
                <a:latin typeface="Arial"/>
                <a:cs typeface="Arial"/>
              </a:rPr>
              <a:t>sytuacji </a:t>
            </a:r>
            <a:r>
              <a:rPr sz="1800" spc="5" dirty="0">
                <a:latin typeface="Arial"/>
                <a:cs typeface="Arial"/>
              </a:rPr>
              <a:t>takich </a:t>
            </a:r>
            <a:r>
              <a:rPr sz="1800" dirty="0">
                <a:latin typeface="Arial"/>
                <a:cs typeface="Arial"/>
              </a:rPr>
              <a:t>jak </a:t>
            </a:r>
            <a:r>
              <a:rPr sz="1800" spc="5" dirty="0">
                <a:latin typeface="Arial"/>
                <a:cs typeface="Arial"/>
              </a:rPr>
              <a:t>kliknięcia </a:t>
            </a:r>
            <a:r>
              <a:rPr sz="1800" dirty="0">
                <a:latin typeface="Arial"/>
                <a:cs typeface="Arial"/>
              </a:rPr>
              <a:t>lub rejestracje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użytkowników.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marR="399415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Potencjalny </a:t>
            </a:r>
            <a:r>
              <a:rPr sz="1800" spc="-5" dirty="0">
                <a:latin typeface="Arial"/>
                <a:cs typeface="Arial"/>
              </a:rPr>
              <a:t>użytkownik </a:t>
            </a:r>
            <a:r>
              <a:rPr sz="1800" spc="-10" dirty="0">
                <a:latin typeface="Arial"/>
                <a:cs typeface="Arial"/>
              </a:rPr>
              <a:t>przybywa </a:t>
            </a:r>
            <a:r>
              <a:rPr sz="1800" dirty="0">
                <a:latin typeface="Arial"/>
                <a:cs typeface="Arial"/>
              </a:rPr>
              <a:t>na stronę; </a:t>
            </a:r>
            <a:r>
              <a:rPr sz="1800" spc="-5" dirty="0">
                <a:latin typeface="Arial"/>
                <a:cs typeface="Arial"/>
              </a:rPr>
              <a:t>wybieramy </a:t>
            </a:r>
            <a:r>
              <a:rPr sz="1800" dirty="0">
                <a:latin typeface="Arial"/>
                <a:cs typeface="Arial"/>
              </a:rPr>
              <a:t>ramię, w którym  </a:t>
            </a:r>
            <a:r>
              <a:rPr sz="1800" spc="-5" dirty="0">
                <a:latin typeface="Arial"/>
                <a:cs typeface="Arial"/>
              </a:rPr>
              <a:t>wyświetlamy </a:t>
            </a:r>
            <a:r>
              <a:rPr sz="1800" dirty="0">
                <a:latin typeface="Arial"/>
                <a:cs typeface="Arial"/>
              </a:rPr>
              <a:t>np. </a:t>
            </a:r>
            <a:r>
              <a:rPr sz="1800" spc="5" dirty="0">
                <a:latin typeface="Arial"/>
                <a:cs typeface="Arial"/>
              </a:rPr>
              <a:t>tekst </a:t>
            </a:r>
            <a:r>
              <a:rPr sz="1800" dirty="0">
                <a:latin typeface="Arial"/>
                <a:cs typeface="Arial"/>
              </a:rPr>
              <a:t>w określonym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kolorze;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Użytkownik </a:t>
            </a:r>
            <a:r>
              <a:rPr sz="1800" dirty="0">
                <a:latin typeface="Arial"/>
                <a:cs typeface="Arial"/>
              </a:rPr>
              <a:t>albo rejestruje </a:t>
            </a:r>
            <a:r>
              <a:rPr sz="1800" spc="5" dirty="0">
                <a:latin typeface="Arial"/>
                <a:cs typeface="Arial"/>
              </a:rPr>
              <a:t>się </a:t>
            </a:r>
            <a:r>
              <a:rPr sz="1800" dirty="0">
                <a:latin typeface="Arial"/>
                <a:cs typeface="Arial"/>
              </a:rPr>
              <a:t>na stronie (i daje nagrodę 1), albo nie (i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daje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nagrodę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56870" marR="52069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Jeśli zarejestruje się 2% osób, które </a:t>
            </a:r>
            <a:r>
              <a:rPr sz="1800" spc="-10" dirty="0">
                <a:latin typeface="Arial"/>
                <a:cs typeface="Arial"/>
              </a:rPr>
              <a:t>widzą </a:t>
            </a:r>
            <a:r>
              <a:rPr sz="1800" spc="-5" dirty="0">
                <a:latin typeface="Arial"/>
                <a:cs typeface="Arial"/>
              </a:rPr>
              <a:t>wariant </a:t>
            </a:r>
            <a:r>
              <a:rPr sz="1800" dirty="0">
                <a:latin typeface="Arial"/>
                <a:cs typeface="Arial"/>
              </a:rPr>
              <a:t>A i 5% osób, które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widzą  </a:t>
            </a:r>
            <a:r>
              <a:rPr sz="1800" spc="-5" dirty="0">
                <a:latin typeface="Arial"/>
                <a:cs typeface="Arial"/>
              </a:rPr>
              <a:t>wariant </a:t>
            </a:r>
            <a:r>
              <a:rPr sz="1800" dirty="0">
                <a:latin typeface="Arial"/>
                <a:cs typeface="Arial"/>
              </a:rPr>
              <a:t>B mówimy o </a:t>
            </a:r>
            <a:r>
              <a:rPr sz="1800" spc="-5" dirty="0">
                <a:latin typeface="Arial"/>
                <a:cs typeface="Arial"/>
              </a:rPr>
              <a:t>dwóch </a:t>
            </a:r>
            <a:r>
              <a:rPr sz="1800" spc="5" dirty="0">
                <a:latin typeface="Arial"/>
                <a:cs typeface="Arial"/>
              </a:rPr>
              <a:t>ramionach: </a:t>
            </a:r>
            <a:r>
              <a:rPr sz="1800" dirty="0">
                <a:latin typeface="Arial"/>
                <a:cs typeface="Arial"/>
              </a:rPr>
              <a:t>jedno ramię generuje 1 </a:t>
            </a:r>
            <a:r>
              <a:rPr sz="1800" spc="5" dirty="0">
                <a:latin typeface="Arial"/>
                <a:cs typeface="Arial"/>
              </a:rPr>
              <a:t>jednostkę  </a:t>
            </a:r>
            <a:r>
              <a:rPr sz="1800" dirty="0">
                <a:latin typeface="Arial"/>
                <a:cs typeface="Arial"/>
              </a:rPr>
              <a:t>nagrody 2% czasu, drugie ramię generuje 1 </a:t>
            </a:r>
            <a:r>
              <a:rPr sz="1800" spc="5" dirty="0">
                <a:latin typeface="Arial"/>
                <a:cs typeface="Arial"/>
              </a:rPr>
              <a:t>jednostkę </a:t>
            </a:r>
            <a:r>
              <a:rPr sz="1800" dirty="0">
                <a:latin typeface="Arial"/>
                <a:cs typeface="Arial"/>
              </a:rPr>
              <a:t>nagrody </a:t>
            </a:r>
            <a:r>
              <a:rPr sz="1800" spc="-5" dirty="0">
                <a:latin typeface="Arial"/>
                <a:cs typeface="Arial"/>
              </a:rPr>
              <a:t>przez </a:t>
            </a:r>
            <a:r>
              <a:rPr sz="1800" dirty="0">
                <a:latin typeface="Arial"/>
                <a:cs typeface="Arial"/>
              </a:rPr>
              <a:t>5%  czasu.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 symulacjach dla </a:t>
            </a:r>
            <a:r>
              <a:rPr sz="1800" spc="-5" dirty="0">
                <a:latin typeface="Arial"/>
                <a:cs typeface="Arial"/>
              </a:rPr>
              <a:t>każdego </a:t>
            </a:r>
            <a:r>
              <a:rPr sz="1800" dirty="0">
                <a:latin typeface="Arial"/>
                <a:cs typeface="Arial"/>
              </a:rPr>
              <a:t>z ramion </a:t>
            </a:r>
            <a:r>
              <a:rPr sz="1800" spc="-5" dirty="0">
                <a:latin typeface="Arial"/>
                <a:cs typeface="Arial"/>
              </a:rPr>
              <a:t>przypisuje </a:t>
            </a:r>
            <a:r>
              <a:rPr sz="1800" dirty="0">
                <a:latin typeface="Arial"/>
                <a:cs typeface="Arial"/>
              </a:rPr>
              <a:t>się </a:t>
            </a:r>
            <a:r>
              <a:rPr sz="1800" spc="-5" dirty="0">
                <a:latin typeface="Arial"/>
                <a:cs typeface="Arial"/>
              </a:rPr>
              <a:t>wartości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wypłat.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927" y="404825"/>
            <a:ext cx="46101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Efektywność</a:t>
            </a:r>
            <a:r>
              <a:rPr spc="-100" dirty="0"/>
              <a:t> </a:t>
            </a:r>
            <a:r>
              <a:rPr dirty="0"/>
              <a:t>algorytmu</a:t>
            </a:r>
          </a:p>
        </p:txBody>
      </p:sp>
      <p:sp>
        <p:nvSpPr>
          <p:cNvPr id="3" name="object 3"/>
          <p:cNvSpPr/>
          <p:nvPr/>
        </p:nvSpPr>
        <p:spPr>
          <a:xfrm>
            <a:off x="342611" y="2034468"/>
            <a:ext cx="2665670" cy="2740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5352" y="1408557"/>
            <a:ext cx="2888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Ramię </a:t>
            </a:r>
            <a:r>
              <a:rPr sz="1200" dirty="0">
                <a:latin typeface="Arial"/>
                <a:cs typeface="Arial"/>
              </a:rPr>
              <a:t>Bernouliego = 0.1, 0.1, 0.1, 0.1,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0.9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9232" y="2021737"/>
            <a:ext cx="2679970" cy="2750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7287" y="2005583"/>
            <a:ext cx="2795500" cy="28634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1357" y="5617261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White, </a:t>
            </a:r>
            <a:r>
              <a:rPr sz="1200" dirty="0">
                <a:latin typeface="Arial"/>
                <a:cs typeface="Arial"/>
              </a:rPr>
              <a:t>J. (2012). </a:t>
            </a:r>
            <a:r>
              <a:rPr sz="1200" i="1" spc="-10" dirty="0">
                <a:latin typeface="Arial"/>
                <a:cs typeface="Arial"/>
              </a:rPr>
              <a:t>Bandit </a:t>
            </a:r>
            <a:r>
              <a:rPr sz="1200" i="1" spc="-5" dirty="0">
                <a:latin typeface="Arial"/>
                <a:cs typeface="Arial"/>
              </a:rPr>
              <a:t>algorithms </a:t>
            </a:r>
            <a:r>
              <a:rPr sz="1200" i="1" dirty="0">
                <a:latin typeface="Arial"/>
                <a:cs typeface="Arial"/>
              </a:rPr>
              <a:t>for </a:t>
            </a:r>
            <a:r>
              <a:rPr sz="1200" i="1" spc="-5" dirty="0">
                <a:latin typeface="Arial"/>
                <a:cs typeface="Arial"/>
              </a:rPr>
              <a:t>website </a:t>
            </a:r>
            <a:r>
              <a:rPr sz="1200" i="1" spc="-10" dirty="0">
                <a:latin typeface="Arial"/>
                <a:cs typeface="Arial"/>
              </a:rPr>
              <a:t>optimization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" </a:t>
            </a:r>
            <a:r>
              <a:rPr sz="1200" spc="5" dirty="0">
                <a:latin typeface="Arial"/>
                <a:cs typeface="Arial"/>
              </a:rPr>
              <a:t>O'Reilly </a:t>
            </a:r>
            <a:r>
              <a:rPr sz="1200" spc="-5" dirty="0">
                <a:latin typeface="Arial"/>
                <a:cs typeface="Arial"/>
              </a:rPr>
              <a:t>Media,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Softmax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508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89890" algn="l"/>
                <a:tab pos="390525" algn="l"/>
              </a:tabLst>
            </a:pPr>
            <a:r>
              <a:rPr dirty="0"/>
              <a:t>Algorytm ε - </a:t>
            </a:r>
            <a:r>
              <a:rPr spc="-5" dirty="0"/>
              <a:t>Greedy: </a:t>
            </a:r>
            <a:r>
              <a:rPr dirty="0"/>
              <a:t>bada </a:t>
            </a:r>
            <a:r>
              <a:rPr spc="5" dirty="0"/>
              <a:t>opcje </a:t>
            </a:r>
            <a:r>
              <a:rPr dirty="0"/>
              <a:t>całkowicie losowo, bez uwzględniania </a:t>
            </a:r>
            <a:r>
              <a:rPr spc="5" dirty="0"/>
              <a:t>ich  </a:t>
            </a:r>
            <a:r>
              <a:rPr spc="-5" dirty="0"/>
              <a:t>zalet. Na przykład, </a:t>
            </a:r>
            <a:r>
              <a:rPr dirty="0"/>
              <a:t>w </a:t>
            </a:r>
            <a:r>
              <a:rPr spc="-5" dirty="0"/>
              <a:t>jednym </a:t>
            </a:r>
            <a:r>
              <a:rPr dirty="0"/>
              <a:t>scenariuszu (Scenariusz A), </a:t>
            </a:r>
            <a:r>
              <a:rPr spc="-5" dirty="0"/>
              <a:t>można </a:t>
            </a:r>
            <a:r>
              <a:rPr dirty="0"/>
              <a:t>mieć</a:t>
            </a:r>
            <a:r>
              <a:rPr spc="-180" dirty="0"/>
              <a:t> </a:t>
            </a:r>
            <a:r>
              <a:rPr spc="-10" dirty="0"/>
              <a:t>dwa  </a:t>
            </a:r>
            <a:r>
              <a:rPr dirty="0"/>
              <a:t>ramiona, z których jedno nagradza 10% czasu, a drugie 13% czasu. W  scenariuszu B oba ramiona </a:t>
            </a:r>
            <a:r>
              <a:rPr spc="5" dirty="0"/>
              <a:t>mogą </a:t>
            </a:r>
            <a:r>
              <a:rPr spc="-5" dirty="0"/>
              <a:t>wynagradzać </a:t>
            </a:r>
            <a:r>
              <a:rPr dirty="0"/>
              <a:t>w 10% przypadków i 99%  </a:t>
            </a:r>
            <a:r>
              <a:rPr spc="-5" dirty="0"/>
              <a:t>przypadków.</a:t>
            </a:r>
          </a:p>
          <a:p>
            <a:pPr marL="32384"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/>
          </a:p>
          <a:p>
            <a:pPr marL="389255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89890" algn="l"/>
                <a:tab pos="390525" algn="l"/>
              </a:tabLst>
            </a:pPr>
            <a:r>
              <a:rPr dirty="0"/>
              <a:t>W obu </a:t>
            </a:r>
            <a:r>
              <a:rPr spc="-5" dirty="0"/>
              <a:t>tych </a:t>
            </a:r>
            <a:r>
              <a:rPr dirty="0"/>
              <a:t>scenariuszach </a:t>
            </a:r>
            <a:r>
              <a:rPr spc="-5" dirty="0"/>
              <a:t>prawdopodobieństwo, </a:t>
            </a:r>
            <a:r>
              <a:rPr spc="-10" dirty="0"/>
              <a:t>że </a:t>
            </a:r>
            <a:r>
              <a:rPr dirty="0"/>
              <a:t>algorytm</a:t>
            </a:r>
            <a:r>
              <a:rPr spc="-75" dirty="0"/>
              <a:t> </a:t>
            </a:r>
            <a:r>
              <a:rPr spc="-5" dirty="0"/>
              <a:t>ε-Greedy</a:t>
            </a:r>
          </a:p>
          <a:p>
            <a:pPr marL="389255">
              <a:lnSpc>
                <a:spcPct val="100000"/>
              </a:lnSpc>
            </a:pPr>
            <a:r>
              <a:rPr dirty="0"/>
              <a:t>bada</a:t>
            </a:r>
            <a:r>
              <a:rPr spc="-20" dirty="0"/>
              <a:t> </a:t>
            </a:r>
            <a:r>
              <a:rPr dirty="0"/>
              <a:t>gorsze</a:t>
            </a:r>
            <a:r>
              <a:rPr spc="-40" dirty="0"/>
              <a:t> </a:t>
            </a:r>
            <a:r>
              <a:rPr dirty="0"/>
              <a:t>ramię,</a:t>
            </a:r>
            <a:r>
              <a:rPr spc="-20" dirty="0"/>
              <a:t> </a:t>
            </a:r>
            <a:r>
              <a:rPr spc="5" dirty="0"/>
              <a:t>jest</a:t>
            </a:r>
            <a:r>
              <a:rPr spc="-45" dirty="0"/>
              <a:t> </a:t>
            </a:r>
            <a:r>
              <a:rPr spc="5" dirty="0"/>
              <a:t>dokładnie</a:t>
            </a:r>
            <a:r>
              <a:rPr spc="-65" dirty="0"/>
              <a:t> </a:t>
            </a:r>
            <a:r>
              <a:rPr dirty="0"/>
              <a:t>takie</a:t>
            </a:r>
            <a:r>
              <a:rPr spc="-40" dirty="0"/>
              <a:t> </a:t>
            </a:r>
            <a:r>
              <a:rPr spc="5" dirty="0"/>
              <a:t>samo</a:t>
            </a:r>
            <a:r>
              <a:rPr spc="-40" dirty="0"/>
              <a:t> </a:t>
            </a:r>
            <a:r>
              <a:rPr dirty="0"/>
              <a:t>(jest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5" dirty="0"/>
              <a:t>epsilon</a:t>
            </a:r>
            <a:r>
              <a:rPr spc="-65" dirty="0"/>
              <a:t> </a:t>
            </a:r>
            <a:r>
              <a:rPr dirty="0"/>
              <a:t>/</a:t>
            </a:r>
            <a:r>
              <a:rPr spc="5" dirty="0"/>
              <a:t> </a:t>
            </a:r>
            <a:r>
              <a:rPr dirty="0"/>
              <a:t>2)</a:t>
            </a:r>
          </a:p>
          <a:p>
            <a:pPr marL="32384">
              <a:lnSpc>
                <a:spcPct val="100000"/>
              </a:lnSpc>
              <a:spcBef>
                <a:spcPts val="35"/>
              </a:spcBef>
            </a:pPr>
            <a:endParaRPr sz="2600"/>
          </a:p>
          <a:p>
            <a:pPr marL="389255" marR="111125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89890" algn="l"/>
                <a:tab pos="390525" algn="l"/>
              </a:tabLst>
            </a:pPr>
            <a:r>
              <a:rPr spc="5" dirty="0"/>
              <a:t>Jeśli </a:t>
            </a:r>
            <a:r>
              <a:rPr dirty="0"/>
              <a:t>różnica w stawkach nagród między </a:t>
            </a:r>
            <a:r>
              <a:rPr spc="-5" dirty="0"/>
              <a:t>dwoma </a:t>
            </a:r>
            <a:r>
              <a:rPr spc="5" dirty="0"/>
              <a:t>ramionami jest</a:t>
            </a:r>
            <a:r>
              <a:rPr spc="-300" dirty="0"/>
              <a:t> </a:t>
            </a:r>
            <a:r>
              <a:rPr dirty="0"/>
              <a:t>niewielka,  musimy badać </a:t>
            </a:r>
            <a:r>
              <a:rPr spc="-5" dirty="0"/>
              <a:t>znacznie </a:t>
            </a:r>
            <a:r>
              <a:rPr dirty="0"/>
              <a:t>częściej niż 10% czasu, aby </a:t>
            </a:r>
            <a:r>
              <a:rPr spc="-5" dirty="0"/>
              <a:t>poprawnie </a:t>
            </a:r>
            <a:r>
              <a:rPr dirty="0"/>
              <a:t>ustalić,  która z </a:t>
            </a:r>
            <a:r>
              <a:rPr spc="-5" dirty="0"/>
              <a:t>dwóch </a:t>
            </a:r>
            <a:r>
              <a:rPr spc="5" dirty="0"/>
              <a:t>opcji jest </a:t>
            </a:r>
            <a:r>
              <a:rPr spc="-5" dirty="0"/>
              <a:t>rzeczywiście</a:t>
            </a:r>
            <a:r>
              <a:rPr spc="-110" dirty="0"/>
              <a:t> </a:t>
            </a:r>
            <a:r>
              <a:rPr dirty="0"/>
              <a:t>lepsza.</a:t>
            </a:r>
          </a:p>
          <a:p>
            <a:pPr marL="32384"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Wingdings"/>
              <a:buChar char=""/>
            </a:pPr>
            <a:endParaRPr sz="2600"/>
          </a:p>
          <a:p>
            <a:pPr marL="389255" marR="26035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89890" algn="l"/>
                <a:tab pos="390525" algn="l"/>
              </a:tabLst>
            </a:pPr>
            <a:r>
              <a:rPr spc="5" dirty="0"/>
              <a:t>Jeśli </a:t>
            </a:r>
            <a:r>
              <a:rPr dirty="0"/>
              <a:t>różnica </a:t>
            </a:r>
            <a:r>
              <a:rPr spc="5" dirty="0"/>
              <a:t>jest </a:t>
            </a:r>
            <a:r>
              <a:rPr dirty="0"/>
              <a:t>duża, </a:t>
            </a:r>
            <a:r>
              <a:rPr spc="-5" dirty="0"/>
              <a:t>wystarczy dużo </a:t>
            </a:r>
            <a:r>
              <a:rPr spc="5" dirty="0"/>
              <a:t>mniej </a:t>
            </a:r>
            <a:r>
              <a:rPr dirty="0"/>
              <a:t>niż 10% czasu na</a:t>
            </a:r>
            <a:r>
              <a:rPr spc="-225" dirty="0"/>
              <a:t> </a:t>
            </a:r>
            <a:r>
              <a:rPr dirty="0"/>
              <a:t>badania,  aby poprawnie </a:t>
            </a:r>
            <a:r>
              <a:rPr spc="-5" dirty="0"/>
              <a:t>oszacować </a:t>
            </a:r>
            <a:r>
              <a:rPr dirty="0"/>
              <a:t>lepszą z </a:t>
            </a:r>
            <a:r>
              <a:rPr spc="-5" dirty="0"/>
              <a:t>dwóch </a:t>
            </a:r>
            <a:r>
              <a:rPr spc="5" dirty="0"/>
              <a:t>opcji. </a:t>
            </a:r>
            <a:r>
              <a:rPr dirty="0"/>
              <a:t>Z </a:t>
            </a:r>
            <a:r>
              <a:rPr spc="-5" dirty="0"/>
              <a:t>powodu </a:t>
            </a:r>
            <a:r>
              <a:rPr dirty="0"/>
              <a:t>tracimy  </a:t>
            </a:r>
            <a:r>
              <a:rPr spc="-5" dirty="0"/>
              <a:t>nagrody, </a:t>
            </a:r>
            <a:r>
              <a:rPr dirty="0"/>
              <a:t>badając długo słaby</a:t>
            </a:r>
            <a:r>
              <a:rPr spc="-160" dirty="0"/>
              <a:t> </a:t>
            </a:r>
            <a:r>
              <a:rPr spc="-5" dirty="0"/>
              <a:t>wariant.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Softmax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9"/>
            <a:ext cx="7999095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 oparciu o wcześniejsze doświadczenia, </a:t>
            </a:r>
            <a:r>
              <a:rPr sz="1800" spc="-10" dirty="0">
                <a:latin typeface="Arial"/>
                <a:cs typeface="Arial"/>
              </a:rPr>
              <a:t>dwa </a:t>
            </a:r>
            <a:r>
              <a:rPr sz="1800" dirty="0">
                <a:latin typeface="Arial"/>
                <a:cs typeface="Arial"/>
              </a:rPr>
              <a:t>ramiona </a:t>
            </a:r>
            <a:r>
              <a:rPr sz="1800" spc="5" dirty="0">
                <a:latin typeface="Arial"/>
                <a:cs typeface="Arial"/>
              </a:rPr>
              <a:t>osiągnęły </a:t>
            </a:r>
            <a:r>
              <a:rPr sz="1800" spc="-10" dirty="0">
                <a:latin typeface="Arial"/>
                <a:cs typeface="Arial"/>
              </a:rPr>
              <a:t>dwa  </a:t>
            </a:r>
            <a:r>
              <a:rPr sz="1800" spc="-5" dirty="0">
                <a:latin typeface="Arial"/>
                <a:cs typeface="Arial"/>
              </a:rPr>
              <a:t>różne wskaźniki </a:t>
            </a:r>
            <a:r>
              <a:rPr sz="1800" dirty="0">
                <a:latin typeface="Arial"/>
                <a:cs typeface="Arial"/>
              </a:rPr>
              <a:t>sukcesu: </a:t>
            </a:r>
            <a:r>
              <a:rPr sz="1800" spc="-5" dirty="0">
                <a:latin typeface="Arial"/>
                <a:cs typeface="Arial"/>
              </a:rPr>
              <a:t>rA </a:t>
            </a:r>
            <a:r>
              <a:rPr sz="1800" dirty="0">
                <a:latin typeface="Arial"/>
                <a:cs typeface="Arial"/>
              </a:rPr>
              <a:t>i rB. </a:t>
            </a:r>
            <a:r>
              <a:rPr sz="1800" spc="-5" dirty="0">
                <a:latin typeface="Arial"/>
                <a:cs typeface="Arial"/>
              </a:rPr>
              <a:t>Przy tych założeniach </a:t>
            </a:r>
            <a:r>
              <a:rPr sz="1800" dirty="0">
                <a:latin typeface="Arial"/>
                <a:cs typeface="Arial"/>
              </a:rPr>
              <a:t>najbardziej </a:t>
            </a:r>
            <a:r>
              <a:rPr sz="1800" spc="-5" dirty="0">
                <a:latin typeface="Arial"/>
                <a:cs typeface="Arial"/>
              </a:rPr>
              <a:t>naiwna  </a:t>
            </a:r>
            <a:r>
              <a:rPr sz="1800" dirty="0">
                <a:latin typeface="Arial"/>
                <a:cs typeface="Arial"/>
              </a:rPr>
              <a:t>implementacja algorytmu </a:t>
            </a:r>
            <a:r>
              <a:rPr sz="1800" spc="-5" dirty="0">
                <a:latin typeface="Arial"/>
                <a:cs typeface="Arial"/>
              </a:rPr>
              <a:t>typu </a:t>
            </a:r>
            <a:r>
              <a:rPr sz="1800" dirty="0">
                <a:latin typeface="Arial"/>
                <a:cs typeface="Arial"/>
              </a:rPr>
              <a:t>Softmax </a:t>
            </a:r>
            <a:r>
              <a:rPr sz="1800" spc="-5" dirty="0">
                <a:latin typeface="Arial"/>
                <a:cs typeface="Arial"/>
              </a:rPr>
              <a:t>wybrałaby </a:t>
            </a:r>
            <a:r>
              <a:rPr sz="1800" dirty="0">
                <a:latin typeface="Arial"/>
                <a:cs typeface="Arial"/>
              </a:rPr>
              <a:t>ramię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6870" marR="1949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z prawdopodobieństwem rA / (rA + </a:t>
            </a:r>
            <a:r>
              <a:rPr sz="1800" spc="-5" dirty="0">
                <a:latin typeface="Arial"/>
                <a:cs typeface="Arial"/>
              </a:rPr>
              <a:t>rB) </a:t>
            </a:r>
            <a:r>
              <a:rPr sz="1800" dirty="0">
                <a:latin typeface="Arial"/>
                <a:cs typeface="Arial"/>
              </a:rPr>
              <a:t>i ramię B z </a:t>
            </a:r>
            <a:r>
              <a:rPr sz="1800" spc="-5" dirty="0">
                <a:latin typeface="Arial"/>
                <a:cs typeface="Arial"/>
              </a:rPr>
              <a:t>prawdopodobieństwem  </a:t>
            </a:r>
            <a:r>
              <a:rPr sz="1800" dirty="0">
                <a:latin typeface="Arial"/>
                <a:cs typeface="Arial"/>
              </a:rPr>
              <a:t>rB / (rA 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rB).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56870" marR="835660" indent="-344805" algn="just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Po </a:t>
            </a:r>
            <a:r>
              <a:rPr sz="1800" spc="-5" dirty="0">
                <a:latin typeface="Arial"/>
                <a:cs typeface="Arial"/>
              </a:rPr>
              <a:t>pierwsze, </a:t>
            </a:r>
            <a:r>
              <a:rPr sz="1800" dirty="0">
                <a:latin typeface="Arial"/>
                <a:cs typeface="Arial"/>
              </a:rPr>
              <a:t>obliczymy inną skalę </a:t>
            </a:r>
            <a:r>
              <a:rPr sz="1800" spc="-5" dirty="0">
                <a:latin typeface="Arial"/>
                <a:cs typeface="Arial"/>
              </a:rPr>
              <a:t>stawek </a:t>
            </a:r>
            <a:r>
              <a:rPr sz="1800" dirty="0">
                <a:latin typeface="Arial"/>
                <a:cs typeface="Arial"/>
              </a:rPr>
              <a:t>nagród, potęgując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nasze  </a:t>
            </a:r>
            <a:r>
              <a:rPr sz="1800" dirty="0">
                <a:latin typeface="Arial"/>
                <a:cs typeface="Arial"/>
              </a:rPr>
              <a:t>szacunki rA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rB. Korzystając z tej </a:t>
            </a:r>
            <a:r>
              <a:rPr sz="1800" spc="-5" dirty="0">
                <a:latin typeface="Arial"/>
                <a:cs typeface="Arial"/>
              </a:rPr>
              <a:t>nowej </a:t>
            </a:r>
            <a:r>
              <a:rPr sz="1800" spc="5" dirty="0">
                <a:latin typeface="Arial"/>
                <a:cs typeface="Arial"/>
              </a:rPr>
              <a:t>skali, </a:t>
            </a:r>
            <a:r>
              <a:rPr sz="1800" spc="-5" dirty="0">
                <a:latin typeface="Arial"/>
                <a:cs typeface="Arial"/>
              </a:rPr>
              <a:t>wybierzemy </a:t>
            </a:r>
            <a:r>
              <a:rPr sz="1800" dirty="0">
                <a:latin typeface="Arial"/>
                <a:cs typeface="Arial"/>
              </a:rPr>
              <a:t>ramię A  z </a:t>
            </a:r>
            <a:r>
              <a:rPr sz="1800" spc="-5" dirty="0">
                <a:latin typeface="Arial"/>
                <a:cs typeface="Arial"/>
              </a:rPr>
              <a:t>prawdopodobieństwem </a:t>
            </a:r>
            <a:r>
              <a:rPr sz="1800" spc="-15" dirty="0">
                <a:latin typeface="Arial"/>
                <a:cs typeface="Arial"/>
              </a:rPr>
              <a:t>exp </a:t>
            </a:r>
            <a:r>
              <a:rPr sz="1800" spc="-5" dirty="0">
                <a:latin typeface="Arial"/>
                <a:cs typeface="Arial"/>
              </a:rPr>
              <a:t>(rA)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10" dirty="0">
                <a:latin typeface="Arial"/>
                <a:cs typeface="Arial"/>
              </a:rPr>
              <a:t>(exp </a:t>
            </a:r>
            <a:r>
              <a:rPr sz="1800" spc="-5" dirty="0">
                <a:latin typeface="Arial"/>
                <a:cs typeface="Arial"/>
              </a:rPr>
              <a:t>(rA)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exp </a:t>
            </a:r>
            <a:r>
              <a:rPr sz="1800" spc="-5" dirty="0">
                <a:latin typeface="Arial"/>
                <a:cs typeface="Arial"/>
              </a:rPr>
              <a:t>(rB)) </a:t>
            </a:r>
            <a:r>
              <a:rPr sz="1800" dirty="0">
                <a:latin typeface="Arial"/>
                <a:cs typeface="Arial"/>
              </a:rPr>
              <a:t>i ramię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5687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z prawdopodobieństwem </a:t>
            </a:r>
            <a:r>
              <a:rPr sz="1800" spc="-15" dirty="0">
                <a:latin typeface="Arial"/>
                <a:cs typeface="Arial"/>
              </a:rPr>
              <a:t>exp </a:t>
            </a:r>
            <a:r>
              <a:rPr sz="1800" dirty="0">
                <a:latin typeface="Arial"/>
                <a:cs typeface="Arial"/>
              </a:rPr>
              <a:t>(rB) / </a:t>
            </a:r>
            <a:r>
              <a:rPr sz="1800" spc="-10" dirty="0">
                <a:latin typeface="Arial"/>
                <a:cs typeface="Arial"/>
              </a:rPr>
              <a:t>(exp </a:t>
            </a:r>
            <a:r>
              <a:rPr sz="1800" spc="-5" dirty="0">
                <a:latin typeface="Arial"/>
                <a:cs typeface="Arial"/>
              </a:rPr>
              <a:t>(rA)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exp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(rB)).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356870" marR="140335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"/>
                <a:cs typeface="Arial"/>
              </a:rPr>
              <a:t>Ta </a:t>
            </a:r>
            <a:r>
              <a:rPr sz="1800" spc="-5" dirty="0">
                <a:latin typeface="Arial"/>
                <a:cs typeface="Arial"/>
              </a:rPr>
              <a:t>wykładnicza </a:t>
            </a:r>
            <a:r>
              <a:rPr sz="1800" dirty="0">
                <a:latin typeface="Arial"/>
                <a:cs typeface="Arial"/>
              </a:rPr>
              <a:t>zmiana </a:t>
            </a:r>
            <a:r>
              <a:rPr sz="1800" spc="5" dirty="0">
                <a:latin typeface="Arial"/>
                <a:cs typeface="Arial"/>
              </a:rPr>
              <a:t>skali jest </a:t>
            </a:r>
            <a:r>
              <a:rPr sz="1800" dirty="0">
                <a:latin typeface="Arial"/>
                <a:cs typeface="Arial"/>
              </a:rPr>
              <a:t>odporna na liczby </a:t>
            </a:r>
            <a:r>
              <a:rPr sz="1800" spc="5" dirty="0">
                <a:latin typeface="Arial"/>
                <a:cs typeface="Arial"/>
              </a:rPr>
              <a:t>ujemne, </a:t>
            </a:r>
            <a:r>
              <a:rPr sz="1800" dirty="0">
                <a:latin typeface="Arial"/>
                <a:cs typeface="Arial"/>
              </a:rPr>
              <a:t>ponieważ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exp  </a:t>
            </a:r>
            <a:r>
              <a:rPr sz="1800" dirty="0">
                <a:latin typeface="Arial"/>
                <a:cs typeface="Arial"/>
              </a:rPr>
              <a:t>zamienia liczby </a:t>
            </a:r>
            <a:r>
              <a:rPr sz="1800" spc="5" dirty="0">
                <a:latin typeface="Arial"/>
                <a:cs typeface="Arial"/>
              </a:rPr>
              <a:t>ujemne </a:t>
            </a:r>
            <a:r>
              <a:rPr sz="1800" dirty="0">
                <a:latin typeface="Arial"/>
                <a:cs typeface="Arial"/>
              </a:rPr>
              <a:t>na liczby dodatnie i gwarantuje, </a:t>
            </a:r>
            <a:r>
              <a:rPr sz="1800" spc="-10" dirty="0">
                <a:latin typeface="Arial"/>
                <a:cs typeface="Arial"/>
              </a:rPr>
              <a:t>że </a:t>
            </a:r>
            <a:r>
              <a:rPr sz="1800" dirty="0">
                <a:latin typeface="Arial"/>
                <a:cs typeface="Arial"/>
              </a:rPr>
              <a:t>liczby </a:t>
            </a:r>
            <a:r>
              <a:rPr sz="1800" spc="5" dirty="0">
                <a:latin typeface="Arial"/>
                <a:cs typeface="Arial"/>
              </a:rPr>
              <a:t>ujemne  </a:t>
            </a:r>
            <a:r>
              <a:rPr sz="1800" dirty="0">
                <a:latin typeface="Arial"/>
                <a:cs typeface="Arial"/>
              </a:rPr>
              <a:t>w mianowniku nie redukują liczb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dodatnich.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Softmax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9"/>
            <a:ext cx="7706359" cy="398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Potęgowanie </a:t>
            </a:r>
            <a:r>
              <a:rPr sz="1800" spc="-5" dirty="0">
                <a:latin typeface="Arial"/>
                <a:cs typeface="Arial"/>
              </a:rPr>
              <a:t>przybliża </a:t>
            </a:r>
            <a:r>
              <a:rPr sz="1800" dirty="0">
                <a:latin typeface="Arial"/>
                <a:cs typeface="Arial"/>
              </a:rPr>
              <a:t>do pełnego algorytmu </a:t>
            </a:r>
            <a:r>
              <a:rPr sz="1800" spc="-5" dirty="0">
                <a:latin typeface="Arial"/>
                <a:cs typeface="Arial"/>
              </a:rPr>
              <a:t>Softmax.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rzeczywistości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algorytm </a:t>
            </a:r>
            <a:r>
              <a:rPr sz="1800" dirty="0">
                <a:latin typeface="Arial"/>
                <a:cs typeface="Arial"/>
              </a:rPr>
              <a:t>Softmax </a:t>
            </a:r>
            <a:r>
              <a:rPr sz="1800" spc="-5" dirty="0">
                <a:latin typeface="Arial"/>
                <a:cs typeface="Arial"/>
              </a:rPr>
              <a:t>zapewnia </a:t>
            </a:r>
            <a:r>
              <a:rPr sz="1800" dirty="0">
                <a:latin typeface="Arial"/>
                <a:cs typeface="Arial"/>
              </a:rPr>
              <a:t>inne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skalowanie.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56870" marR="13970" indent="-344805" algn="just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Stosowany typ współczynnika </a:t>
            </a:r>
            <a:r>
              <a:rPr sz="1800" dirty="0">
                <a:latin typeface="Arial"/>
                <a:cs typeface="Arial"/>
              </a:rPr>
              <a:t>skalowania jest parametrem temperatury  opartym na analogii do </a:t>
            </a:r>
            <a:r>
              <a:rPr sz="1800" spc="-5" dirty="0">
                <a:latin typeface="Arial"/>
                <a:cs typeface="Arial"/>
              </a:rPr>
              <a:t>fizyki, </a:t>
            </a:r>
            <a:r>
              <a:rPr sz="1800" dirty="0">
                <a:latin typeface="Arial"/>
                <a:cs typeface="Arial"/>
              </a:rPr>
              <a:t>w której </a:t>
            </a:r>
            <a:r>
              <a:rPr sz="1800" spc="5" dirty="0">
                <a:latin typeface="Arial"/>
                <a:cs typeface="Arial"/>
              </a:rPr>
              <a:t>układy </a:t>
            </a:r>
            <a:r>
              <a:rPr sz="1800" dirty="0">
                <a:latin typeface="Arial"/>
                <a:cs typeface="Arial"/>
              </a:rPr>
              <a:t>w </a:t>
            </a:r>
            <a:r>
              <a:rPr sz="1800" spc="-5" dirty="0">
                <a:latin typeface="Arial"/>
                <a:cs typeface="Arial"/>
              </a:rPr>
              <a:t>wysokich </a:t>
            </a:r>
            <a:r>
              <a:rPr sz="1800" dirty="0">
                <a:latin typeface="Arial"/>
                <a:cs typeface="Arial"/>
              </a:rPr>
              <a:t>temperaturach  </a:t>
            </a:r>
            <a:r>
              <a:rPr sz="1800" spc="-5" dirty="0">
                <a:latin typeface="Arial"/>
                <a:cs typeface="Arial"/>
              </a:rPr>
              <a:t>zachowują </a:t>
            </a:r>
            <a:r>
              <a:rPr sz="1800" spc="5" dirty="0">
                <a:latin typeface="Arial"/>
                <a:cs typeface="Arial"/>
              </a:rPr>
              <a:t>się </a:t>
            </a:r>
            <a:r>
              <a:rPr sz="1800" dirty="0">
                <a:latin typeface="Arial"/>
                <a:cs typeface="Arial"/>
              </a:rPr>
              <a:t>losowo, podczas gdy przyjmują bardziej stabilną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strukturę  w niskich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temperaturach.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 </a:t>
            </a:r>
            <a:r>
              <a:rPr sz="1800" spc="-5" dirty="0">
                <a:latin typeface="Arial"/>
                <a:cs typeface="Arial"/>
              </a:rPr>
              <a:t>rzeczywistości algorytm </a:t>
            </a:r>
            <a:r>
              <a:rPr sz="1800" dirty="0">
                <a:latin typeface="Arial"/>
                <a:cs typeface="Arial"/>
              </a:rPr>
              <a:t>Softmax jest </a:t>
            </a:r>
            <a:r>
              <a:rPr sz="1800" spc="5" dirty="0">
                <a:latin typeface="Arial"/>
                <a:cs typeface="Arial"/>
              </a:rPr>
              <a:t>ściśle </a:t>
            </a:r>
            <a:r>
              <a:rPr sz="1800" spc="-10" dirty="0">
                <a:latin typeface="Arial"/>
                <a:cs typeface="Arial"/>
              </a:rPr>
              <a:t>związany </a:t>
            </a:r>
            <a:r>
              <a:rPr sz="1800" dirty="0">
                <a:latin typeface="Arial"/>
                <a:cs typeface="Arial"/>
              </a:rPr>
              <a:t>z koncepcją  </a:t>
            </a:r>
            <a:r>
              <a:rPr sz="1800" spc="-10" dirty="0">
                <a:latin typeface="Arial"/>
                <a:cs typeface="Arial"/>
              </a:rPr>
              <a:t>zwaną </a:t>
            </a:r>
            <a:r>
              <a:rPr sz="1800" dirty="0">
                <a:latin typeface="Arial"/>
                <a:cs typeface="Arial"/>
              </a:rPr>
              <a:t>rozkładem Boltzmanna w </a:t>
            </a:r>
            <a:r>
              <a:rPr sz="1800" spc="-5" dirty="0">
                <a:latin typeface="Arial"/>
                <a:cs typeface="Arial"/>
              </a:rPr>
              <a:t>fizyce, </a:t>
            </a:r>
            <a:r>
              <a:rPr sz="1800" dirty="0">
                <a:latin typeface="Arial"/>
                <a:cs typeface="Arial"/>
              </a:rPr>
              <a:t>która służy do </a:t>
            </a:r>
            <a:r>
              <a:rPr sz="1800" spc="5" dirty="0">
                <a:latin typeface="Arial"/>
                <a:cs typeface="Arial"/>
              </a:rPr>
              <a:t>opisu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zachowania  </a:t>
            </a:r>
            <a:r>
              <a:rPr sz="1800" dirty="0">
                <a:latin typeface="Arial"/>
                <a:cs typeface="Arial"/>
              </a:rPr>
              <a:t>grup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cząstek.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  <a:tab pos="6723380" algn="l"/>
              </a:tabLst>
            </a:pPr>
            <a:r>
              <a:rPr sz="1800" spc="-10" dirty="0">
                <a:latin typeface="Arial"/>
                <a:cs typeface="Arial"/>
              </a:rPr>
              <a:t>Nowy </a:t>
            </a:r>
            <a:r>
              <a:rPr sz="1800" dirty="0">
                <a:latin typeface="Arial"/>
                <a:cs typeface="Arial"/>
              </a:rPr>
              <a:t>parametr temperatury w algorytmie </a:t>
            </a:r>
            <a:r>
              <a:rPr sz="1800" spc="-5" dirty="0">
                <a:latin typeface="Arial"/>
                <a:cs typeface="Arial"/>
              </a:rPr>
              <a:t>oznaczony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jako	</a:t>
            </a:r>
            <a:r>
              <a:rPr sz="2200" dirty="0">
                <a:latin typeface="Calibri"/>
                <a:cs typeface="Calibri"/>
              </a:rPr>
              <a:t>τ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Softmax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341501"/>
            <a:ext cx="7629525" cy="272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Wprowadzamy </a:t>
            </a:r>
            <a:r>
              <a:rPr sz="1800" dirty="0">
                <a:latin typeface="Calibri"/>
                <a:cs typeface="Calibri"/>
              </a:rPr>
              <a:t>τ </a:t>
            </a:r>
            <a:r>
              <a:rPr sz="1800" spc="5" dirty="0">
                <a:latin typeface="Arial"/>
                <a:cs typeface="Arial"/>
              </a:rPr>
              <a:t>jako </a:t>
            </a:r>
            <a:r>
              <a:rPr sz="1800" dirty="0">
                <a:latin typeface="Arial"/>
                <a:cs typeface="Arial"/>
              </a:rPr>
              <a:t>podstawę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algorytmu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650">
              <a:latin typeface="Arial"/>
              <a:cs typeface="Arial"/>
            </a:endParaRPr>
          </a:p>
          <a:p>
            <a:pPr marL="356870" indent="-344805">
              <a:lnSpc>
                <a:spcPts val="2135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 </a:t>
            </a:r>
            <a:r>
              <a:rPr sz="1800" spc="-5" dirty="0">
                <a:latin typeface="Arial"/>
                <a:cs typeface="Arial"/>
              </a:rPr>
              <a:t>chwili 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wybieramy </a:t>
            </a:r>
            <a:r>
              <a:rPr sz="1800" spc="5" dirty="0">
                <a:latin typeface="Arial"/>
                <a:cs typeface="Arial"/>
              </a:rPr>
              <a:t>jedno </a:t>
            </a:r>
            <a:r>
              <a:rPr sz="1800" dirty="0">
                <a:latin typeface="Arial"/>
                <a:cs typeface="Arial"/>
              </a:rPr>
              <a:t>z </a:t>
            </a:r>
            <a:r>
              <a:rPr sz="1800" spc="-5" dirty="0">
                <a:latin typeface="Arial"/>
                <a:cs typeface="Arial"/>
              </a:rPr>
              <a:t>dwóch </a:t>
            </a:r>
            <a:r>
              <a:rPr sz="1800" dirty="0">
                <a:latin typeface="Arial"/>
                <a:cs typeface="Arial"/>
              </a:rPr>
              <a:t>ramion z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prawdopodobieństwami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ts val="2135"/>
              </a:lnSpc>
            </a:pPr>
            <a:r>
              <a:rPr sz="1800" dirty="0">
                <a:latin typeface="Arial"/>
                <a:cs typeface="Arial"/>
              </a:rPr>
              <a:t>obliczonymi w następujący sposób: </a:t>
            </a:r>
            <a:r>
              <a:rPr sz="1800" spc="-15" dirty="0">
                <a:latin typeface="Arial"/>
                <a:cs typeface="Arial"/>
              </a:rPr>
              <a:t>exp </a:t>
            </a:r>
            <a:r>
              <a:rPr sz="1800" spc="-5" dirty="0">
                <a:latin typeface="Arial"/>
                <a:cs typeface="Arial"/>
              </a:rPr>
              <a:t>(rA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Calibri"/>
                <a:cs typeface="Calibri"/>
              </a:rPr>
              <a:t>τ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10" dirty="0">
                <a:latin typeface="Arial"/>
                <a:cs typeface="Arial"/>
              </a:rPr>
              <a:t>(exp </a:t>
            </a:r>
            <a:r>
              <a:rPr sz="1800" spc="-5" dirty="0">
                <a:latin typeface="Arial"/>
                <a:cs typeface="Arial"/>
              </a:rPr>
              <a:t>(rA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τ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exp </a:t>
            </a:r>
            <a:r>
              <a:rPr sz="1800" dirty="0">
                <a:latin typeface="Arial"/>
                <a:cs typeface="Arial"/>
              </a:rPr>
              <a:t>(rB / </a:t>
            </a:r>
            <a:r>
              <a:rPr sz="1800" spc="-5" dirty="0">
                <a:latin typeface="Calibri"/>
                <a:cs typeface="Calibri"/>
              </a:rPr>
              <a:t>τ</a:t>
            </a:r>
            <a:r>
              <a:rPr sz="1800" spc="-5" dirty="0">
                <a:latin typeface="Arial"/>
                <a:cs typeface="Arial"/>
              </a:rPr>
              <a:t>)) i </a:t>
            </a:r>
            <a:r>
              <a:rPr sz="1800" spc="-15" dirty="0">
                <a:latin typeface="Arial"/>
                <a:cs typeface="Arial"/>
              </a:rPr>
              <a:t>exp </a:t>
            </a:r>
            <a:r>
              <a:rPr sz="1800" dirty="0">
                <a:latin typeface="Arial"/>
                <a:cs typeface="Arial"/>
              </a:rPr>
              <a:t>(rB / </a:t>
            </a:r>
            <a:r>
              <a:rPr sz="1800" spc="-5" dirty="0">
                <a:latin typeface="Calibri"/>
                <a:cs typeface="Calibri"/>
              </a:rPr>
              <a:t>τ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10" dirty="0">
                <a:latin typeface="Arial"/>
                <a:cs typeface="Arial"/>
              </a:rPr>
              <a:t>(exp </a:t>
            </a:r>
            <a:r>
              <a:rPr sz="1800" dirty="0">
                <a:latin typeface="Arial"/>
                <a:cs typeface="Arial"/>
              </a:rPr>
              <a:t>(rA / </a:t>
            </a:r>
            <a:r>
              <a:rPr sz="1800" spc="-5" dirty="0">
                <a:latin typeface="Calibri"/>
                <a:cs typeface="Calibri"/>
              </a:rPr>
              <a:t>τ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5" dirty="0">
                <a:latin typeface="Arial"/>
                <a:cs typeface="Arial"/>
              </a:rPr>
              <a:t>exp </a:t>
            </a:r>
            <a:r>
              <a:rPr sz="1800" dirty="0">
                <a:latin typeface="Arial"/>
                <a:cs typeface="Arial"/>
              </a:rPr>
              <a:t>(rB /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τ</a:t>
            </a:r>
            <a:r>
              <a:rPr sz="1800" spc="-5" dirty="0">
                <a:latin typeface="Arial"/>
                <a:cs typeface="Arial"/>
              </a:rPr>
              <a:t>))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Niezależnie </a:t>
            </a:r>
            <a:r>
              <a:rPr sz="1800" dirty="0">
                <a:latin typeface="Arial"/>
                <a:cs typeface="Arial"/>
              </a:rPr>
              <a:t>od tego, które ramię </a:t>
            </a:r>
            <a:r>
              <a:rPr sz="1800" spc="-5" dirty="0">
                <a:latin typeface="Arial"/>
                <a:cs typeface="Arial"/>
              </a:rPr>
              <a:t>wybieramy, </a:t>
            </a:r>
            <a:r>
              <a:rPr sz="1800" dirty="0">
                <a:latin typeface="Arial"/>
                <a:cs typeface="Arial"/>
              </a:rPr>
              <a:t>aktualizujemy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szacunkową  średnią </a:t>
            </a:r>
            <a:r>
              <a:rPr sz="1800" spc="-10" dirty="0">
                <a:latin typeface="Arial"/>
                <a:cs typeface="Arial"/>
              </a:rPr>
              <a:t>za </a:t>
            </a:r>
            <a:r>
              <a:rPr sz="1800" spc="5" dirty="0">
                <a:latin typeface="Arial"/>
                <a:cs typeface="Arial"/>
              </a:rPr>
              <a:t>pomocą </a:t>
            </a:r>
            <a:r>
              <a:rPr sz="1800" dirty="0">
                <a:latin typeface="Arial"/>
                <a:cs typeface="Arial"/>
              </a:rPr>
              <a:t>tej </a:t>
            </a:r>
            <a:r>
              <a:rPr sz="1800" spc="5" dirty="0">
                <a:latin typeface="Arial"/>
                <a:cs typeface="Arial"/>
              </a:rPr>
              <a:t>samej </a:t>
            </a:r>
            <a:r>
              <a:rPr sz="1800" dirty="0">
                <a:latin typeface="Arial"/>
                <a:cs typeface="Arial"/>
              </a:rPr>
              <a:t>reguły aktualizacji, której użyliśmy dla  algorytmu ε -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Greedy.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088" y="404825"/>
            <a:ext cx="43351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Parametr</a:t>
            </a:r>
            <a:r>
              <a:rPr spc="-80" dirty="0"/>
              <a:t> </a:t>
            </a:r>
            <a:r>
              <a:rPr dirty="0"/>
              <a:t>temperatury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56259"/>
            <a:ext cx="8058784" cy="513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tau </a:t>
            </a:r>
            <a:r>
              <a:rPr sz="1800" spc="-5" dirty="0">
                <a:latin typeface="Arial"/>
                <a:cs typeface="Arial"/>
              </a:rPr>
              <a:t>przesuwa zachowanie </a:t>
            </a:r>
            <a:r>
              <a:rPr sz="1800" dirty="0">
                <a:latin typeface="Arial"/>
                <a:cs typeface="Arial"/>
              </a:rPr>
              <a:t>algorytmu Softmax </a:t>
            </a:r>
            <a:r>
              <a:rPr sz="1800" spc="-5" dirty="0">
                <a:latin typeface="Arial"/>
                <a:cs typeface="Arial"/>
              </a:rPr>
              <a:t>wzdłuż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kontinuum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zdefiniowanego przez </a:t>
            </a:r>
            <a:r>
              <a:rPr sz="1800" spc="-10" dirty="0">
                <a:latin typeface="Arial"/>
                <a:cs typeface="Arial"/>
              </a:rPr>
              <a:t>dwa </a:t>
            </a:r>
            <a:r>
              <a:rPr sz="1800" dirty="0">
                <a:latin typeface="Arial"/>
                <a:cs typeface="Arial"/>
              </a:rPr>
              <a:t>skrajne sposoby </a:t>
            </a:r>
            <a:r>
              <a:rPr sz="1800" spc="-10" dirty="0">
                <a:latin typeface="Arial"/>
                <a:cs typeface="Arial"/>
              </a:rPr>
              <a:t>wyboru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Na jednym </a:t>
            </a:r>
            <a:r>
              <a:rPr sz="1800" dirty="0">
                <a:latin typeface="Arial"/>
                <a:cs typeface="Arial"/>
              </a:rPr>
              <a:t>krańcu ustawiliśmy </a:t>
            </a:r>
            <a:r>
              <a:rPr sz="1800" dirty="0">
                <a:latin typeface="Calibri"/>
                <a:cs typeface="Calibri"/>
              </a:rPr>
              <a:t>τ </a:t>
            </a:r>
            <a:r>
              <a:rPr sz="1800" dirty="0">
                <a:latin typeface="Arial"/>
                <a:cs typeface="Arial"/>
              </a:rPr>
              <a:t>= 0,0. </a:t>
            </a:r>
            <a:r>
              <a:rPr sz="1800" spc="-1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da nam w pełni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deterministyczny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Arial"/>
                <a:cs typeface="Arial"/>
              </a:rPr>
              <a:t>wybór </a:t>
            </a:r>
            <a:r>
              <a:rPr sz="1800" dirty="0">
                <a:latin typeface="Arial"/>
                <a:cs typeface="Arial"/>
              </a:rPr>
              <a:t>ramienia, które </a:t>
            </a:r>
            <a:r>
              <a:rPr sz="1800" spc="5" dirty="0">
                <a:latin typeface="Arial"/>
                <a:cs typeface="Arial"/>
              </a:rPr>
              <a:t>ma </a:t>
            </a:r>
            <a:r>
              <a:rPr sz="1800" spc="-10" dirty="0">
                <a:latin typeface="Arial"/>
                <a:cs typeface="Arial"/>
              </a:rPr>
              <a:t>najwyższą </a:t>
            </a:r>
            <a:r>
              <a:rPr sz="1800" dirty="0">
                <a:latin typeface="Arial"/>
                <a:cs typeface="Arial"/>
              </a:rPr>
              <a:t>oszacowaną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wartość.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"/>
              <a:cs typeface="Arial"/>
            </a:endParaRPr>
          </a:p>
          <a:p>
            <a:pPr marL="356870" marR="1235710" indent="-344805">
              <a:lnSpc>
                <a:spcPct val="1022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Z drugiej strony ustawiliśmy </a:t>
            </a:r>
            <a:r>
              <a:rPr sz="1800" dirty="0">
                <a:latin typeface="Calibri"/>
                <a:cs typeface="Calibri"/>
              </a:rPr>
              <a:t>τ </a:t>
            </a:r>
            <a:r>
              <a:rPr sz="1800" dirty="0">
                <a:latin typeface="Arial"/>
                <a:cs typeface="Arial"/>
              </a:rPr>
              <a:t>= nieskończoność, </a:t>
            </a:r>
            <a:r>
              <a:rPr sz="1800" spc="5" dirty="0">
                <a:latin typeface="Arial"/>
                <a:cs typeface="Arial"/>
              </a:rPr>
              <a:t>co </a:t>
            </a:r>
            <a:r>
              <a:rPr sz="1800" dirty="0">
                <a:latin typeface="Arial"/>
                <a:cs typeface="Arial"/>
              </a:rPr>
              <a:t>daje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losową  </a:t>
            </a:r>
            <a:r>
              <a:rPr sz="1800" spc="5" dirty="0">
                <a:latin typeface="Arial"/>
                <a:cs typeface="Arial"/>
              </a:rPr>
              <a:t>eksplorację </a:t>
            </a:r>
            <a:r>
              <a:rPr sz="1800" spc="-5" dirty="0">
                <a:latin typeface="Arial"/>
                <a:cs typeface="Arial"/>
              </a:rPr>
              <a:t>zbliżoną </a:t>
            </a:r>
            <a:r>
              <a:rPr sz="1800" dirty="0">
                <a:latin typeface="Arial"/>
                <a:cs typeface="Arial"/>
              </a:rPr>
              <a:t>do algorytmu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epsilon-Greedy.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5" dirty="0">
                <a:latin typeface="Arial"/>
                <a:cs typeface="Arial"/>
              </a:rPr>
              <a:t>Wpływ </a:t>
            </a:r>
            <a:r>
              <a:rPr sz="1800" dirty="0">
                <a:latin typeface="Arial"/>
                <a:cs typeface="Arial"/>
              </a:rPr>
              <a:t>tau na </a:t>
            </a:r>
            <a:r>
              <a:rPr sz="1800" spc="-10" dirty="0">
                <a:latin typeface="Arial"/>
                <a:cs typeface="Arial"/>
              </a:rPr>
              <a:t>wybór </a:t>
            </a:r>
            <a:r>
              <a:rPr sz="1800" dirty="0">
                <a:latin typeface="Arial"/>
                <a:cs typeface="Arial"/>
              </a:rPr>
              <a:t>ramion </a:t>
            </a:r>
            <a:r>
              <a:rPr sz="1800" spc="5" dirty="0">
                <a:latin typeface="Arial"/>
                <a:cs typeface="Arial"/>
              </a:rPr>
              <a:t>jest </a:t>
            </a:r>
            <a:r>
              <a:rPr sz="1800" dirty="0">
                <a:latin typeface="Arial"/>
                <a:cs typeface="Arial"/>
              </a:rPr>
              <a:t>podobny do </a:t>
            </a:r>
            <a:r>
              <a:rPr sz="1800" spc="-15" dirty="0">
                <a:latin typeface="Arial"/>
                <a:cs typeface="Arial"/>
              </a:rPr>
              <a:t>wpływu </a:t>
            </a:r>
            <a:r>
              <a:rPr sz="1800" dirty="0">
                <a:latin typeface="Arial"/>
                <a:cs typeface="Arial"/>
              </a:rPr>
              <a:t>temperatur na atomy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  </a:t>
            </a:r>
            <a:r>
              <a:rPr sz="1800" spc="-5" dirty="0">
                <a:latin typeface="Arial"/>
                <a:cs typeface="Arial"/>
              </a:rPr>
              <a:t>tradycyjnej fizyce: </a:t>
            </a:r>
            <a:r>
              <a:rPr sz="1800" dirty="0">
                <a:latin typeface="Arial"/>
                <a:cs typeface="Arial"/>
              </a:rPr>
              <a:t>w niskich temperaturach atomy </a:t>
            </a:r>
            <a:r>
              <a:rPr sz="1800" spc="-5" dirty="0">
                <a:latin typeface="Arial"/>
                <a:cs typeface="Arial"/>
              </a:rPr>
              <a:t>zachowują </a:t>
            </a:r>
            <a:r>
              <a:rPr sz="1800" dirty="0">
                <a:latin typeface="Arial"/>
                <a:cs typeface="Arial"/>
              </a:rPr>
              <a:t>się w  uporządkowany </a:t>
            </a:r>
            <a:r>
              <a:rPr sz="1800" spc="5" dirty="0">
                <a:latin typeface="Arial"/>
                <a:cs typeface="Arial"/>
              </a:rPr>
              <a:t>sposób </a:t>
            </a:r>
            <a:r>
              <a:rPr sz="1800" dirty="0">
                <a:latin typeface="Arial"/>
                <a:cs typeface="Arial"/>
              </a:rPr>
              <a:t>(ciała stałe), a w </a:t>
            </a:r>
            <a:r>
              <a:rPr sz="1800" spc="-5" dirty="0">
                <a:latin typeface="Arial"/>
                <a:cs typeface="Arial"/>
              </a:rPr>
              <a:t>wysokich </a:t>
            </a:r>
            <a:r>
              <a:rPr sz="1800" dirty="0">
                <a:latin typeface="Arial"/>
                <a:cs typeface="Arial"/>
              </a:rPr>
              <a:t>temperaturach  </a:t>
            </a:r>
            <a:r>
              <a:rPr sz="1800" spc="-5" dirty="0">
                <a:latin typeface="Arial"/>
                <a:cs typeface="Arial"/>
              </a:rPr>
              <a:t>zachowują </a:t>
            </a:r>
            <a:r>
              <a:rPr sz="1800" spc="5" dirty="0">
                <a:latin typeface="Arial"/>
                <a:cs typeface="Arial"/>
              </a:rPr>
              <a:t>się </a:t>
            </a:r>
            <a:r>
              <a:rPr sz="1800" spc="-5" dirty="0">
                <a:latin typeface="Arial"/>
                <a:cs typeface="Arial"/>
              </a:rPr>
              <a:t>losowo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(gazy).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Podobnie jak atomy, algorytm Softmax </a:t>
            </a:r>
            <a:r>
              <a:rPr sz="1800" spc="-5" dirty="0">
                <a:latin typeface="Arial"/>
                <a:cs typeface="Arial"/>
              </a:rPr>
              <a:t>w </a:t>
            </a:r>
            <a:r>
              <a:rPr sz="1800" spc="5" dirty="0">
                <a:latin typeface="Arial"/>
                <a:cs typeface="Arial"/>
              </a:rPr>
              <a:t>niskich </a:t>
            </a:r>
            <a:r>
              <a:rPr sz="1800" dirty="0">
                <a:latin typeface="Arial"/>
                <a:cs typeface="Arial"/>
              </a:rPr>
              <a:t>temperaturach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zachowuje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się </a:t>
            </a:r>
            <a:r>
              <a:rPr sz="1800" spc="-5" dirty="0">
                <a:latin typeface="Arial"/>
                <a:cs typeface="Arial"/>
              </a:rPr>
              <a:t>uporządkowany, podczas </a:t>
            </a:r>
            <a:r>
              <a:rPr sz="1800" dirty="0">
                <a:latin typeface="Arial"/>
                <a:cs typeface="Arial"/>
              </a:rPr>
              <a:t>gdy </a:t>
            </a:r>
            <a:r>
              <a:rPr sz="1800" spc="-5" dirty="0">
                <a:latin typeface="Arial"/>
                <a:cs typeface="Arial"/>
              </a:rPr>
              <a:t>zachowuje </a:t>
            </a:r>
            <a:r>
              <a:rPr sz="1800" dirty="0">
                <a:latin typeface="Arial"/>
                <a:cs typeface="Arial"/>
              </a:rPr>
              <a:t>się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losowo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w wysokich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temperaturach.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Softmax</a:t>
            </a:r>
          </a:p>
        </p:txBody>
      </p:sp>
      <p:sp>
        <p:nvSpPr>
          <p:cNvPr id="3" name="object 3"/>
          <p:cNvSpPr/>
          <p:nvPr/>
        </p:nvSpPr>
        <p:spPr>
          <a:xfrm>
            <a:off x="994042" y="1445440"/>
            <a:ext cx="3432636" cy="352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4352" y="1338853"/>
            <a:ext cx="3457138" cy="3548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1357" y="5617261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White, </a:t>
            </a:r>
            <a:r>
              <a:rPr sz="1200" dirty="0">
                <a:latin typeface="Arial"/>
                <a:cs typeface="Arial"/>
              </a:rPr>
              <a:t>J. (2012). </a:t>
            </a:r>
            <a:r>
              <a:rPr sz="1200" i="1" spc="-10" dirty="0">
                <a:latin typeface="Arial"/>
                <a:cs typeface="Arial"/>
              </a:rPr>
              <a:t>Bandit </a:t>
            </a:r>
            <a:r>
              <a:rPr sz="1200" i="1" spc="-5" dirty="0">
                <a:latin typeface="Arial"/>
                <a:cs typeface="Arial"/>
              </a:rPr>
              <a:t>algorithms </a:t>
            </a:r>
            <a:r>
              <a:rPr sz="1200" i="1" dirty="0">
                <a:latin typeface="Arial"/>
                <a:cs typeface="Arial"/>
              </a:rPr>
              <a:t>for </a:t>
            </a:r>
            <a:r>
              <a:rPr sz="1200" i="1" spc="-5" dirty="0">
                <a:latin typeface="Arial"/>
                <a:cs typeface="Arial"/>
              </a:rPr>
              <a:t>website </a:t>
            </a:r>
            <a:r>
              <a:rPr sz="1200" i="1" spc="-10" dirty="0">
                <a:latin typeface="Arial"/>
                <a:cs typeface="Arial"/>
              </a:rPr>
              <a:t>optimization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" </a:t>
            </a:r>
            <a:r>
              <a:rPr sz="1200" spc="5" dirty="0">
                <a:latin typeface="Arial"/>
                <a:cs typeface="Arial"/>
              </a:rPr>
              <a:t>O'Reilly </a:t>
            </a:r>
            <a:r>
              <a:rPr sz="1200" spc="-5" dirty="0">
                <a:latin typeface="Arial"/>
                <a:cs typeface="Arial"/>
              </a:rPr>
              <a:t>Media,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315974"/>
            <a:ext cx="4751070" cy="32562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Leczenie medyczne </a:t>
            </a:r>
            <a:r>
              <a:rPr sz="2000" spc="-5" dirty="0">
                <a:latin typeface="Arial"/>
                <a:cs typeface="Arial"/>
              </a:rPr>
              <a:t>i </a:t>
            </a:r>
            <a:r>
              <a:rPr sz="2000" spc="-10" dirty="0">
                <a:latin typeface="Arial"/>
                <a:cs typeface="Arial"/>
              </a:rPr>
              <a:t>badania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kliniczne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Reklama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Poszukiwania zasobów </a:t>
            </a:r>
            <a:r>
              <a:rPr sz="2000" spc="-10" dirty="0">
                <a:latin typeface="Arial"/>
                <a:cs typeface="Arial"/>
              </a:rPr>
              <a:t>np.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ropy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Stopy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metali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Wybór restauracji </a:t>
            </a:r>
            <a:r>
              <a:rPr sz="2000" spc="-15" dirty="0">
                <a:latin typeface="Arial"/>
                <a:cs typeface="Arial"/>
              </a:rPr>
              <a:t>czy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pubu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6641" y="404825"/>
            <a:ext cx="66465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Dylemat eksploracji i</a:t>
            </a:r>
            <a:r>
              <a:rPr spc="-100" dirty="0"/>
              <a:t> </a:t>
            </a:r>
            <a:r>
              <a:rPr dirty="0"/>
              <a:t>eksploatacji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0"/>
              </a:spcBef>
            </a:pPr>
            <a:r>
              <a:rPr dirty="0"/>
              <a:t>Algorytm</a:t>
            </a:r>
            <a:r>
              <a:rPr spc="-85" dirty="0"/>
              <a:t> </a:t>
            </a:r>
            <a:r>
              <a:rPr dirty="0"/>
              <a:t>Softmax</a:t>
            </a:r>
          </a:p>
        </p:txBody>
      </p:sp>
      <p:sp>
        <p:nvSpPr>
          <p:cNvPr id="3" name="object 3"/>
          <p:cNvSpPr/>
          <p:nvPr/>
        </p:nvSpPr>
        <p:spPr>
          <a:xfrm>
            <a:off x="2470608" y="1227671"/>
            <a:ext cx="3973523" cy="4076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1357" y="5704738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White, </a:t>
            </a:r>
            <a:r>
              <a:rPr sz="1200" dirty="0">
                <a:latin typeface="Arial"/>
                <a:cs typeface="Arial"/>
              </a:rPr>
              <a:t>J. (2012). </a:t>
            </a:r>
            <a:r>
              <a:rPr sz="1200" i="1" spc="-10" dirty="0">
                <a:latin typeface="Arial"/>
                <a:cs typeface="Arial"/>
              </a:rPr>
              <a:t>Bandit </a:t>
            </a:r>
            <a:r>
              <a:rPr sz="1200" i="1" spc="-5" dirty="0">
                <a:latin typeface="Arial"/>
                <a:cs typeface="Arial"/>
              </a:rPr>
              <a:t>algorithms </a:t>
            </a:r>
            <a:r>
              <a:rPr sz="1200" i="1" dirty="0">
                <a:latin typeface="Arial"/>
                <a:cs typeface="Arial"/>
              </a:rPr>
              <a:t>for </a:t>
            </a:r>
            <a:r>
              <a:rPr sz="1200" i="1" spc="-5" dirty="0">
                <a:latin typeface="Arial"/>
                <a:cs typeface="Arial"/>
              </a:rPr>
              <a:t>website </a:t>
            </a:r>
            <a:r>
              <a:rPr sz="1200" i="1" spc="-10" dirty="0">
                <a:latin typeface="Arial"/>
                <a:cs typeface="Arial"/>
              </a:rPr>
              <a:t>optimization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" </a:t>
            </a:r>
            <a:r>
              <a:rPr sz="1200" spc="5" dirty="0">
                <a:latin typeface="Arial"/>
                <a:cs typeface="Arial"/>
              </a:rPr>
              <a:t>O'Reilly </a:t>
            </a:r>
            <a:r>
              <a:rPr sz="1200" spc="-5" dirty="0">
                <a:latin typeface="Arial"/>
                <a:cs typeface="Arial"/>
              </a:rPr>
              <a:t>Media,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930" y="404825"/>
            <a:ext cx="660780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Wyżarzanie </a:t>
            </a:r>
            <a:r>
              <a:rPr spc="5" dirty="0"/>
              <a:t>w </a:t>
            </a:r>
            <a:r>
              <a:rPr dirty="0"/>
              <a:t>algorytmie</a:t>
            </a:r>
            <a:r>
              <a:rPr spc="-125" dirty="0"/>
              <a:t> </a:t>
            </a:r>
            <a:r>
              <a:rPr dirty="0"/>
              <a:t>Softmax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401572"/>
            <a:ext cx="7551420" cy="297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Wyżarzanie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proces </a:t>
            </a:r>
            <a:r>
              <a:rPr sz="2200" spc="-10" dirty="0">
                <a:latin typeface="Arial"/>
                <a:cs typeface="Arial"/>
              </a:rPr>
              <a:t>obniżania </a:t>
            </a:r>
            <a:r>
              <a:rPr sz="2200" dirty="0">
                <a:latin typeface="Arial"/>
                <a:cs typeface="Arial"/>
              </a:rPr>
              <a:t>temperatury </a:t>
            </a:r>
            <a:r>
              <a:rPr sz="2200" spc="5" dirty="0">
                <a:latin typeface="Arial"/>
                <a:cs typeface="Arial"/>
              </a:rPr>
              <a:t>w </a:t>
            </a:r>
            <a:r>
              <a:rPr sz="2200" spc="-5" dirty="0">
                <a:latin typeface="Arial"/>
                <a:cs typeface="Arial"/>
              </a:rPr>
              <a:t>algorytmie  </a:t>
            </a:r>
            <a:r>
              <a:rPr sz="2200" spc="5" dirty="0">
                <a:latin typeface="Arial"/>
                <a:cs typeface="Arial"/>
              </a:rPr>
              <a:t>Softmax w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czasie.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200" spc="-5" dirty="0">
                <a:latin typeface="Arial"/>
                <a:cs typeface="Arial"/>
              </a:rPr>
              <a:t>Wyżarzanie </a:t>
            </a:r>
            <a:r>
              <a:rPr sz="2200" dirty="0">
                <a:latin typeface="Arial"/>
                <a:cs typeface="Arial"/>
              </a:rPr>
              <a:t>jest procesem modyfikującym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zachowanie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algorytmu, </a:t>
            </a:r>
            <a:r>
              <a:rPr sz="2200" spc="5" dirty="0">
                <a:latin typeface="Arial"/>
                <a:cs typeface="Arial"/>
              </a:rPr>
              <a:t>który z </a:t>
            </a:r>
            <a:r>
              <a:rPr sz="2200" spc="-5" dirty="0">
                <a:latin typeface="Arial"/>
                <a:cs typeface="Arial"/>
              </a:rPr>
              <a:t>czasem </a:t>
            </a:r>
            <a:r>
              <a:rPr sz="2200" dirty="0">
                <a:latin typeface="Arial"/>
                <a:cs typeface="Arial"/>
              </a:rPr>
              <a:t>eksploruje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mniej.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Gdy </a:t>
            </a:r>
            <a:r>
              <a:rPr sz="2200" dirty="0">
                <a:latin typeface="Arial"/>
                <a:cs typeface="Arial"/>
              </a:rPr>
              <a:t>temperatura </a:t>
            </a:r>
            <a:r>
              <a:rPr sz="2200" spc="-5" dirty="0">
                <a:latin typeface="Arial"/>
                <a:cs typeface="Arial"/>
              </a:rPr>
              <a:t>rośnie </a:t>
            </a:r>
            <a:r>
              <a:rPr sz="2200" dirty="0">
                <a:latin typeface="Arial"/>
                <a:cs typeface="Arial"/>
              </a:rPr>
              <a:t>i jest </a:t>
            </a:r>
            <a:r>
              <a:rPr sz="2200" spc="-5" dirty="0">
                <a:latin typeface="Arial"/>
                <a:cs typeface="Arial"/>
              </a:rPr>
              <a:t>bardzo wysoka,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eksploruje </a:t>
            </a:r>
            <a:r>
              <a:rPr sz="2200" spc="-10" dirty="0">
                <a:latin typeface="Arial"/>
                <a:cs typeface="Arial"/>
              </a:rPr>
              <a:t>prawie </a:t>
            </a:r>
            <a:r>
              <a:rPr sz="2200" spc="-5" dirty="0">
                <a:latin typeface="Arial"/>
                <a:cs typeface="Arial"/>
              </a:rPr>
              <a:t>całkowicie </a:t>
            </a:r>
            <a:r>
              <a:rPr sz="2200" spc="-10" dirty="0">
                <a:latin typeface="Arial"/>
                <a:cs typeface="Arial"/>
              </a:rPr>
              <a:t>losowo.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0751" y="404825"/>
            <a:ext cx="43757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Softmax </a:t>
            </a:r>
            <a:r>
              <a:rPr spc="5" dirty="0"/>
              <a:t>&amp;</a:t>
            </a:r>
            <a:r>
              <a:rPr spc="-55" dirty="0"/>
              <a:t> </a:t>
            </a:r>
            <a:r>
              <a:rPr spc="-5" dirty="0"/>
              <a:t>wyżarzanie</a:t>
            </a:r>
          </a:p>
        </p:txBody>
      </p:sp>
      <p:sp>
        <p:nvSpPr>
          <p:cNvPr id="3" name="object 3"/>
          <p:cNvSpPr/>
          <p:nvPr/>
        </p:nvSpPr>
        <p:spPr>
          <a:xfrm>
            <a:off x="1987025" y="924298"/>
            <a:ext cx="2274348" cy="226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8298" y="927417"/>
            <a:ext cx="2337251" cy="2325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5512" y="3291351"/>
            <a:ext cx="2250020" cy="2234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1357" y="5617261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White, </a:t>
            </a:r>
            <a:r>
              <a:rPr sz="1200" dirty="0">
                <a:latin typeface="Arial"/>
                <a:cs typeface="Arial"/>
              </a:rPr>
              <a:t>J. (2012). </a:t>
            </a:r>
            <a:r>
              <a:rPr sz="1200" i="1" spc="-10" dirty="0">
                <a:latin typeface="Arial"/>
                <a:cs typeface="Arial"/>
              </a:rPr>
              <a:t>Bandit </a:t>
            </a:r>
            <a:r>
              <a:rPr sz="1200" i="1" spc="-5" dirty="0">
                <a:latin typeface="Arial"/>
                <a:cs typeface="Arial"/>
              </a:rPr>
              <a:t>algorithms </a:t>
            </a:r>
            <a:r>
              <a:rPr sz="1200" i="1" dirty="0">
                <a:latin typeface="Arial"/>
                <a:cs typeface="Arial"/>
              </a:rPr>
              <a:t>for </a:t>
            </a:r>
            <a:r>
              <a:rPr sz="1200" i="1" spc="-5" dirty="0">
                <a:latin typeface="Arial"/>
                <a:cs typeface="Arial"/>
              </a:rPr>
              <a:t>website </a:t>
            </a:r>
            <a:r>
              <a:rPr sz="1200" i="1" spc="-10" dirty="0">
                <a:latin typeface="Arial"/>
                <a:cs typeface="Arial"/>
              </a:rPr>
              <a:t>optimization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" </a:t>
            </a:r>
            <a:r>
              <a:rPr sz="1200" spc="5" dirty="0">
                <a:latin typeface="Arial"/>
                <a:cs typeface="Arial"/>
              </a:rPr>
              <a:t>O'Reilly </a:t>
            </a:r>
            <a:r>
              <a:rPr sz="1200" spc="-5" dirty="0">
                <a:latin typeface="Arial"/>
                <a:cs typeface="Arial"/>
              </a:rPr>
              <a:t>Media,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404825"/>
            <a:ext cx="65481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Wyżarzanie </a:t>
            </a:r>
            <a:r>
              <a:rPr spc="-5" dirty="0"/>
              <a:t>vs </a:t>
            </a:r>
            <a:r>
              <a:rPr spc="5" dirty="0"/>
              <a:t>realne</a:t>
            </a:r>
            <a:r>
              <a:rPr spc="-155" dirty="0"/>
              <a:t> </a:t>
            </a:r>
            <a:r>
              <a:rPr dirty="0"/>
              <a:t>zachowania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09522"/>
            <a:ext cx="8032750" cy="277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Znudzenie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użytkowników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Wypalenie </a:t>
            </a:r>
            <a:r>
              <a:rPr sz="2200" dirty="0">
                <a:latin typeface="Arial"/>
                <a:cs typeface="Arial"/>
              </a:rPr>
              <a:t>banerów po </a:t>
            </a:r>
            <a:r>
              <a:rPr sz="2200" spc="-10" dirty="0">
                <a:latin typeface="Arial"/>
                <a:cs typeface="Arial"/>
              </a:rPr>
              <a:t>dłuższym </a:t>
            </a:r>
            <a:r>
              <a:rPr sz="2200" spc="-5" dirty="0">
                <a:latin typeface="Arial"/>
                <a:cs typeface="Arial"/>
              </a:rPr>
              <a:t>czasie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eksploatacji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Spadek </a:t>
            </a:r>
            <a:r>
              <a:rPr sz="2200" dirty="0">
                <a:latin typeface="Arial"/>
                <a:cs typeface="Arial"/>
              </a:rPr>
              <a:t>atrakcyjności produktów po </a:t>
            </a:r>
            <a:r>
              <a:rPr sz="2200" spc="-10" dirty="0">
                <a:latin typeface="Arial"/>
                <a:cs typeface="Arial"/>
              </a:rPr>
              <a:t>dłuższym czasie </a:t>
            </a:r>
            <a:r>
              <a:rPr sz="2200" dirty="0">
                <a:latin typeface="Arial"/>
                <a:cs typeface="Arial"/>
              </a:rPr>
              <a:t>na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rynku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CC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909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Uodpornienie </a:t>
            </a:r>
            <a:r>
              <a:rPr sz="2200" spc="5" dirty="0">
                <a:latin typeface="Arial"/>
                <a:cs typeface="Arial"/>
              </a:rPr>
              <a:t>na </a:t>
            </a:r>
            <a:r>
              <a:rPr sz="2200" dirty="0">
                <a:latin typeface="Arial"/>
                <a:cs typeface="Arial"/>
              </a:rPr>
              <a:t>przekaz marketingowy i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habituacja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136" y="308305"/>
            <a:ext cx="7696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UCB </a:t>
            </a:r>
            <a:r>
              <a:rPr sz="2400" dirty="0"/>
              <a:t>– </a:t>
            </a:r>
            <a:r>
              <a:rPr sz="2400" spc="-5" dirty="0"/>
              <a:t>The Upper </a:t>
            </a:r>
            <a:r>
              <a:rPr sz="2400" dirty="0"/>
              <a:t>Confidence Bound</a:t>
            </a:r>
            <a:r>
              <a:rPr sz="2400" spc="-60" dirty="0"/>
              <a:t> </a:t>
            </a:r>
            <a:r>
              <a:rPr sz="2400" spc="-5" dirty="0"/>
              <a:t>Algorithm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2444" y="1094358"/>
            <a:ext cx="8056245" cy="4710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8419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epsilon-Greedy oraz </a:t>
            </a:r>
            <a:r>
              <a:rPr sz="1600" spc="5" dirty="0">
                <a:latin typeface="Arial"/>
                <a:cs typeface="Arial"/>
              </a:rPr>
              <a:t>Softmax </a:t>
            </a:r>
            <a:r>
              <a:rPr sz="1600" spc="-5" dirty="0">
                <a:latin typeface="Arial"/>
                <a:cs typeface="Arial"/>
              </a:rPr>
              <a:t>nie śledzą, </a:t>
            </a:r>
            <a:r>
              <a:rPr sz="1600" dirty="0">
                <a:latin typeface="Arial"/>
                <a:cs typeface="Arial"/>
              </a:rPr>
              <a:t>ile </a:t>
            </a:r>
            <a:r>
              <a:rPr sz="1600" spc="-10" dirty="0">
                <a:latin typeface="Arial"/>
                <a:cs typeface="Arial"/>
              </a:rPr>
              <a:t>wiedzą 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5" dirty="0">
                <a:latin typeface="Arial"/>
                <a:cs typeface="Arial"/>
              </a:rPr>
              <a:t>którymkolwiek </a:t>
            </a:r>
            <a:r>
              <a:rPr sz="1600" dirty="0">
                <a:latin typeface="Arial"/>
                <a:cs typeface="Arial"/>
              </a:rPr>
              <a:t>z </a:t>
            </a:r>
            <a:r>
              <a:rPr sz="1600" spc="-5" dirty="0">
                <a:latin typeface="Arial"/>
                <a:cs typeface="Arial"/>
              </a:rPr>
              <a:t>dostępnych im  </a:t>
            </a:r>
            <a:r>
              <a:rPr sz="1600" dirty="0">
                <a:latin typeface="Arial"/>
                <a:cs typeface="Arial"/>
              </a:rPr>
              <a:t>ramion. </a:t>
            </a:r>
            <a:r>
              <a:rPr sz="1600" spc="-5" dirty="0">
                <a:latin typeface="Arial"/>
                <a:cs typeface="Arial"/>
              </a:rPr>
              <a:t>Zwracają </a:t>
            </a:r>
            <a:r>
              <a:rPr sz="1600" spc="-10" dirty="0">
                <a:latin typeface="Arial"/>
                <a:cs typeface="Arial"/>
              </a:rPr>
              <a:t>uwagę </a:t>
            </a:r>
            <a:r>
              <a:rPr sz="1600" dirty="0">
                <a:latin typeface="Arial"/>
                <a:cs typeface="Arial"/>
              </a:rPr>
              <a:t>tylko na ile </a:t>
            </a:r>
            <a:r>
              <a:rPr sz="1600" spc="-5" dirty="0">
                <a:latin typeface="Arial"/>
                <a:cs typeface="Arial"/>
              </a:rPr>
              <a:t>nagrody </a:t>
            </a:r>
            <a:r>
              <a:rPr sz="1600" spc="-10" dirty="0">
                <a:latin typeface="Arial"/>
                <a:cs typeface="Arial"/>
              </a:rPr>
              <a:t>zapewniło </a:t>
            </a:r>
            <a:r>
              <a:rPr sz="1600" spc="-5" dirty="0">
                <a:latin typeface="Arial"/>
                <a:cs typeface="Arial"/>
              </a:rPr>
              <a:t>dotychczas każde </a:t>
            </a:r>
            <a:r>
              <a:rPr sz="1600" spc="5" dirty="0">
                <a:latin typeface="Arial"/>
                <a:cs typeface="Arial"/>
              </a:rPr>
              <a:t>z </a:t>
            </a:r>
            <a:r>
              <a:rPr sz="1600" dirty="0">
                <a:latin typeface="Arial"/>
                <a:cs typeface="Arial"/>
              </a:rPr>
              <a:t>ramion.  </a:t>
            </a:r>
            <a:r>
              <a:rPr sz="1600" spc="-5" dirty="0">
                <a:latin typeface="Arial"/>
                <a:cs typeface="Arial"/>
              </a:rPr>
              <a:t>Oznacza </a:t>
            </a:r>
            <a:r>
              <a:rPr sz="1600" dirty="0">
                <a:latin typeface="Arial"/>
                <a:cs typeface="Arial"/>
              </a:rPr>
              <a:t>to, </a:t>
            </a:r>
            <a:r>
              <a:rPr sz="1600" spc="-5" dirty="0">
                <a:latin typeface="Arial"/>
                <a:cs typeface="Arial"/>
              </a:rPr>
              <a:t>że nie zbadają opcji, dla </a:t>
            </a:r>
            <a:r>
              <a:rPr sz="1600" dirty="0">
                <a:latin typeface="Arial"/>
                <a:cs typeface="Arial"/>
              </a:rPr>
              <a:t>których </a:t>
            </a:r>
            <a:r>
              <a:rPr sz="1600" spc="-5" dirty="0">
                <a:latin typeface="Arial"/>
                <a:cs typeface="Arial"/>
              </a:rPr>
              <a:t>początkowe doświadczenia nie </a:t>
            </a:r>
            <a:r>
              <a:rPr sz="1600" spc="-10" dirty="0">
                <a:latin typeface="Arial"/>
                <a:cs typeface="Arial"/>
              </a:rPr>
              <a:t>były  </a:t>
            </a:r>
            <a:r>
              <a:rPr sz="1600" spc="-5" dirty="0">
                <a:latin typeface="Arial"/>
                <a:cs typeface="Arial"/>
              </a:rPr>
              <a:t>satysfakcjonujące, </a:t>
            </a:r>
            <a:r>
              <a:rPr sz="1600" spc="-10" dirty="0">
                <a:latin typeface="Arial"/>
                <a:cs typeface="Arial"/>
              </a:rPr>
              <a:t>nawet </a:t>
            </a:r>
            <a:r>
              <a:rPr sz="1600" dirty="0">
                <a:latin typeface="Arial"/>
                <a:cs typeface="Arial"/>
              </a:rPr>
              <a:t>jeśli </a:t>
            </a:r>
            <a:r>
              <a:rPr sz="1600" spc="-5" dirty="0">
                <a:latin typeface="Arial"/>
                <a:cs typeface="Arial"/>
              </a:rPr>
              <a:t>nie </a:t>
            </a:r>
            <a:r>
              <a:rPr sz="1600" spc="5" dirty="0">
                <a:latin typeface="Arial"/>
                <a:cs typeface="Arial"/>
              </a:rPr>
              <a:t>mają </a:t>
            </a:r>
            <a:r>
              <a:rPr sz="1600" spc="-5" dirty="0">
                <a:latin typeface="Arial"/>
                <a:cs typeface="Arial"/>
              </a:rPr>
              <a:t>wystarczającej </a:t>
            </a:r>
            <a:r>
              <a:rPr sz="1600" dirty="0">
                <a:latin typeface="Arial"/>
                <a:cs typeface="Arial"/>
              </a:rPr>
              <a:t>ilości </a:t>
            </a:r>
            <a:r>
              <a:rPr sz="1600" spc="-5" dirty="0">
                <a:latin typeface="Arial"/>
                <a:cs typeface="Arial"/>
              </a:rPr>
              <a:t>danych, aby </a:t>
            </a:r>
            <a:r>
              <a:rPr sz="1600" spc="5" dirty="0">
                <a:latin typeface="Arial"/>
                <a:cs typeface="Arial"/>
              </a:rPr>
              <a:t>mieć  </a:t>
            </a:r>
            <a:r>
              <a:rPr sz="1600" spc="-5" dirty="0">
                <a:latin typeface="Arial"/>
                <a:cs typeface="Arial"/>
              </a:rPr>
              <a:t>pewność </a:t>
            </a:r>
            <a:r>
              <a:rPr sz="1600" spc="5" dirty="0">
                <a:latin typeface="Arial"/>
                <a:cs typeface="Arial"/>
              </a:rPr>
              <a:t>co </a:t>
            </a:r>
            <a:r>
              <a:rPr sz="1600" dirty="0">
                <a:latin typeface="Arial"/>
                <a:cs typeface="Arial"/>
              </a:rPr>
              <a:t>do tych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ramion.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marR="3556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Kolejny </a:t>
            </a:r>
            <a:r>
              <a:rPr sz="1600" dirty="0">
                <a:latin typeface="Arial"/>
                <a:cs typeface="Arial"/>
              </a:rPr>
              <a:t>algorytm, </a:t>
            </a:r>
            <a:r>
              <a:rPr sz="1600" spc="-10" dirty="0">
                <a:latin typeface="Arial"/>
                <a:cs typeface="Arial"/>
              </a:rPr>
              <a:t>zwraca uwagę również </a:t>
            </a:r>
            <a:r>
              <a:rPr sz="1600" spc="-5" dirty="0">
                <a:latin typeface="Arial"/>
                <a:cs typeface="Arial"/>
              </a:rPr>
              <a:t>na </a:t>
            </a:r>
            <a:r>
              <a:rPr sz="1600" dirty="0">
                <a:latin typeface="Arial"/>
                <a:cs typeface="Arial"/>
              </a:rPr>
              <a:t>ilość </a:t>
            </a:r>
            <a:r>
              <a:rPr sz="1600" spc="-5" dirty="0">
                <a:latin typeface="Arial"/>
                <a:cs typeface="Arial"/>
              </a:rPr>
              <a:t>pozyskanych danych </a:t>
            </a:r>
            <a:r>
              <a:rPr sz="1600" dirty="0">
                <a:latin typeface="Arial"/>
                <a:cs typeface="Arial"/>
              </a:rPr>
              <a:t>i </a:t>
            </a:r>
            <a:r>
              <a:rPr sz="1600" spc="5" dirty="0">
                <a:latin typeface="Arial"/>
                <a:cs typeface="Arial"/>
              </a:rPr>
              <a:t>ich  </a:t>
            </a:r>
            <a:r>
              <a:rPr sz="1600" spc="-5" dirty="0">
                <a:latin typeface="Arial"/>
                <a:cs typeface="Arial"/>
              </a:rPr>
              <a:t>wiarygodność. Algorytm </a:t>
            </a:r>
            <a:r>
              <a:rPr sz="1600" dirty="0">
                <a:latin typeface="Arial"/>
                <a:cs typeface="Arial"/>
              </a:rPr>
              <a:t>epsilon-Greedy </a:t>
            </a:r>
            <a:r>
              <a:rPr sz="1600" spc="-5" dirty="0">
                <a:latin typeface="Arial"/>
                <a:cs typeface="Arial"/>
              </a:rPr>
              <a:t>bada, </a:t>
            </a:r>
            <a:r>
              <a:rPr sz="1600" spc="-10" dirty="0">
                <a:latin typeface="Arial"/>
                <a:cs typeface="Arial"/>
              </a:rPr>
              <a:t>wybierając </a:t>
            </a:r>
            <a:r>
              <a:rPr sz="1600" dirty="0">
                <a:latin typeface="Arial"/>
                <a:cs typeface="Arial"/>
              </a:rPr>
              <a:t>spośród wszystkich ramion  </a:t>
            </a:r>
            <a:r>
              <a:rPr sz="1600" spc="-5" dirty="0">
                <a:latin typeface="Arial"/>
                <a:cs typeface="Arial"/>
              </a:rPr>
              <a:t>całkowicie losowo. </a:t>
            </a:r>
            <a:r>
              <a:rPr sz="1600" spc="-10" dirty="0">
                <a:latin typeface="Arial"/>
                <a:cs typeface="Arial"/>
              </a:rPr>
              <a:t>Prawdopodobnie </a:t>
            </a:r>
            <a:r>
              <a:rPr sz="1600" dirty="0">
                <a:latin typeface="Arial"/>
                <a:cs typeface="Arial"/>
              </a:rPr>
              <a:t>podejmuje </a:t>
            </a:r>
            <a:r>
              <a:rPr sz="1600" spc="-5" dirty="0">
                <a:latin typeface="Arial"/>
                <a:cs typeface="Arial"/>
              </a:rPr>
              <a:t>jedną </a:t>
            </a:r>
            <a:r>
              <a:rPr sz="1600" dirty="0">
                <a:latin typeface="Arial"/>
                <a:cs typeface="Arial"/>
              </a:rPr>
              <a:t>z tych </a:t>
            </a:r>
            <a:r>
              <a:rPr sz="1600" spc="-5" dirty="0">
                <a:latin typeface="Arial"/>
                <a:cs typeface="Arial"/>
              </a:rPr>
              <a:t>losowych decyzji  </a:t>
            </a:r>
            <a:r>
              <a:rPr sz="1600" dirty="0">
                <a:latin typeface="Arial"/>
                <a:cs typeface="Arial"/>
              </a:rPr>
              <a:t>eksploracyjnych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epsilon.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Algorytm </a:t>
            </a:r>
            <a:r>
              <a:rPr sz="1600" spc="5" dirty="0">
                <a:latin typeface="Arial"/>
                <a:cs typeface="Arial"/>
              </a:rPr>
              <a:t>Softmax </a:t>
            </a:r>
            <a:r>
              <a:rPr sz="1600" spc="-5" dirty="0">
                <a:latin typeface="Arial"/>
                <a:cs typeface="Arial"/>
              </a:rPr>
              <a:t>bada, losowo </a:t>
            </a:r>
            <a:r>
              <a:rPr sz="1600" spc="-10" dirty="0">
                <a:latin typeface="Arial"/>
                <a:cs typeface="Arial"/>
              </a:rPr>
              <a:t>wybierając </a:t>
            </a:r>
            <a:r>
              <a:rPr sz="1600" spc="-5" dirty="0">
                <a:latin typeface="Arial"/>
                <a:cs typeface="Arial"/>
              </a:rPr>
              <a:t>ze wszystkich dostępnych </a:t>
            </a:r>
            <a:r>
              <a:rPr sz="1600" dirty="0">
                <a:latin typeface="Arial"/>
                <a:cs typeface="Arial"/>
              </a:rPr>
              <a:t>ramion z  </a:t>
            </a:r>
            <a:r>
              <a:rPr sz="1600" spc="-5" dirty="0">
                <a:latin typeface="Arial"/>
                <a:cs typeface="Arial"/>
              </a:rPr>
              <a:t>prawdopodobieństwami, </a:t>
            </a:r>
            <a:r>
              <a:rPr sz="1600" dirty="0">
                <a:latin typeface="Arial"/>
                <a:cs typeface="Arial"/>
              </a:rPr>
              <a:t>które </a:t>
            </a:r>
            <a:r>
              <a:rPr sz="1600" spc="5" dirty="0">
                <a:latin typeface="Arial"/>
                <a:cs typeface="Arial"/>
              </a:rPr>
              <a:t>są </a:t>
            </a:r>
            <a:r>
              <a:rPr sz="1600" dirty="0">
                <a:latin typeface="Arial"/>
                <a:cs typeface="Arial"/>
              </a:rPr>
              <a:t>mniej </a:t>
            </a:r>
            <a:r>
              <a:rPr sz="1600" spc="-5" dirty="0">
                <a:latin typeface="Arial"/>
                <a:cs typeface="Arial"/>
              </a:rPr>
              <a:t>lub bardziej proporcjonalne </a:t>
            </a:r>
            <a:r>
              <a:rPr sz="1600" dirty="0">
                <a:latin typeface="Arial"/>
                <a:cs typeface="Arial"/>
              </a:rPr>
              <a:t>do </a:t>
            </a:r>
            <a:r>
              <a:rPr sz="1600" spc="-5" dirty="0">
                <a:latin typeface="Arial"/>
                <a:cs typeface="Arial"/>
              </a:rPr>
              <a:t>oszacowanej  wartości każdego </a:t>
            </a:r>
            <a:r>
              <a:rPr sz="1600" dirty="0">
                <a:latin typeface="Arial"/>
                <a:cs typeface="Arial"/>
              </a:rPr>
              <a:t>z ramion. Jeśli </a:t>
            </a:r>
            <a:r>
              <a:rPr sz="1600" spc="-5" dirty="0">
                <a:latin typeface="Arial"/>
                <a:cs typeface="Arial"/>
              </a:rPr>
              <a:t>inne </a:t>
            </a:r>
            <a:r>
              <a:rPr sz="1600" dirty="0">
                <a:latin typeface="Arial"/>
                <a:cs typeface="Arial"/>
              </a:rPr>
              <a:t>ramiona </a:t>
            </a:r>
            <a:r>
              <a:rPr sz="1600" spc="5" dirty="0">
                <a:latin typeface="Arial"/>
                <a:cs typeface="Arial"/>
              </a:rPr>
              <a:t>są </a:t>
            </a:r>
            <a:r>
              <a:rPr sz="1600" spc="-10" dirty="0">
                <a:latin typeface="Arial"/>
                <a:cs typeface="Arial"/>
              </a:rPr>
              <a:t>zauważalnie </a:t>
            </a:r>
            <a:r>
              <a:rPr sz="1600" spc="-5" dirty="0">
                <a:latin typeface="Arial"/>
                <a:cs typeface="Arial"/>
              </a:rPr>
              <a:t>gorsze od najlepszego  </a:t>
            </a:r>
            <a:r>
              <a:rPr sz="1600" dirty="0">
                <a:latin typeface="Arial"/>
                <a:cs typeface="Arial"/>
              </a:rPr>
              <a:t>ramienia, </a:t>
            </a:r>
            <a:r>
              <a:rPr sz="1600" spc="5" dirty="0">
                <a:latin typeface="Arial"/>
                <a:cs typeface="Arial"/>
              </a:rPr>
              <a:t>są </a:t>
            </a:r>
            <a:r>
              <a:rPr sz="1600" spc="-10" dirty="0">
                <a:latin typeface="Arial"/>
                <a:cs typeface="Arial"/>
              </a:rPr>
              <a:t>wybierane </a:t>
            </a:r>
            <a:r>
              <a:rPr sz="1600" dirty="0">
                <a:latin typeface="Arial"/>
                <a:cs typeface="Arial"/>
              </a:rPr>
              <a:t>z </a:t>
            </a:r>
            <a:r>
              <a:rPr sz="1600" spc="-10" dirty="0">
                <a:latin typeface="Arial"/>
                <a:cs typeface="Arial"/>
              </a:rPr>
              <a:t>bardzo </a:t>
            </a:r>
            <a:r>
              <a:rPr sz="1600" dirty="0">
                <a:latin typeface="Arial"/>
                <a:cs typeface="Arial"/>
              </a:rPr>
              <a:t>małym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prawdopodobieństwem.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Jeśli </a:t>
            </a:r>
            <a:r>
              <a:rPr sz="1600" spc="-5" dirty="0">
                <a:latin typeface="Arial"/>
                <a:cs typeface="Arial"/>
              </a:rPr>
              <a:t>wszystkie </a:t>
            </a:r>
            <a:r>
              <a:rPr sz="1600" dirty="0">
                <a:latin typeface="Arial"/>
                <a:cs typeface="Arial"/>
              </a:rPr>
              <a:t>ramiona </a:t>
            </a:r>
            <a:r>
              <a:rPr sz="1600" spc="5" dirty="0">
                <a:latin typeface="Arial"/>
                <a:cs typeface="Arial"/>
              </a:rPr>
              <a:t>mają </a:t>
            </a:r>
            <a:r>
              <a:rPr sz="1600" spc="-5" dirty="0">
                <a:latin typeface="Arial"/>
                <a:cs typeface="Arial"/>
              </a:rPr>
              <a:t>podobne wartości, każde </a:t>
            </a:r>
            <a:r>
              <a:rPr sz="1600" dirty="0">
                <a:latin typeface="Arial"/>
                <a:cs typeface="Arial"/>
              </a:rPr>
              <a:t>z nich jest </a:t>
            </a:r>
            <a:r>
              <a:rPr sz="1600" spc="-10" dirty="0">
                <a:latin typeface="Arial"/>
                <a:cs typeface="Arial"/>
              </a:rPr>
              <a:t>wybierane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prawie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tak </a:t>
            </a:r>
            <a:r>
              <a:rPr sz="1600" spc="10" dirty="0">
                <a:latin typeface="Arial"/>
                <a:cs typeface="Arial"/>
              </a:rPr>
              <a:t>samo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często.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136" y="308305"/>
            <a:ext cx="7696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UCB </a:t>
            </a:r>
            <a:r>
              <a:rPr sz="2400" dirty="0"/>
              <a:t>– </a:t>
            </a:r>
            <a:r>
              <a:rPr sz="2400" spc="-5" dirty="0"/>
              <a:t>The Upper </a:t>
            </a:r>
            <a:r>
              <a:rPr sz="2400" dirty="0"/>
              <a:t>Confidence Bound</a:t>
            </a:r>
            <a:r>
              <a:rPr sz="2400" spc="-60" dirty="0"/>
              <a:t> </a:t>
            </a:r>
            <a:r>
              <a:rPr sz="2400" spc="-5" dirty="0"/>
              <a:t>Algorithm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7392" y="987932"/>
            <a:ext cx="7654925" cy="4759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381635" indent="-34480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UCB </a:t>
            </a:r>
            <a:r>
              <a:rPr sz="1600" spc="5" dirty="0">
                <a:latin typeface="Arial"/>
                <a:cs typeface="Arial"/>
              </a:rPr>
              <a:t>w </a:t>
            </a:r>
            <a:r>
              <a:rPr sz="1600" spc="-5" dirty="0">
                <a:latin typeface="Arial"/>
                <a:cs typeface="Arial"/>
              </a:rPr>
              <a:t>ogóle </a:t>
            </a:r>
            <a:r>
              <a:rPr sz="1600" dirty="0">
                <a:latin typeface="Arial"/>
                <a:cs typeface="Arial"/>
              </a:rPr>
              <a:t>nie </a:t>
            </a:r>
            <a:r>
              <a:rPr sz="1600" spc="-10" dirty="0">
                <a:latin typeface="Arial"/>
                <a:cs typeface="Arial"/>
              </a:rPr>
              <a:t>używa </a:t>
            </a:r>
            <a:r>
              <a:rPr sz="1600" dirty="0">
                <a:latin typeface="Arial"/>
                <a:cs typeface="Arial"/>
              </a:rPr>
              <a:t>losowości. </a:t>
            </a:r>
            <a:r>
              <a:rPr sz="1600" spc="5" dirty="0">
                <a:latin typeface="Arial"/>
                <a:cs typeface="Arial"/>
              </a:rPr>
              <a:t>W </a:t>
            </a:r>
            <a:r>
              <a:rPr sz="1600" spc="-5" dirty="0">
                <a:latin typeface="Arial"/>
                <a:cs typeface="Arial"/>
              </a:rPr>
              <a:t>przeciwieństwie </a:t>
            </a:r>
            <a:r>
              <a:rPr sz="1600" dirty="0">
                <a:latin typeface="Arial"/>
                <a:cs typeface="Arial"/>
              </a:rPr>
              <a:t>do </a:t>
            </a:r>
            <a:r>
              <a:rPr sz="1600" spc="-10" dirty="0">
                <a:latin typeface="Arial"/>
                <a:cs typeface="Arial"/>
              </a:rPr>
              <a:t>epsilon-Greedy </a:t>
            </a:r>
            <a:r>
              <a:rPr sz="1600" dirty="0">
                <a:latin typeface="Arial"/>
                <a:cs typeface="Arial"/>
              </a:rPr>
              <a:t>lub  Softmax, można </a:t>
            </a:r>
            <a:r>
              <a:rPr sz="1600" spc="-5" dirty="0">
                <a:latin typeface="Arial"/>
                <a:cs typeface="Arial"/>
              </a:rPr>
              <a:t>dokładnie wiedzieć, </a:t>
            </a:r>
            <a:r>
              <a:rPr sz="1600" dirty="0">
                <a:latin typeface="Arial"/>
                <a:cs typeface="Arial"/>
              </a:rPr>
              <a:t>jak </a:t>
            </a:r>
            <a:r>
              <a:rPr sz="1600" spc="-10" dirty="0">
                <a:latin typeface="Arial"/>
                <a:cs typeface="Arial"/>
              </a:rPr>
              <a:t>zachowa </a:t>
            </a:r>
            <a:r>
              <a:rPr sz="1600" dirty="0">
                <a:latin typeface="Arial"/>
                <a:cs typeface="Arial"/>
              </a:rPr>
              <a:t>się </a:t>
            </a:r>
            <a:r>
              <a:rPr sz="1600" spc="-5" dirty="0">
                <a:latin typeface="Arial"/>
                <a:cs typeface="Arial"/>
              </a:rPr>
              <a:t>UCB </a:t>
            </a:r>
            <a:r>
              <a:rPr sz="1600" spc="5" dirty="0">
                <a:latin typeface="Arial"/>
                <a:cs typeface="Arial"/>
              </a:rPr>
              <a:t>w </a:t>
            </a:r>
            <a:r>
              <a:rPr sz="1600" spc="-5" dirty="0">
                <a:latin typeface="Arial"/>
                <a:cs typeface="Arial"/>
              </a:rPr>
              <a:t>danej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sytuacji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UCB </a:t>
            </a:r>
            <a:r>
              <a:rPr sz="1600" dirty="0">
                <a:latin typeface="Arial"/>
                <a:cs typeface="Arial"/>
              </a:rPr>
              <a:t>nie </a:t>
            </a:r>
            <a:r>
              <a:rPr sz="1600" spc="15" dirty="0">
                <a:latin typeface="Arial"/>
                <a:cs typeface="Arial"/>
              </a:rPr>
              <a:t>ma </a:t>
            </a:r>
            <a:r>
              <a:rPr sz="1600" spc="-5" dirty="0">
                <a:latin typeface="Arial"/>
                <a:cs typeface="Arial"/>
              </a:rPr>
              <a:t>żadnych losowych </a:t>
            </a:r>
            <a:r>
              <a:rPr sz="1600" dirty="0">
                <a:latin typeface="Arial"/>
                <a:cs typeface="Arial"/>
              </a:rPr>
              <a:t>parametrów, które </a:t>
            </a:r>
            <a:r>
              <a:rPr sz="1600" spc="-5" dirty="0">
                <a:latin typeface="Arial"/>
                <a:cs typeface="Arial"/>
              </a:rPr>
              <a:t>należy skonfigurować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przed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wdrożeniem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Można </a:t>
            </a:r>
            <a:r>
              <a:rPr sz="1600" dirty="0">
                <a:latin typeface="Arial"/>
                <a:cs typeface="Arial"/>
              </a:rPr>
              <a:t>korzystać z UCB, nie </a:t>
            </a:r>
            <a:r>
              <a:rPr sz="1600" spc="5" dirty="0">
                <a:latin typeface="Arial"/>
                <a:cs typeface="Arial"/>
              </a:rPr>
              <a:t>mając </a:t>
            </a:r>
            <a:r>
              <a:rPr sz="1600" dirty="0">
                <a:latin typeface="Arial"/>
                <a:cs typeface="Arial"/>
              </a:rPr>
              <a:t>jasności </a:t>
            </a:r>
            <a:r>
              <a:rPr sz="1600" spc="5" dirty="0">
                <a:latin typeface="Arial"/>
                <a:cs typeface="Arial"/>
              </a:rPr>
              <a:t>co </a:t>
            </a:r>
            <a:r>
              <a:rPr sz="1600" dirty="0">
                <a:latin typeface="Arial"/>
                <a:cs typeface="Arial"/>
              </a:rPr>
              <a:t>do tego, jak </a:t>
            </a:r>
            <a:r>
              <a:rPr sz="1600" spc="-5" dirty="0">
                <a:latin typeface="Arial"/>
                <a:cs typeface="Arial"/>
              </a:rPr>
              <a:t>zachowa </a:t>
            </a:r>
            <a:r>
              <a:rPr sz="1600" spc="5" dirty="0">
                <a:latin typeface="Arial"/>
                <a:cs typeface="Arial"/>
              </a:rPr>
              <a:t>się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UCB wykorzysta </a:t>
            </a:r>
            <a:r>
              <a:rPr sz="1600" dirty="0">
                <a:latin typeface="Arial"/>
                <a:cs typeface="Arial"/>
              </a:rPr>
              <a:t>każde dostępne </a:t>
            </a:r>
            <a:r>
              <a:rPr sz="1600" spc="5" dirty="0">
                <a:latin typeface="Arial"/>
                <a:cs typeface="Arial"/>
              </a:rPr>
              <a:t>ramię </a:t>
            </a:r>
            <a:r>
              <a:rPr sz="1600" dirty="0">
                <a:latin typeface="Arial"/>
                <a:cs typeface="Arial"/>
              </a:rPr>
              <a:t>przynajmniej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raz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C00"/>
              </a:buClr>
              <a:buFont typeface="Wingdings"/>
              <a:buChar char=""/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UCB </a:t>
            </a:r>
            <a:r>
              <a:rPr sz="1600" dirty="0">
                <a:latin typeface="Arial"/>
                <a:cs typeface="Arial"/>
              </a:rPr>
              <a:t>nie </a:t>
            </a:r>
            <a:r>
              <a:rPr sz="1600" spc="15" dirty="0">
                <a:latin typeface="Arial"/>
                <a:cs typeface="Arial"/>
              </a:rPr>
              <a:t>ma </a:t>
            </a:r>
            <a:r>
              <a:rPr sz="1600" dirty="0">
                <a:latin typeface="Arial"/>
                <a:cs typeface="Arial"/>
              </a:rPr>
              <a:t>zimnego startu, </a:t>
            </a:r>
            <a:r>
              <a:rPr sz="1600" spc="-5" dirty="0">
                <a:latin typeface="Arial"/>
                <a:cs typeface="Arial"/>
              </a:rPr>
              <a:t>zanim zacznie </a:t>
            </a:r>
            <a:r>
              <a:rPr sz="1600" dirty="0">
                <a:latin typeface="Arial"/>
                <a:cs typeface="Arial"/>
              </a:rPr>
              <a:t>stosować </a:t>
            </a:r>
            <a:r>
              <a:rPr sz="1600" spc="-5" dirty="0">
                <a:latin typeface="Arial"/>
                <a:cs typeface="Arial"/>
              </a:rPr>
              <a:t>regułę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opartą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poziomach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ufności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UCB </a:t>
            </a:r>
            <a:r>
              <a:rPr sz="1600" dirty="0">
                <a:latin typeface="Arial"/>
                <a:cs typeface="Arial"/>
              </a:rPr>
              <a:t>zastępuje </a:t>
            </a:r>
            <a:r>
              <a:rPr sz="1600" spc="-5" dirty="0">
                <a:latin typeface="Arial"/>
                <a:cs typeface="Arial"/>
              </a:rPr>
              <a:t>wartości szacunkowe </a:t>
            </a:r>
            <a:r>
              <a:rPr sz="1600" dirty="0">
                <a:latin typeface="Arial"/>
                <a:cs typeface="Arial"/>
              </a:rPr>
              <a:t>każdego ramienia </a:t>
            </a:r>
            <a:r>
              <a:rPr sz="1600" spc="-5" dirty="0">
                <a:latin typeface="Arial"/>
                <a:cs typeface="Arial"/>
              </a:rPr>
              <a:t>górną </a:t>
            </a:r>
            <a:r>
              <a:rPr sz="1600" dirty="0">
                <a:latin typeface="Arial"/>
                <a:cs typeface="Arial"/>
              </a:rPr>
              <a:t>granicą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przedziału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ufności dla </a:t>
            </a:r>
            <a:r>
              <a:rPr sz="1600" spc="-5" dirty="0">
                <a:latin typeface="Arial"/>
                <a:cs typeface="Arial"/>
              </a:rPr>
              <a:t>jego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wartości.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62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Pozyskuje </a:t>
            </a:r>
            <a:r>
              <a:rPr sz="1600" spc="-10" dirty="0">
                <a:latin typeface="Arial"/>
                <a:cs typeface="Arial"/>
              </a:rPr>
              <a:t>wiedzą nawet </a:t>
            </a:r>
            <a:r>
              <a:rPr sz="1600" dirty="0">
                <a:latin typeface="Arial"/>
                <a:cs typeface="Arial"/>
              </a:rPr>
              <a:t>jeśli </a:t>
            </a:r>
            <a:r>
              <a:rPr sz="1600" spc="-10" dirty="0">
                <a:latin typeface="Arial"/>
                <a:cs typeface="Arial"/>
              </a:rPr>
              <a:t>wydają </a:t>
            </a:r>
            <a:r>
              <a:rPr sz="1600" spc="5" dirty="0">
                <a:latin typeface="Arial"/>
                <a:cs typeface="Arial"/>
              </a:rPr>
              <a:t>się </a:t>
            </a:r>
            <a:r>
              <a:rPr sz="1600" dirty="0">
                <a:latin typeface="Arial"/>
                <a:cs typeface="Arial"/>
              </a:rPr>
              <a:t>nieco </a:t>
            </a:r>
            <a:r>
              <a:rPr sz="1600" spc="-5" dirty="0">
                <a:latin typeface="Arial"/>
                <a:cs typeface="Arial"/>
              </a:rPr>
              <a:t>gorsze </a:t>
            </a:r>
            <a:r>
              <a:rPr sz="1600" dirty="0">
                <a:latin typeface="Arial"/>
                <a:cs typeface="Arial"/>
              </a:rPr>
              <a:t>niż </a:t>
            </a:r>
            <a:r>
              <a:rPr sz="1600" spc="-5" dirty="0">
                <a:latin typeface="Arial"/>
                <a:cs typeface="Arial"/>
              </a:rPr>
              <a:t>najlepsze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ramię.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136" y="308305"/>
            <a:ext cx="7696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UCB </a:t>
            </a:r>
            <a:r>
              <a:rPr sz="2400" dirty="0"/>
              <a:t>– </a:t>
            </a:r>
            <a:r>
              <a:rPr sz="2400" spc="-5" dirty="0"/>
              <a:t>The Upper </a:t>
            </a:r>
            <a:r>
              <a:rPr sz="2400" dirty="0"/>
              <a:t>Confidence Bound</a:t>
            </a:r>
            <a:r>
              <a:rPr sz="2400" spc="-60" dirty="0"/>
              <a:t> </a:t>
            </a:r>
            <a:r>
              <a:rPr sz="2400" spc="-5" dirty="0"/>
              <a:t>Algorithm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38335" y="1026794"/>
            <a:ext cx="4342302" cy="343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672" y="4762322"/>
            <a:ext cx="8541385" cy="1247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latin typeface="Arial"/>
                <a:cs typeface="Arial"/>
              </a:rPr>
              <a:t>Na podstawie danych zebranych </a:t>
            </a:r>
            <a:r>
              <a:rPr sz="1600" dirty="0">
                <a:latin typeface="Arial"/>
                <a:cs typeface="Arial"/>
              </a:rPr>
              <a:t>do tej </a:t>
            </a:r>
            <a:r>
              <a:rPr sz="1600" spc="-30" dirty="0">
                <a:latin typeface="Arial"/>
                <a:cs typeface="Arial"/>
              </a:rPr>
              <a:t>pory, </a:t>
            </a:r>
            <a:r>
              <a:rPr sz="1600" spc="10" dirty="0">
                <a:latin typeface="Arial"/>
                <a:cs typeface="Arial"/>
              </a:rPr>
              <a:t>mamy </a:t>
            </a:r>
            <a:r>
              <a:rPr sz="1600" spc="-5" dirty="0">
                <a:latin typeface="Arial"/>
                <a:cs typeface="Arial"/>
              </a:rPr>
              <a:t>przedstawione interwały dla </a:t>
            </a:r>
            <a:r>
              <a:rPr sz="1600" dirty="0">
                <a:latin typeface="Arial"/>
                <a:cs typeface="Arial"/>
              </a:rPr>
              <a:t>trzech </a:t>
            </a:r>
            <a:r>
              <a:rPr sz="1600" spc="-5" dirty="0">
                <a:latin typeface="Arial"/>
                <a:cs typeface="Arial"/>
              </a:rPr>
              <a:t>różnych  </a:t>
            </a:r>
            <a:r>
              <a:rPr sz="1600" dirty="0">
                <a:latin typeface="Arial"/>
                <a:cs typeface="Arial"/>
              </a:rPr>
              <a:t>ramion. </a:t>
            </a:r>
            <a:r>
              <a:rPr sz="1600" spc="5" dirty="0">
                <a:latin typeface="Arial"/>
                <a:cs typeface="Arial"/>
              </a:rPr>
              <a:t>A </a:t>
            </a:r>
            <a:r>
              <a:rPr sz="1600" spc="15" dirty="0">
                <a:latin typeface="Arial"/>
                <a:cs typeface="Arial"/>
              </a:rPr>
              <a:t>ma </a:t>
            </a:r>
            <a:r>
              <a:rPr sz="1600" spc="-5" dirty="0">
                <a:latin typeface="Arial"/>
                <a:cs typeface="Arial"/>
              </a:rPr>
              <a:t>największy potencjał ale duże zakłócenia. </a:t>
            </a:r>
            <a:r>
              <a:rPr sz="1600" spc="5" dirty="0">
                <a:latin typeface="Arial"/>
                <a:cs typeface="Arial"/>
              </a:rPr>
              <a:t>B </a:t>
            </a:r>
            <a:r>
              <a:rPr sz="1600" spc="15" dirty="0">
                <a:latin typeface="Arial"/>
                <a:cs typeface="Arial"/>
              </a:rPr>
              <a:t>ma </a:t>
            </a:r>
            <a:r>
              <a:rPr sz="1600" spc="-10" dirty="0">
                <a:latin typeface="Arial"/>
                <a:cs typeface="Arial"/>
              </a:rPr>
              <a:t>najwyższą </a:t>
            </a:r>
            <a:r>
              <a:rPr sz="1600" spc="-5" dirty="0">
                <a:latin typeface="Arial"/>
                <a:cs typeface="Arial"/>
              </a:rPr>
              <a:t>średnią. </a:t>
            </a:r>
            <a:r>
              <a:rPr sz="1600" spc="5" dirty="0">
                <a:latin typeface="Arial"/>
                <a:cs typeface="Arial"/>
              </a:rPr>
              <a:t>C </a:t>
            </a:r>
            <a:r>
              <a:rPr sz="1600" spc="15" dirty="0">
                <a:latin typeface="Arial"/>
                <a:cs typeface="Arial"/>
              </a:rPr>
              <a:t>ma  </a:t>
            </a:r>
            <a:r>
              <a:rPr sz="1600" spc="-10" dirty="0">
                <a:latin typeface="Arial"/>
                <a:cs typeface="Arial"/>
              </a:rPr>
              <a:t>najwyższą </a:t>
            </a:r>
            <a:r>
              <a:rPr sz="1600" spc="-5" dirty="0">
                <a:latin typeface="Arial"/>
                <a:cs typeface="Arial"/>
              </a:rPr>
              <a:t>dolną granicę. Heurystyka Upper Confidence Bound (UBC) sugeruje, że wybieramy  </a:t>
            </a:r>
            <a:r>
              <a:rPr sz="1600" spc="5" dirty="0">
                <a:latin typeface="Arial"/>
                <a:cs typeface="Arial"/>
              </a:rPr>
              <a:t>A w </a:t>
            </a:r>
            <a:r>
              <a:rPr sz="1600" dirty="0">
                <a:latin typeface="Arial"/>
                <a:cs typeface="Arial"/>
              </a:rPr>
              <a:t>tym </a:t>
            </a:r>
            <a:r>
              <a:rPr sz="1600" spc="-5" dirty="0">
                <a:latin typeface="Arial"/>
                <a:cs typeface="Arial"/>
              </a:rPr>
              <a:t>przypadku. </a:t>
            </a:r>
            <a:r>
              <a:rPr sz="1600" dirty="0">
                <a:latin typeface="Arial"/>
                <a:cs typeface="Arial"/>
              </a:rPr>
              <a:t>Jest </a:t>
            </a:r>
            <a:r>
              <a:rPr sz="1600" spc="-10" dirty="0">
                <a:latin typeface="Arial"/>
                <a:cs typeface="Arial"/>
              </a:rPr>
              <a:t>zarówno </a:t>
            </a:r>
            <a:r>
              <a:rPr sz="1600" spc="-5" dirty="0">
                <a:latin typeface="Arial"/>
                <a:cs typeface="Arial"/>
              </a:rPr>
              <a:t>potencjał większych </a:t>
            </a:r>
            <a:r>
              <a:rPr sz="1600" spc="-20" dirty="0">
                <a:latin typeface="Arial"/>
                <a:cs typeface="Arial"/>
              </a:rPr>
              <a:t>zysków, </a:t>
            </a:r>
            <a:r>
              <a:rPr sz="1600" spc="-5" dirty="0">
                <a:latin typeface="Arial"/>
                <a:cs typeface="Arial"/>
              </a:rPr>
              <a:t>jak </a:t>
            </a:r>
            <a:r>
              <a:rPr sz="1600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możliwość pozyskania  większej </a:t>
            </a:r>
            <a:r>
              <a:rPr sz="1600" spc="-10" dirty="0">
                <a:latin typeface="Arial"/>
                <a:cs typeface="Arial"/>
              </a:rPr>
              <a:t>wiedzy 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5" dirty="0">
                <a:latin typeface="Arial"/>
                <a:cs typeface="Arial"/>
              </a:rPr>
              <a:t>A. </a:t>
            </a:r>
            <a:r>
              <a:rPr sz="1600" dirty="0">
                <a:latin typeface="Arial"/>
                <a:cs typeface="Arial"/>
              </a:rPr>
              <a:t>Potencjał </a:t>
            </a:r>
            <a:r>
              <a:rPr sz="1600" spc="5" dirty="0">
                <a:latin typeface="Arial"/>
                <a:cs typeface="Arial"/>
              </a:rPr>
              <a:t>C </a:t>
            </a:r>
            <a:r>
              <a:rPr sz="1600" dirty="0">
                <a:latin typeface="Arial"/>
                <a:cs typeface="Arial"/>
              </a:rPr>
              <a:t>jest </a:t>
            </a:r>
            <a:r>
              <a:rPr sz="1600" spc="-5" dirty="0">
                <a:latin typeface="Arial"/>
                <a:cs typeface="Arial"/>
              </a:rPr>
              <a:t>znany ale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ograniczony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35" y="404825"/>
            <a:ext cx="89776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UCB </a:t>
            </a:r>
            <a:r>
              <a:rPr spc="5" dirty="0"/>
              <a:t>– </a:t>
            </a:r>
            <a:r>
              <a:rPr dirty="0"/>
              <a:t>The Upper Confidence Bound</a:t>
            </a:r>
            <a:r>
              <a:rPr spc="-185" dirty="0"/>
              <a:t> </a:t>
            </a:r>
            <a:r>
              <a:rPr spc="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2409525" y="1218467"/>
            <a:ext cx="3700878" cy="3681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1357" y="5617261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White, </a:t>
            </a:r>
            <a:r>
              <a:rPr sz="1200" dirty="0">
                <a:latin typeface="Arial"/>
                <a:cs typeface="Arial"/>
              </a:rPr>
              <a:t>J. (2012). </a:t>
            </a:r>
            <a:r>
              <a:rPr sz="1200" i="1" spc="-10" dirty="0">
                <a:latin typeface="Arial"/>
                <a:cs typeface="Arial"/>
              </a:rPr>
              <a:t>Bandit </a:t>
            </a:r>
            <a:r>
              <a:rPr sz="1200" i="1" spc="-5" dirty="0">
                <a:latin typeface="Arial"/>
                <a:cs typeface="Arial"/>
              </a:rPr>
              <a:t>algorithms </a:t>
            </a:r>
            <a:r>
              <a:rPr sz="1200" i="1" dirty="0">
                <a:latin typeface="Arial"/>
                <a:cs typeface="Arial"/>
              </a:rPr>
              <a:t>for </a:t>
            </a:r>
            <a:r>
              <a:rPr sz="1200" i="1" spc="-5" dirty="0">
                <a:latin typeface="Arial"/>
                <a:cs typeface="Arial"/>
              </a:rPr>
              <a:t>website </a:t>
            </a:r>
            <a:r>
              <a:rPr sz="1200" i="1" spc="-10" dirty="0">
                <a:latin typeface="Arial"/>
                <a:cs typeface="Arial"/>
              </a:rPr>
              <a:t>optimization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" </a:t>
            </a:r>
            <a:r>
              <a:rPr sz="1200" spc="5" dirty="0">
                <a:latin typeface="Arial"/>
                <a:cs typeface="Arial"/>
              </a:rPr>
              <a:t>O'Reilly </a:t>
            </a:r>
            <a:r>
              <a:rPr sz="1200" spc="-5" dirty="0">
                <a:latin typeface="Arial"/>
                <a:cs typeface="Arial"/>
              </a:rPr>
              <a:t>Media,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7" y="404825"/>
            <a:ext cx="415480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Porównanie</a:t>
            </a:r>
            <a:r>
              <a:rPr spc="-105" dirty="0"/>
              <a:t> </a:t>
            </a:r>
            <a:r>
              <a:rPr dirty="0"/>
              <a:t>wyników</a:t>
            </a:r>
          </a:p>
        </p:txBody>
      </p:sp>
      <p:sp>
        <p:nvSpPr>
          <p:cNvPr id="3" name="object 3"/>
          <p:cNvSpPr/>
          <p:nvPr/>
        </p:nvSpPr>
        <p:spPr>
          <a:xfrm>
            <a:off x="937506" y="1503321"/>
            <a:ext cx="3367105" cy="3448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0040" y="1503798"/>
            <a:ext cx="3452979" cy="3534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1357" y="5617261"/>
            <a:ext cx="557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White, </a:t>
            </a:r>
            <a:r>
              <a:rPr sz="1200" dirty="0">
                <a:latin typeface="Arial"/>
                <a:cs typeface="Arial"/>
              </a:rPr>
              <a:t>J. (2012). </a:t>
            </a:r>
            <a:r>
              <a:rPr sz="1200" i="1" spc="-10" dirty="0">
                <a:latin typeface="Arial"/>
                <a:cs typeface="Arial"/>
              </a:rPr>
              <a:t>Bandit </a:t>
            </a:r>
            <a:r>
              <a:rPr sz="1200" i="1" spc="-5" dirty="0">
                <a:latin typeface="Arial"/>
                <a:cs typeface="Arial"/>
              </a:rPr>
              <a:t>algorithms </a:t>
            </a:r>
            <a:r>
              <a:rPr sz="1200" i="1" dirty="0">
                <a:latin typeface="Arial"/>
                <a:cs typeface="Arial"/>
              </a:rPr>
              <a:t>for </a:t>
            </a:r>
            <a:r>
              <a:rPr sz="1200" i="1" spc="-5" dirty="0">
                <a:latin typeface="Arial"/>
                <a:cs typeface="Arial"/>
              </a:rPr>
              <a:t>website </a:t>
            </a:r>
            <a:r>
              <a:rPr sz="1200" i="1" spc="-10" dirty="0">
                <a:latin typeface="Arial"/>
                <a:cs typeface="Arial"/>
              </a:rPr>
              <a:t>optimization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" </a:t>
            </a:r>
            <a:r>
              <a:rPr sz="1200" spc="5" dirty="0">
                <a:latin typeface="Arial"/>
                <a:cs typeface="Arial"/>
              </a:rPr>
              <a:t>O'Reilly </a:t>
            </a:r>
            <a:r>
              <a:rPr sz="1200" spc="-5" dirty="0">
                <a:latin typeface="Arial"/>
                <a:cs typeface="Arial"/>
              </a:rPr>
              <a:t>Media,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0560" y="848304"/>
            <a:ext cx="3980285" cy="437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2316" y="5863234"/>
            <a:ext cx="69011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Slivkins, A. </a:t>
            </a:r>
            <a:r>
              <a:rPr sz="1400" spc="-15" dirty="0">
                <a:latin typeface="Arial"/>
                <a:cs typeface="Arial"/>
              </a:rPr>
              <a:t>(2019). Introduction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multi-armed bandits. </a:t>
            </a:r>
            <a:r>
              <a:rPr sz="1400" i="1" spc="-10" dirty="0">
                <a:latin typeface="Arial"/>
                <a:cs typeface="Arial"/>
              </a:rPr>
              <a:t>arXiv preprint</a:t>
            </a:r>
            <a:r>
              <a:rPr sz="1400" i="1" spc="27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arXiv:1904.07272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6641" y="404825"/>
            <a:ext cx="66465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Dylemat eksploracji i</a:t>
            </a:r>
            <a:r>
              <a:rPr spc="-100" dirty="0"/>
              <a:t> </a:t>
            </a:r>
            <a:r>
              <a:rPr dirty="0"/>
              <a:t>eksploatacji</a:t>
            </a:r>
          </a:p>
        </p:txBody>
      </p:sp>
      <p:sp>
        <p:nvSpPr>
          <p:cNvPr id="6" name="object 6"/>
          <p:cNvSpPr/>
          <p:nvPr/>
        </p:nvSpPr>
        <p:spPr>
          <a:xfrm>
            <a:off x="782139" y="1700783"/>
            <a:ext cx="7680020" cy="3648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9082" y="5517591"/>
            <a:ext cx="6015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705" marR="5080" indent="-15646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Analogia do podejmowania prób na każdym </a:t>
            </a:r>
            <a:r>
              <a:rPr sz="1800" spc="5" dirty="0">
                <a:latin typeface="Arial"/>
                <a:cs typeface="Arial"/>
              </a:rPr>
              <a:t>automacie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tak,  by maksymalizować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wypłaty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6991" y="777138"/>
            <a:ext cx="3779086" cy="415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1472" y="5549290"/>
            <a:ext cx="8352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Schwartz, E. </a:t>
            </a:r>
            <a:r>
              <a:rPr sz="1200" spc="-10" dirty="0">
                <a:latin typeface="Arial"/>
                <a:cs typeface="Arial"/>
              </a:rPr>
              <a:t>M., Bradlow, </a:t>
            </a:r>
            <a:r>
              <a:rPr sz="1200" spc="-5" dirty="0">
                <a:latin typeface="Arial"/>
                <a:cs typeface="Arial"/>
              </a:rPr>
              <a:t>E. </a:t>
            </a:r>
            <a:r>
              <a:rPr sz="1200" spc="-45" dirty="0">
                <a:latin typeface="Arial"/>
                <a:cs typeface="Arial"/>
              </a:rPr>
              <a:t>T.,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10" dirty="0">
                <a:latin typeface="Arial"/>
                <a:cs typeface="Arial"/>
              </a:rPr>
              <a:t>Fader, </a:t>
            </a:r>
            <a:r>
              <a:rPr sz="1200" spc="-80" dirty="0">
                <a:latin typeface="Arial"/>
                <a:cs typeface="Arial"/>
              </a:rPr>
              <a:t>P. </a:t>
            </a:r>
            <a:r>
              <a:rPr sz="1200" spc="-5" dirty="0">
                <a:latin typeface="Arial"/>
                <a:cs typeface="Arial"/>
              </a:rPr>
              <a:t>S. </a:t>
            </a:r>
            <a:r>
              <a:rPr sz="1200" dirty="0">
                <a:latin typeface="Arial"/>
                <a:cs typeface="Arial"/>
              </a:rPr>
              <a:t>(2017). </a:t>
            </a:r>
            <a:r>
              <a:rPr sz="1200" spc="-5" dirty="0">
                <a:latin typeface="Arial"/>
                <a:cs typeface="Arial"/>
              </a:rPr>
              <a:t>Customer </a:t>
            </a:r>
            <a:r>
              <a:rPr sz="1200" dirty="0">
                <a:latin typeface="Arial"/>
                <a:cs typeface="Arial"/>
              </a:rPr>
              <a:t>acquisition </a:t>
            </a:r>
            <a:r>
              <a:rPr sz="1200" spc="5" dirty="0">
                <a:latin typeface="Arial"/>
                <a:cs typeface="Arial"/>
              </a:rPr>
              <a:t>via </a:t>
            </a:r>
            <a:r>
              <a:rPr sz="1200" dirty="0">
                <a:latin typeface="Arial"/>
                <a:cs typeface="Arial"/>
              </a:rPr>
              <a:t>display advertising </a:t>
            </a:r>
            <a:r>
              <a:rPr sz="1200" spc="5" dirty="0">
                <a:latin typeface="Arial"/>
                <a:cs typeface="Arial"/>
              </a:rPr>
              <a:t>using </a:t>
            </a:r>
            <a:r>
              <a:rPr sz="1200" spc="-5" dirty="0">
                <a:latin typeface="Arial"/>
                <a:cs typeface="Arial"/>
              </a:rPr>
              <a:t>multi-armed</a:t>
            </a:r>
            <a:r>
              <a:rPr sz="1200" spc="-2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bandit</a:t>
            </a:r>
            <a:endParaRPr sz="1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experiments. </a:t>
            </a:r>
            <a:r>
              <a:rPr sz="1200" dirty="0">
                <a:latin typeface="Arial"/>
                <a:cs typeface="Arial"/>
              </a:rPr>
              <a:t>Marketing Science, 36(4),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500-522.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8327" y="404825"/>
            <a:ext cx="354837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Alokacja</a:t>
            </a:r>
            <a:r>
              <a:rPr spc="-120" dirty="0"/>
              <a:t> </a:t>
            </a:r>
            <a:r>
              <a:rPr dirty="0"/>
              <a:t>zasobów</a:t>
            </a:r>
          </a:p>
        </p:txBody>
      </p:sp>
      <p:sp>
        <p:nvSpPr>
          <p:cNvPr id="6" name="object 6"/>
          <p:cNvSpPr/>
          <p:nvPr/>
        </p:nvSpPr>
        <p:spPr>
          <a:xfrm>
            <a:off x="601495" y="1170045"/>
            <a:ext cx="8474526" cy="4011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935" y="1124711"/>
            <a:ext cx="2304415" cy="360045"/>
          </a:xfrm>
          <a:custGeom>
            <a:avLst/>
            <a:gdLst/>
            <a:ahLst/>
            <a:cxnLst/>
            <a:rect l="l" t="t" r="r" b="b"/>
            <a:pathLst>
              <a:path w="2304415" h="360044">
                <a:moveTo>
                  <a:pt x="0" y="359663"/>
                </a:moveTo>
                <a:lnTo>
                  <a:pt x="2304288" y="359663"/>
                </a:lnTo>
                <a:lnTo>
                  <a:pt x="230428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014" y="404825"/>
            <a:ext cx="19653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W</a:t>
            </a:r>
            <a:r>
              <a:rPr spc="-10" dirty="0"/>
              <a:t>y</a:t>
            </a:r>
            <a:r>
              <a:rPr dirty="0"/>
              <a:t>z</a:t>
            </a:r>
            <a:r>
              <a:rPr spc="-10" dirty="0"/>
              <a:t>w</a:t>
            </a:r>
            <a:r>
              <a:rPr spc="5" dirty="0"/>
              <a:t>ania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4359"/>
            <a:ext cx="648017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Ile </a:t>
            </a:r>
            <a:r>
              <a:rPr sz="1800" spc="-5" dirty="0">
                <a:latin typeface="Arial"/>
                <a:cs typeface="Arial"/>
              </a:rPr>
              <a:t>różnych </a:t>
            </a:r>
            <a:r>
              <a:rPr sz="1800" dirty="0">
                <a:latin typeface="Arial"/>
                <a:cs typeface="Arial"/>
              </a:rPr>
              <a:t>testów </a:t>
            </a:r>
            <a:r>
              <a:rPr sz="1800" spc="5" dirty="0">
                <a:latin typeface="Arial"/>
                <a:cs typeface="Arial"/>
              </a:rPr>
              <a:t>uruchamiać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jednocześnie?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"/>
                <a:cs typeface="Arial"/>
              </a:rPr>
              <a:t>Czy </a:t>
            </a:r>
            <a:r>
              <a:rPr sz="1800" dirty="0">
                <a:latin typeface="Arial"/>
                <a:cs typeface="Arial"/>
              </a:rPr>
              <a:t>testy będą </a:t>
            </a:r>
            <a:r>
              <a:rPr sz="1800" spc="-10" dirty="0">
                <a:latin typeface="Arial"/>
                <a:cs typeface="Arial"/>
              </a:rPr>
              <a:t>ze </a:t>
            </a:r>
            <a:r>
              <a:rPr sz="1800" spc="5" dirty="0">
                <a:latin typeface="Arial"/>
                <a:cs typeface="Arial"/>
              </a:rPr>
              <a:t>sobą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kolidować?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"/>
                <a:cs typeface="Arial"/>
              </a:rPr>
              <a:t>Czy </a:t>
            </a:r>
            <a:r>
              <a:rPr sz="1800" dirty="0">
                <a:latin typeface="Arial"/>
                <a:cs typeface="Arial"/>
              </a:rPr>
              <a:t>notyfikować parametry testów </a:t>
            </a:r>
            <a:r>
              <a:rPr sz="1800" spc="-5" dirty="0">
                <a:latin typeface="Arial"/>
                <a:cs typeface="Arial"/>
              </a:rPr>
              <a:t>przed </a:t>
            </a:r>
            <a:r>
              <a:rPr sz="1800" spc="5" dirty="0">
                <a:latin typeface="Arial"/>
                <a:cs typeface="Arial"/>
              </a:rPr>
              <a:t>ich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zakończeniem?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5" dirty="0">
                <a:latin typeface="Arial"/>
                <a:cs typeface="Arial"/>
              </a:rPr>
              <a:t>Jak </a:t>
            </a:r>
            <a:r>
              <a:rPr sz="1800" dirty="0">
                <a:latin typeface="Arial"/>
                <a:cs typeface="Arial"/>
              </a:rPr>
              <a:t>identyfikować miary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sukcesu?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W </a:t>
            </a:r>
            <a:r>
              <a:rPr sz="1800" spc="5" dirty="0">
                <a:latin typeface="Arial"/>
                <a:cs typeface="Arial"/>
              </a:rPr>
              <a:t>jaki </a:t>
            </a:r>
            <a:r>
              <a:rPr sz="1800" dirty="0">
                <a:latin typeface="Arial"/>
                <a:cs typeface="Arial"/>
              </a:rPr>
              <a:t>mierzone ramiona </a:t>
            </a:r>
            <a:r>
              <a:rPr sz="1800" spc="5" dirty="0">
                <a:latin typeface="Arial"/>
                <a:cs typeface="Arial"/>
              </a:rPr>
              <a:t>są </a:t>
            </a:r>
            <a:r>
              <a:rPr sz="1800" spc="-10" dirty="0">
                <a:latin typeface="Arial"/>
                <a:cs typeface="Arial"/>
              </a:rPr>
              <a:t>ze </a:t>
            </a:r>
            <a:r>
              <a:rPr sz="1800" spc="5" dirty="0">
                <a:latin typeface="Arial"/>
                <a:cs typeface="Arial"/>
              </a:rPr>
              <a:t>sobą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skorelowane?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C00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8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"/>
                <a:cs typeface="Arial"/>
              </a:rPr>
              <a:t>Czy </a:t>
            </a:r>
            <a:r>
              <a:rPr sz="1800" spc="5" dirty="0">
                <a:latin typeface="Arial"/>
                <a:cs typeface="Arial"/>
              </a:rPr>
              <a:t>są </a:t>
            </a:r>
            <a:r>
              <a:rPr sz="1800" dirty="0">
                <a:latin typeface="Arial"/>
                <a:cs typeface="Arial"/>
              </a:rPr>
              <a:t>dostępne informacje kontekstowe i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demograficzne?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438" y="404825"/>
            <a:ext cx="12738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Ź</a:t>
            </a:r>
            <a:r>
              <a:rPr spc="5" dirty="0"/>
              <a:t>ródła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097407"/>
            <a:ext cx="8047355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7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200" spc="5" dirty="0">
                <a:latin typeface="Arial"/>
                <a:cs typeface="Arial"/>
              </a:rPr>
              <a:t>Slivkins, </a:t>
            </a:r>
            <a:r>
              <a:rPr sz="1200" spc="-5" dirty="0">
                <a:latin typeface="Arial"/>
                <a:cs typeface="Arial"/>
              </a:rPr>
              <a:t>A. </a:t>
            </a:r>
            <a:r>
              <a:rPr sz="1200" dirty="0">
                <a:latin typeface="Arial"/>
                <a:cs typeface="Arial"/>
              </a:rPr>
              <a:t>(2019). Introduction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multi-armed </a:t>
            </a:r>
            <a:r>
              <a:rPr sz="1200" dirty="0">
                <a:latin typeface="Arial"/>
                <a:cs typeface="Arial"/>
              </a:rPr>
              <a:t>bandits. </a:t>
            </a:r>
            <a:r>
              <a:rPr sz="1200" i="1" spc="-10" dirty="0">
                <a:latin typeface="Arial"/>
                <a:cs typeface="Arial"/>
              </a:rPr>
              <a:t>arXiv </a:t>
            </a:r>
            <a:r>
              <a:rPr sz="1200" i="1" dirty="0">
                <a:latin typeface="Arial"/>
                <a:cs typeface="Arial"/>
              </a:rPr>
              <a:t>preprint arXiv:1904.07272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CC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7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200" spc="10" dirty="0">
                <a:latin typeface="Arial"/>
                <a:cs typeface="Arial"/>
              </a:rPr>
              <a:t>White, </a:t>
            </a:r>
            <a:r>
              <a:rPr sz="1200" dirty="0">
                <a:latin typeface="Arial"/>
                <a:cs typeface="Arial"/>
              </a:rPr>
              <a:t>J. (2012). </a:t>
            </a:r>
            <a:r>
              <a:rPr sz="1200" i="1" spc="-5" dirty="0">
                <a:latin typeface="Arial"/>
                <a:cs typeface="Arial"/>
              </a:rPr>
              <a:t>Bandit algorithms </a:t>
            </a:r>
            <a:r>
              <a:rPr sz="1200" i="1" dirty="0">
                <a:latin typeface="Arial"/>
                <a:cs typeface="Arial"/>
              </a:rPr>
              <a:t>for </a:t>
            </a:r>
            <a:r>
              <a:rPr sz="1200" i="1" spc="-5" dirty="0">
                <a:latin typeface="Arial"/>
                <a:cs typeface="Arial"/>
              </a:rPr>
              <a:t>website </a:t>
            </a:r>
            <a:r>
              <a:rPr sz="1200" i="1" spc="-10" dirty="0">
                <a:latin typeface="Arial"/>
                <a:cs typeface="Arial"/>
              </a:rPr>
              <a:t>optimization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" </a:t>
            </a:r>
            <a:r>
              <a:rPr sz="1200" spc="5" dirty="0">
                <a:latin typeface="Arial"/>
                <a:cs typeface="Arial"/>
              </a:rPr>
              <a:t>O'Reilly </a:t>
            </a:r>
            <a:r>
              <a:rPr sz="1200" dirty="0">
                <a:latin typeface="Arial"/>
                <a:cs typeface="Arial"/>
              </a:rPr>
              <a:t>Media,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Inc.".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7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200" spc="-5" dirty="0">
                <a:latin typeface="Arial"/>
                <a:cs typeface="Arial"/>
              </a:rPr>
              <a:t>Schwartz, E. </a:t>
            </a:r>
            <a:r>
              <a:rPr sz="1200" spc="-10" dirty="0">
                <a:latin typeface="Arial"/>
                <a:cs typeface="Arial"/>
              </a:rPr>
              <a:t>M., </a:t>
            </a:r>
            <a:r>
              <a:rPr sz="1200" spc="-5" dirty="0">
                <a:latin typeface="Arial"/>
                <a:cs typeface="Arial"/>
              </a:rPr>
              <a:t>Bradlow, E. </a:t>
            </a:r>
            <a:r>
              <a:rPr sz="1200" dirty="0">
                <a:latin typeface="Arial"/>
                <a:cs typeface="Arial"/>
              </a:rPr>
              <a:t>T., &amp; Fader, </a:t>
            </a:r>
            <a:r>
              <a:rPr sz="1200" spc="-5" dirty="0">
                <a:latin typeface="Arial"/>
                <a:cs typeface="Arial"/>
              </a:rPr>
              <a:t>P. S. </a:t>
            </a:r>
            <a:r>
              <a:rPr sz="1200" dirty="0">
                <a:latin typeface="Arial"/>
                <a:cs typeface="Arial"/>
              </a:rPr>
              <a:t>(2017). </a:t>
            </a:r>
            <a:r>
              <a:rPr sz="1200" spc="-5" dirty="0">
                <a:latin typeface="Arial"/>
                <a:cs typeface="Arial"/>
              </a:rPr>
              <a:t>Customer </a:t>
            </a:r>
            <a:r>
              <a:rPr sz="1200" dirty="0">
                <a:latin typeface="Arial"/>
                <a:cs typeface="Arial"/>
              </a:rPr>
              <a:t>acquisition </a:t>
            </a:r>
            <a:r>
              <a:rPr sz="1200" spc="-5" dirty="0">
                <a:latin typeface="Arial"/>
                <a:cs typeface="Arial"/>
              </a:rPr>
              <a:t>via </a:t>
            </a:r>
            <a:r>
              <a:rPr sz="1200" spc="5" dirty="0">
                <a:latin typeface="Arial"/>
                <a:cs typeface="Arial"/>
              </a:rPr>
              <a:t>display </a:t>
            </a:r>
            <a:r>
              <a:rPr sz="1200" dirty="0">
                <a:latin typeface="Arial"/>
                <a:cs typeface="Arial"/>
              </a:rPr>
              <a:t>advertising using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multi-</a:t>
            </a:r>
            <a:endParaRPr sz="1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armed </a:t>
            </a:r>
            <a:r>
              <a:rPr sz="1200" spc="5" dirty="0">
                <a:latin typeface="Arial"/>
                <a:cs typeface="Arial"/>
              </a:rPr>
              <a:t>bandit </a:t>
            </a:r>
            <a:r>
              <a:rPr sz="1200" spc="-5" dirty="0">
                <a:latin typeface="Arial"/>
                <a:cs typeface="Arial"/>
              </a:rPr>
              <a:t>experiments. </a:t>
            </a:r>
            <a:r>
              <a:rPr sz="1200" dirty="0">
                <a:latin typeface="Arial"/>
                <a:cs typeface="Arial"/>
              </a:rPr>
              <a:t>Marketing Science, 36(4),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500-522.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buClr>
                <a:srgbClr val="FFCC00"/>
              </a:buClr>
              <a:buSzPct val="87500"/>
              <a:buFont typeface="Wingdings"/>
              <a:buChar char=""/>
              <a:tabLst>
                <a:tab pos="357505" algn="l"/>
              </a:tabLst>
            </a:pPr>
            <a:r>
              <a:rPr sz="1200" dirty="0">
                <a:latin typeface="Arial"/>
                <a:cs typeface="Arial"/>
              </a:rPr>
              <a:t>Daniel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N.</a:t>
            </a:r>
            <a:r>
              <a:rPr sz="1200" spc="10" dirty="0">
                <a:latin typeface="Arial"/>
                <a:cs typeface="Arial"/>
              </a:rPr>
              <a:t> Hill,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Houssam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Nassif,</a:t>
            </a:r>
            <a:r>
              <a:rPr sz="1200" spc="-10" dirty="0">
                <a:latin typeface="Arial"/>
                <a:cs typeface="Arial"/>
              </a:rPr>
              <a:t> Yi</a:t>
            </a:r>
            <a:r>
              <a:rPr sz="1200" spc="5" dirty="0">
                <a:latin typeface="Arial"/>
                <a:cs typeface="Arial"/>
              </a:rPr>
              <a:t> Liu,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Anand </a:t>
            </a:r>
            <a:r>
              <a:rPr sz="1200" dirty="0">
                <a:latin typeface="Arial"/>
                <a:cs typeface="Arial"/>
              </a:rPr>
              <a:t>Iyer,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S.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V.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N.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Vishwanathan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(2017),.An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Efficient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Bandit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  Realtime Multivariate Optimization, </a:t>
            </a:r>
            <a:r>
              <a:rPr sz="1200" spc="-5" dirty="0">
                <a:latin typeface="Arial"/>
                <a:cs typeface="Arial"/>
              </a:rPr>
              <a:t>KDD 2017 </a:t>
            </a:r>
            <a:r>
              <a:rPr sz="1200" dirty="0">
                <a:latin typeface="Arial"/>
                <a:cs typeface="Arial"/>
              </a:rPr>
              <a:t>Applied Data Science </a:t>
            </a:r>
            <a:r>
              <a:rPr sz="1200" spc="-5" dirty="0">
                <a:latin typeface="Arial"/>
                <a:cs typeface="Arial"/>
              </a:rPr>
              <a:t>Paper KDD’17, </a:t>
            </a:r>
            <a:r>
              <a:rPr sz="1200" dirty="0">
                <a:latin typeface="Arial"/>
                <a:cs typeface="Arial"/>
              </a:rPr>
              <a:t>August </a:t>
            </a:r>
            <a:r>
              <a:rPr sz="1200" spc="-5" dirty="0">
                <a:latin typeface="Arial"/>
                <a:cs typeface="Arial"/>
              </a:rPr>
              <a:t>13–17, 2017, </a:t>
            </a:r>
            <a:r>
              <a:rPr sz="1200" dirty="0">
                <a:latin typeface="Arial"/>
                <a:cs typeface="Arial"/>
              </a:rPr>
              <a:t>Halifax,  </a:t>
            </a:r>
            <a:r>
              <a:rPr sz="1200" spc="-5" dirty="0">
                <a:latin typeface="Arial"/>
                <a:cs typeface="Arial"/>
              </a:rPr>
              <a:t>NS, </a:t>
            </a:r>
            <a:r>
              <a:rPr sz="1200" dirty="0">
                <a:latin typeface="Arial"/>
                <a:cs typeface="Arial"/>
              </a:rPr>
              <a:t>Canada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7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200" spc="-5" dirty="0">
                <a:latin typeface="Arial"/>
                <a:cs typeface="Arial"/>
              </a:rPr>
              <a:t>Scott,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S.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L.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(2010).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modern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Bayesian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look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multi-armed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bandit.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Applied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Stochastic</a:t>
            </a:r>
            <a:r>
              <a:rPr sz="1200" spc="-5" dirty="0">
                <a:latin typeface="Arial"/>
                <a:cs typeface="Arial"/>
              </a:rPr>
              <a:t> Models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Business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Industry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26.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87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200" spc="-5" dirty="0">
                <a:latin typeface="Arial"/>
                <a:cs typeface="Arial"/>
              </a:rPr>
              <a:t>Scott,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S.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L.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(2014)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Multi-armed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bandit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experiments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online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service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economy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Font typeface="Wingdings"/>
              <a:buChar char=""/>
            </a:pPr>
            <a:endParaRPr sz="1750">
              <a:latin typeface="Arial"/>
              <a:cs typeface="Arial"/>
            </a:endParaRPr>
          </a:p>
          <a:p>
            <a:pPr marL="356870" marR="71120" indent="-344805" algn="just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87500"/>
              <a:buFont typeface="Wingdings"/>
              <a:buChar char=""/>
              <a:tabLst>
                <a:tab pos="357505" algn="l"/>
              </a:tabLst>
            </a:pPr>
            <a:r>
              <a:rPr sz="1200" spc="-5" dirty="0">
                <a:latin typeface="Arial"/>
                <a:cs typeface="Arial"/>
              </a:rPr>
              <a:t>Thompson,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W.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R.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(1933).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likelihood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unknown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probability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exceeds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another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view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evidence  of </a:t>
            </a:r>
            <a:r>
              <a:rPr sz="1200" spc="-10" dirty="0">
                <a:latin typeface="Arial"/>
                <a:cs typeface="Arial"/>
              </a:rPr>
              <a:t>two </a:t>
            </a:r>
            <a:r>
              <a:rPr sz="1200" spc="-5" dirty="0">
                <a:latin typeface="Arial"/>
                <a:cs typeface="Arial"/>
              </a:rPr>
              <a:t>samples. Biometrika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25.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30056" y="6571219"/>
            <a:ext cx="22860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929" y="2803651"/>
            <a:ext cx="30086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Dziękuję 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za</a:t>
            </a:r>
            <a:r>
              <a:rPr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uwagę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6641" y="404825"/>
            <a:ext cx="66465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Dylemat eksploracji i</a:t>
            </a:r>
            <a:r>
              <a:rPr spc="-100" dirty="0"/>
              <a:t> </a:t>
            </a:r>
            <a:r>
              <a:rPr dirty="0"/>
              <a:t>eksploatacji</a:t>
            </a:r>
          </a:p>
        </p:txBody>
      </p:sp>
      <p:sp>
        <p:nvSpPr>
          <p:cNvPr id="6" name="object 6"/>
          <p:cNvSpPr/>
          <p:nvPr/>
        </p:nvSpPr>
        <p:spPr>
          <a:xfrm>
            <a:off x="329184" y="2779776"/>
            <a:ext cx="4591865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4445" y="2812161"/>
            <a:ext cx="3643629" cy="3226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Eksperymenty</a:t>
            </a:r>
            <a:r>
              <a:rPr sz="1400" b="1" spc="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sekwencyjne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53085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Zbieranie </a:t>
            </a:r>
            <a:r>
              <a:rPr sz="1400" spc="-20" dirty="0">
                <a:latin typeface="Arial"/>
                <a:cs typeface="Arial"/>
              </a:rPr>
              <a:t>danych </a:t>
            </a:r>
            <a:r>
              <a:rPr sz="1400" spc="-5" dirty="0">
                <a:latin typeface="Arial"/>
                <a:cs typeface="Arial"/>
              </a:rPr>
              <a:t>i </a:t>
            </a:r>
            <a:r>
              <a:rPr sz="1400" spc="-10" dirty="0">
                <a:latin typeface="Arial"/>
                <a:cs typeface="Arial"/>
              </a:rPr>
              <a:t>uruchamianie analiz  </a:t>
            </a:r>
            <a:r>
              <a:rPr sz="1400" spc="-15" dirty="0">
                <a:latin typeface="Arial"/>
                <a:cs typeface="Arial"/>
              </a:rPr>
              <a:t>podczas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eksperymentu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Bilans </a:t>
            </a:r>
            <a:r>
              <a:rPr sz="1400" b="1" spc="-15" dirty="0">
                <a:latin typeface="Arial"/>
                <a:cs typeface="Arial"/>
              </a:rPr>
              <a:t>eksploatacji 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10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eksploracji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Gramy </a:t>
            </a:r>
            <a:r>
              <a:rPr sz="1400" spc="-5" dirty="0">
                <a:latin typeface="Arial"/>
                <a:cs typeface="Arial"/>
              </a:rPr>
              <a:t>w </a:t>
            </a:r>
            <a:r>
              <a:rPr sz="1400" spc="-15" dirty="0">
                <a:latin typeface="Arial"/>
                <a:cs typeface="Arial"/>
              </a:rPr>
              <a:t>najlepsze </a:t>
            </a:r>
            <a:r>
              <a:rPr sz="1400" spc="-10" dirty="0">
                <a:latin typeface="Arial"/>
                <a:cs typeface="Arial"/>
              </a:rPr>
              <a:t>ramię </a:t>
            </a:r>
            <a:r>
              <a:rPr sz="1400" spc="-15" dirty="0">
                <a:latin typeface="Arial"/>
                <a:cs typeface="Arial"/>
              </a:rPr>
              <a:t>czy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testujemy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nowe?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Interesują nas największe</a:t>
            </a:r>
            <a:r>
              <a:rPr sz="1400" b="1" spc="15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nagrody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Wyższe </a:t>
            </a:r>
            <a:r>
              <a:rPr sz="1400" spc="-20" dirty="0">
                <a:latin typeface="Arial"/>
                <a:cs typeface="Arial"/>
              </a:rPr>
              <a:t>wagi </a:t>
            </a:r>
            <a:r>
              <a:rPr sz="1400" spc="-10" dirty="0">
                <a:latin typeface="Arial"/>
                <a:cs typeface="Arial"/>
              </a:rPr>
              <a:t>do </a:t>
            </a:r>
            <a:r>
              <a:rPr sz="1400" spc="-15" dirty="0">
                <a:latin typeface="Arial"/>
                <a:cs typeface="Arial"/>
              </a:rPr>
              <a:t>grupy </a:t>
            </a:r>
            <a:r>
              <a:rPr sz="1400" spc="-5" dirty="0">
                <a:latin typeface="Arial"/>
                <a:cs typeface="Arial"/>
              </a:rPr>
              <a:t>o </a:t>
            </a:r>
            <a:r>
              <a:rPr sz="1400" spc="-20" dirty="0">
                <a:latin typeface="Arial"/>
                <a:cs typeface="Arial"/>
              </a:rPr>
              <a:t>lepszych </a:t>
            </a:r>
            <a:r>
              <a:rPr sz="1400" spc="-15" dirty="0">
                <a:latin typeface="Arial"/>
                <a:cs typeface="Arial"/>
              </a:rPr>
              <a:t>wynikach </a:t>
            </a:r>
            <a:r>
              <a:rPr sz="1400" spc="-10" dirty="0">
                <a:latin typeface="Arial"/>
                <a:cs typeface="Arial"/>
              </a:rPr>
              <a:t>w  oparciu </a:t>
            </a:r>
            <a:r>
              <a:rPr sz="1400" spc="-5" dirty="0">
                <a:latin typeface="Arial"/>
                <a:cs typeface="Arial"/>
              </a:rPr>
              <a:t>o </a:t>
            </a:r>
            <a:r>
              <a:rPr sz="1400" spc="-15" dirty="0">
                <a:latin typeface="Arial"/>
                <a:cs typeface="Arial"/>
              </a:rPr>
              <a:t>dane </a:t>
            </a:r>
            <a:r>
              <a:rPr sz="1400" spc="-5" dirty="0">
                <a:latin typeface="Arial"/>
                <a:cs typeface="Arial"/>
              </a:rPr>
              <a:t>takie jak </a:t>
            </a:r>
            <a:r>
              <a:rPr sz="1400" spc="-30" dirty="0">
                <a:latin typeface="Arial"/>
                <a:cs typeface="Arial"/>
              </a:rPr>
              <a:t>przychody,  </a:t>
            </a:r>
            <a:r>
              <a:rPr sz="1400" spc="-10" dirty="0">
                <a:latin typeface="Arial"/>
                <a:cs typeface="Arial"/>
              </a:rPr>
              <a:t>konwersje, </a:t>
            </a:r>
            <a:r>
              <a:rPr sz="1400" spc="-5" dirty="0">
                <a:latin typeface="Arial"/>
                <a:cs typeface="Arial"/>
              </a:rPr>
              <a:t>kliknięcia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itp.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95096" y="1340611"/>
            <a:ext cx="75857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Gracz stoi </a:t>
            </a:r>
            <a:r>
              <a:rPr sz="1800" spc="-5" dirty="0">
                <a:latin typeface="Arial"/>
                <a:cs typeface="Arial"/>
              </a:rPr>
              <a:t>przed </a:t>
            </a:r>
            <a:r>
              <a:rPr sz="1800" dirty="0">
                <a:latin typeface="Arial"/>
                <a:cs typeface="Arial"/>
              </a:rPr>
              <a:t>rzędem </a:t>
            </a:r>
            <a:r>
              <a:rPr sz="1800" spc="-10" dirty="0">
                <a:latin typeface="Arial"/>
                <a:cs typeface="Arial"/>
              </a:rPr>
              <a:t>automatów. </a:t>
            </a:r>
            <a:r>
              <a:rPr sz="1800" spc="-5" dirty="0">
                <a:latin typeface="Arial"/>
                <a:cs typeface="Arial"/>
              </a:rPr>
              <a:t>Na każdym </a:t>
            </a:r>
            <a:r>
              <a:rPr sz="1800" dirty="0">
                <a:latin typeface="Arial"/>
                <a:cs typeface="Arial"/>
              </a:rPr>
              <a:t>etapie </a:t>
            </a:r>
            <a:r>
              <a:rPr sz="1800" spc="-5" dirty="0">
                <a:latin typeface="Arial"/>
                <a:cs typeface="Arial"/>
              </a:rPr>
              <a:t>wybiera </a:t>
            </a:r>
            <a:r>
              <a:rPr sz="1800" spc="5" dirty="0">
                <a:latin typeface="Arial"/>
                <a:cs typeface="Arial"/>
              </a:rPr>
              <a:t>jeden </a:t>
            </a:r>
            <a:r>
              <a:rPr sz="1800" dirty="0">
                <a:latin typeface="Arial"/>
                <a:cs typeface="Arial"/>
              </a:rPr>
              <a:t>z  automatów do gry i otrzymuje nagrodę. Celem </a:t>
            </a:r>
            <a:r>
              <a:rPr sz="1800" spc="5" dirty="0">
                <a:latin typeface="Arial"/>
                <a:cs typeface="Arial"/>
              </a:rPr>
              <a:t>jest </a:t>
            </a:r>
            <a:r>
              <a:rPr sz="1800" dirty="0">
                <a:latin typeface="Arial"/>
                <a:cs typeface="Arial"/>
              </a:rPr>
              <a:t>maksymalizacja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zwrotu.  </a:t>
            </a:r>
            <a:r>
              <a:rPr sz="1800" spc="-15" dirty="0">
                <a:latin typeface="Arial"/>
                <a:cs typeface="Arial"/>
              </a:rPr>
              <a:t>Może </a:t>
            </a:r>
            <a:r>
              <a:rPr sz="1800" spc="-5" dirty="0">
                <a:latin typeface="Arial"/>
                <a:cs typeface="Arial"/>
              </a:rPr>
              <a:t>kontynuować </a:t>
            </a:r>
            <a:r>
              <a:rPr sz="1800" dirty="0">
                <a:latin typeface="Arial"/>
                <a:cs typeface="Arial"/>
              </a:rPr>
              <a:t>grę na </a:t>
            </a:r>
            <a:r>
              <a:rPr sz="1800" spc="-5" dirty="0">
                <a:latin typeface="Arial"/>
                <a:cs typeface="Arial"/>
              </a:rPr>
              <a:t>jednym </a:t>
            </a:r>
            <a:r>
              <a:rPr sz="1800" dirty="0">
                <a:latin typeface="Arial"/>
                <a:cs typeface="Arial"/>
              </a:rPr>
              <a:t>automacie lub </a:t>
            </a:r>
            <a:r>
              <a:rPr sz="1800" spc="-5" dirty="0">
                <a:latin typeface="Arial"/>
                <a:cs typeface="Arial"/>
              </a:rPr>
              <a:t>wybierać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inne.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641" y="404825"/>
            <a:ext cx="66465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Dylemat eksploracji i</a:t>
            </a:r>
            <a:r>
              <a:rPr spc="-100" dirty="0"/>
              <a:t> </a:t>
            </a:r>
            <a:r>
              <a:rPr dirty="0"/>
              <a:t>eksploatacji</a:t>
            </a:r>
          </a:p>
        </p:txBody>
      </p:sp>
      <p:sp>
        <p:nvSpPr>
          <p:cNvPr id="3" name="object 3"/>
          <p:cNvSpPr/>
          <p:nvPr/>
        </p:nvSpPr>
        <p:spPr>
          <a:xfrm>
            <a:off x="1267540" y="1876805"/>
            <a:ext cx="3094969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8541" y="2033223"/>
            <a:ext cx="2437033" cy="1220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9191" y="4205096"/>
            <a:ext cx="2856555" cy="933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4584" y="4130040"/>
            <a:ext cx="2780736" cy="10003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3169" y="1250696"/>
            <a:ext cx="2084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Optymalizacja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treści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Personalizacja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2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rekomendacje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83478" y="1290320"/>
            <a:ext cx="1821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Optymalizacja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wydatków</a:t>
            </a:r>
            <a:endParaRPr sz="12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Skuteczne</a:t>
            </a:r>
            <a:r>
              <a:rPr sz="12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strategie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6671" y="3704590"/>
            <a:ext cx="150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Testy </a:t>
            </a:r>
            <a:r>
              <a:rPr sz="1200" b="1" spc="-5" dirty="0">
                <a:latin typeface="Arial"/>
                <a:cs typeface="Arial"/>
              </a:rPr>
              <a:t>nowych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wersji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161" y="3704590"/>
            <a:ext cx="211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Poprawa wydajności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modelu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094358"/>
            <a:ext cx="8009890" cy="4232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40029" indent="-344805">
              <a:lnSpc>
                <a:spcPct val="100000"/>
              </a:lnSpc>
              <a:spcBef>
                <a:spcPts val="90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Typ kontrolowanych </a:t>
            </a:r>
            <a:r>
              <a:rPr sz="2000" spc="-10" dirty="0">
                <a:latin typeface="Arial"/>
                <a:cs typeface="Arial"/>
              </a:rPr>
              <a:t>eksperymentów A </a:t>
            </a:r>
            <a:r>
              <a:rPr sz="2000" spc="-5" dirty="0">
                <a:latin typeface="Arial"/>
                <a:cs typeface="Arial"/>
              </a:rPr>
              <a:t>/ </a:t>
            </a:r>
            <a:r>
              <a:rPr sz="2000" spc="-10" dirty="0">
                <a:latin typeface="Arial"/>
                <a:cs typeface="Arial"/>
              </a:rPr>
              <a:t>B </a:t>
            </a:r>
            <a:r>
              <a:rPr sz="2000" spc="-15" dirty="0">
                <a:latin typeface="Arial"/>
                <a:cs typeface="Arial"/>
              </a:rPr>
              <a:t>polega </a:t>
            </a:r>
            <a:r>
              <a:rPr sz="2000" spc="-10" dirty="0">
                <a:latin typeface="Arial"/>
                <a:cs typeface="Arial"/>
              </a:rPr>
              <a:t>on na </a:t>
            </a:r>
            <a:r>
              <a:rPr sz="2000" spc="-25" dirty="0">
                <a:latin typeface="Arial"/>
                <a:cs typeface="Arial"/>
              </a:rPr>
              <a:t>losowym  </a:t>
            </a:r>
            <a:r>
              <a:rPr sz="2000" spc="-15" dirty="0">
                <a:latin typeface="Arial"/>
                <a:cs typeface="Arial"/>
              </a:rPr>
              <a:t>przypisaniu przychodzącego </a:t>
            </a:r>
            <a:r>
              <a:rPr sz="2000" spc="-10" dirty="0">
                <a:latin typeface="Arial"/>
                <a:cs typeface="Arial"/>
              </a:rPr>
              <a:t>użytkownika do jednej </a:t>
            </a:r>
            <a:r>
              <a:rPr sz="2000" spc="-5" dirty="0">
                <a:latin typeface="Arial"/>
                <a:cs typeface="Arial"/>
              </a:rPr>
              <a:t>z </a:t>
            </a:r>
            <a:r>
              <a:rPr sz="2000" spc="-15" dirty="0">
                <a:latin typeface="Arial"/>
                <a:cs typeface="Arial"/>
              </a:rPr>
              <a:t>dwóch </a:t>
            </a:r>
            <a:r>
              <a:rPr sz="2000" spc="-10" dirty="0">
                <a:latin typeface="Arial"/>
                <a:cs typeface="Arial"/>
              </a:rPr>
              <a:t>grup:  grupy A </a:t>
            </a:r>
            <a:r>
              <a:rPr sz="2000" spc="-15" dirty="0">
                <a:latin typeface="Arial"/>
                <a:cs typeface="Arial"/>
              </a:rPr>
              <a:t>lub </a:t>
            </a:r>
            <a:r>
              <a:rPr sz="2000" spc="-10" dirty="0">
                <a:latin typeface="Arial"/>
                <a:cs typeface="Arial"/>
              </a:rPr>
              <a:t>grupy B </a:t>
            </a:r>
            <a:r>
              <a:rPr sz="2000" spc="-5" dirty="0">
                <a:latin typeface="Arial"/>
                <a:cs typeface="Arial"/>
              </a:rPr>
              <a:t>i </a:t>
            </a:r>
            <a:r>
              <a:rPr sz="2000" spc="-10" dirty="0">
                <a:latin typeface="Arial"/>
                <a:cs typeface="Arial"/>
              </a:rPr>
              <a:t>kierowanie do obu grup </a:t>
            </a:r>
            <a:r>
              <a:rPr sz="2000" spc="-20" dirty="0">
                <a:latin typeface="Arial"/>
                <a:cs typeface="Arial"/>
              </a:rPr>
              <a:t>różnych </a:t>
            </a:r>
            <a:r>
              <a:rPr sz="2000" spc="-15" dirty="0">
                <a:latin typeface="Arial"/>
                <a:cs typeface="Arial"/>
              </a:rPr>
              <a:t>wariantów  </a:t>
            </a:r>
            <a:r>
              <a:rPr sz="2000" spc="-10" dirty="0">
                <a:latin typeface="Arial"/>
                <a:cs typeface="Arial"/>
              </a:rPr>
              <a:t>projektowych.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Losowe przypisywanie </a:t>
            </a:r>
            <a:r>
              <a:rPr sz="2000" spc="-10" dirty="0">
                <a:latin typeface="Arial"/>
                <a:cs typeface="Arial"/>
              </a:rPr>
              <a:t>użytkowników do grup trwa </a:t>
            </a:r>
            <a:r>
              <a:rPr sz="2000" spc="-15" dirty="0">
                <a:latin typeface="Arial"/>
                <a:cs typeface="Arial"/>
              </a:rPr>
              <a:t>przez pewien  </a:t>
            </a:r>
            <a:r>
              <a:rPr sz="2000" spc="-10" dirty="0">
                <a:latin typeface="Arial"/>
                <a:cs typeface="Arial"/>
              </a:rPr>
              <a:t>czas, </a:t>
            </a:r>
            <a:r>
              <a:rPr sz="2000" spc="-5" dirty="0">
                <a:latin typeface="Arial"/>
                <a:cs typeface="Arial"/>
              </a:rPr>
              <a:t>dopóki projektant </a:t>
            </a:r>
            <a:r>
              <a:rPr sz="2000" spc="-15" dirty="0">
                <a:latin typeface="Arial"/>
                <a:cs typeface="Arial"/>
              </a:rPr>
              <a:t>nie nabierze przekonania, </a:t>
            </a:r>
            <a:r>
              <a:rPr sz="2000" spc="-25" dirty="0">
                <a:latin typeface="Arial"/>
                <a:cs typeface="Arial"/>
              </a:rPr>
              <a:t>że </a:t>
            </a:r>
            <a:r>
              <a:rPr sz="2000" spc="-5" dirty="0">
                <a:latin typeface="Arial"/>
                <a:cs typeface="Arial"/>
              </a:rPr>
              <a:t>opcja </a:t>
            </a:r>
            <a:r>
              <a:rPr sz="2000" spc="-10" dirty="0">
                <a:latin typeface="Arial"/>
                <a:cs typeface="Arial"/>
              </a:rPr>
              <a:t>A odnosi  </a:t>
            </a:r>
            <a:r>
              <a:rPr sz="2000" spc="-15" dirty="0">
                <a:latin typeface="Arial"/>
                <a:cs typeface="Arial"/>
              </a:rPr>
              <a:t>większe </a:t>
            </a:r>
            <a:r>
              <a:rPr sz="2000" dirty="0">
                <a:latin typeface="Arial"/>
                <a:cs typeface="Arial"/>
              </a:rPr>
              <a:t>sukcesy </a:t>
            </a:r>
            <a:r>
              <a:rPr sz="2000" spc="-15" dirty="0">
                <a:latin typeface="Arial"/>
                <a:cs typeface="Arial"/>
              </a:rPr>
              <a:t>niż </a:t>
            </a:r>
            <a:r>
              <a:rPr sz="2000" spc="-5" dirty="0">
                <a:latin typeface="Arial"/>
                <a:cs typeface="Arial"/>
              </a:rPr>
              <a:t>opcja </a:t>
            </a:r>
            <a:r>
              <a:rPr sz="2000" spc="-10" dirty="0">
                <a:latin typeface="Arial"/>
                <a:cs typeface="Arial"/>
              </a:rPr>
              <a:t>B, </a:t>
            </a:r>
            <a:r>
              <a:rPr sz="2000" spc="-15" dirty="0">
                <a:latin typeface="Arial"/>
                <a:cs typeface="Arial"/>
              </a:rPr>
              <a:t>lub odwrotnie, </a:t>
            </a:r>
            <a:r>
              <a:rPr sz="2000" spc="-25" dirty="0">
                <a:latin typeface="Arial"/>
                <a:cs typeface="Arial"/>
              </a:rPr>
              <a:t>że </a:t>
            </a:r>
            <a:r>
              <a:rPr sz="2000" spc="-5" dirty="0">
                <a:latin typeface="Arial"/>
                <a:cs typeface="Arial"/>
              </a:rPr>
              <a:t>opcja B </a:t>
            </a:r>
            <a:r>
              <a:rPr sz="2000" spc="-10" dirty="0">
                <a:latin typeface="Arial"/>
                <a:cs typeface="Arial"/>
              </a:rPr>
              <a:t>odnosi  </a:t>
            </a:r>
            <a:r>
              <a:rPr sz="2000" spc="-15" dirty="0">
                <a:latin typeface="Arial"/>
                <a:cs typeface="Arial"/>
              </a:rPr>
              <a:t>większe </a:t>
            </a:r>
            <a:r>
              <a:rPr sz="2000" dirty="0">
                <a:latin typeface="Arial"/>
                <a:cs typeface="Arial"/>
              </a:rPr>
              <a:t>sukcesy </a:t>
            </a:r>
            <a:r>
              <a:rPr sz="2000" spc="-15" dirty="0">
                <a:latin typeface="Arial"/>
                <a:cs typeface="Arial"/>
              </a:rPr>
              <a:t>niż </a:t>
            </a:r>
            <a:r>
              <a:rPr sz="2000" spc="-5" dirty="0">
                <a:latin typeface="Arial"/>
                <a:cs typeface="Arial"/>
              </a:rPr>
              <a:t>opcja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marR="93091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Następnie twórca </a:t>
            </a:r>
            <a:r>
              <a:rPr sz="2000" spc="-5" dirty="0">
                <a:latin typeface="Arial"/>
                <a:cs typeface="Arial"/>
              </a:rPr>
              <a:t>stron </a:t>
            </a:r>
            <a:r>
              <a:rPr sz="2000" spc="-10" dirty="0">
                <a:latin typeface="Arial"/>
                <a:cs typeface="Arial"/>
              </a:rPr>
              <a:t>internetowych </a:t>
            </a:r>
            <a:r>
              <a:rPr sz="2000" spc="-15" dirty="0">
                <a:latin typeface="Arial"/>
                <a:cs typeface="Arial"/>
              </a:rPr>
              <a:t>przypisuje wszystkich  przyszłych </a:t>
            </a:r>
            <a:r>
              <a:rPr sz="2000" spc="-10" dirty="0">
                <a:latin typeface="Arial"/>
                <a:cs typeface="Arial"/>
              </a:rPr>
              <a:t>użytkowników do </a:t>
            </a:r>
            <a:r>
              <a:rPr sz="2000" spc="-15" dirty="0">
                <a:latin typeface="Arial"/>
                <a:cs typeface="Arial"/>
              </a:rPr>
              <a:t>bardziej udanej </a:t>
            </a:r>
            <a:r>
              <a:rPr sz="2000" spc="-5" dirty="0">
                <a:latin typeface="Arial"/>
                <a:cs typeface="Arial"/>
              </a:rPr>
              <a:t>wersji strony  </a:t>
            </a:r>
            <a:r>
              <a:rPr sz="2000" spc="-15" dirty="0">
                <a:latin typeface="Arial"/>
                <a:cs typeface="Arial"/>
              </a:rPr>
              <a:t>internetowej </a:t>
            </a:r>
            <a:r>
              <a:rPr sz="2000" spc="-5" dirty="0">
                <a:latin typeface="Arial"/>
                <a:cs typeface="Arial"/>
              </a:rPr>
              <a:t>i </a:t>
            </a:r>
            <a:r>
              <a:rPr sz="2000" spc="-10" dirty="0">
                <a:latin typeface="Arial"/>
                <a:cs typeface="Arial"/>
              </a:rPr>
              <a:t>eliminuje </a:t>
            </a:r>
            <a:r>
              <a:rPr sz="2000" spc="-15" dirty="0">
                <a:latin typeface="Arial"/>
                <a:cs typeface="Arial"/>
              </a:rPr>
              <a:t>gorszą </a:t>
            </a:r>
            <a:r>
              <a:rPr sz="2000" spc="-10" dirty="0">
                <a:latin typeface="Arial"/>
                <a:cs typeface="Arial"/>
              </a:rPr>
              <a:t>wersję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strony.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6405" y="404825"/>
            <a:ext cx="17843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Testy</a:t>
            </a:r>
            <a:r>
              <a:rPr spc="-80" dirty="0"/>
              <a:t> </a:t>
            </a:r>
            <a:r>
              <a:rPr spc="5" dirty="0"/>
              <a:t>AB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444" y="1094358"/>
            <a:ext cx="8222615" cy="4781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A/B </a:t>
            </a:r>
            <a:r>
              <a:rPr sz="2000" spc="-5" dirty="0">
                <a:latin typeface="Arial"/>
                <a:cs typeface="Arial"/>
              </a:rPr>
              <a:t>- </a:t>
            </a:r>
            <a:r>
              <a:rPr sz="2000" spc="5" dirty="0">
                <a:latin typeface="Arial"/>
                <a:cs typeface="Arial"/>
              </a:rPr>
              <a:t>krótki </a:t>
            </a:r>
            <a:r>
              <a:rPr sz="2000" dirty="0">
                <a:latin typeface="Arial"/>
                <a:cs typeface="Arial"/>
              </a:rPr>
              <a:t>okres </a:t>
            </a:r>
            <a:r>
              <a:rPr sz="2000" spc="-5" dirty="0">
                <a:latin typeface="Arial"/>
                <a:cs typeface="Arial"/>
              </a:rPr>
              <a:t>eksploracji, </a:t>
            </a:r>
            <a:r>
              <a:rPr sz="2000" spc="-10" dirty="0">
                <a:latin typeface="Arial"/>
                <a:cs typeface="Arial"/>
              </a:rPr>
              <a:t>w którym przypisujemy </a:t>
            </a:r>
            <a:r>
              <a:rPr sz="2000" dirty="0">
                <a:latin typeface="Arial"/>
                <a:cs typeface="Arial"/>
              </a:rPr>
              <a:t>taką samą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liczbę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użytkowników do grup </a:t>
            </a:r>
            <a:r>
              <a:rPr sz="2000" spc="-5" dirty="0">
                <a:latin typeface="Arial"/>
                <a:cs typeface="Arial"/>
              </a:rPr>
              <a:t>A i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6870" marR="267335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Długi </a:t>
            </a:r>
            <a:r>
              <a:rPr sz="2000" dirty="0">
                <a:latin typeface="Arial"/>
                <a:cs typeface="Arial"/>
              </a:rPr>
              <a:t>okres </a:t>
            </a:r>
            <a:r>
              <a:rPr sz="2000" spc="-20" dirty="0">
                <a:latin typeface="Arial"/>
                <a:cs typeface="Arial"/>
              </a:rPr>
              <a:t>czystej </a:t>
            </a:r>
            <a:r>
              <a:rPr sz="2000" spc="-5" dirty="0">
                <a:latin typeface="Arial"/>
                <a:cs typeface="Arial"/>
              </a:rPr>
              <a:t>eksploatacji, w </a:t>
            </a:r>
            <a:r>
              <a:rPr sz="2000" dirty="0">
                <a:latin typeface="Arial"/>
                <a:cs typeface="Arial"/>
              </a:rPr>
              <a:t>której kierujemy </a:t>
            </a:r>
            <a:r>
              <a:rPr sz="2000" spc="-15" dirty="0">
                <a:latin typeface="Arial"/>
                <a:cs typeface="Arial"/>
              </a:rPr>
              <a:t>wszystkich  </a:t>
            </a:r>
            <a:r>
              <a:rPr sz="2000" spc="-10" dirty="0">
                <a:latin typeface="Arial"/>
                <a:cs typeface="Arial"/>
              </a:rPr>
              <a:t>użytkowników do </a:t>
            </a:r>
            <a:r>
              <a:rPr sz="2000" spc="-15" dirty="0">
                <a:latin typeface="Arial"/>
                <a:cs typeface="Arial"/>
              </a:rPr>
              <a:t>bardziej </a:t>
            </a:r>
            <a:r>
              <a:rPr sz="2000" spc="-10" dirty="0">
                <a:latin typeface="Arial"/>
                <a:cs typeface="Arial"/>
              </a:rPr>
              <a:t>udanej wersji </a:t>
            </a:r>
            <a:r>
              <a:rPr sz="2000" spc="-20" dirty="0">
                <a:latin typeface="Arial"/>
                <a:cs typeface="Arial"/>
              </a:rPr>
              <a:t>witryny </a:t>
            </a:r>
            <a:r>
              <a:rPr sz="2000" spc="-5" dirty="0">
                <a:latin typeface="Arial"/>
                <a:cs typeface="Arial"/>
              </a:rPr>
              <a:t>i </a:t>
            </a:r>
            <a:r>
              <a:rPr sz="2000" spc="-15" dirty="0">
                <a:latin typeface="Arial"/>
                <a:cs typeface="Arial"/>
              </a:rPr>
              <a:t>nigdy nie </a:t>
            </a:r>
            <a:r>
              <a:rPr sz="2000" spc="-5" dirty="0">
                <a:latin typeface="Arial"/>
                <a:cs typeface="Arial"/>
              </a:rPr>
              <a:t>wracamy  </a:t>
            </a:r>
            <a:r>
              <a:rPr sz="2000" spc="-10" dirty="0">
                <a:latin typeface="Arial"/>
                <a:cs typeface="Arial"/>
              </a:rPr>
              <a:t>do opcji, </a:t>
            </a:r>
            <a:r>
              <a:rPr sz="2000" dirty="0">
                <a:latin typeface="Arial"/>
                <a:cs typeface="Arial"/>
              </a:rPr>
              <a:t>która </a:t>
            </a:r>
            <a:r>
              <a:rPr sz="2000" spc="-15" dirty="0">
                <a:latin typeface="Arial"/>
                <a:cs typeface="Arial"/>
              </a:rPr>
              <a:t>wydawała </a:t>
            </a:r>
            <a:r>
              <a:rPr sz="2000" spc="-10" dirty="0">
                <a:latin typeface="Arial"/>
                <a:cs typeface="Arial"/>
              </a:rPr>
              <a:t>się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gorsza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Przeskakujemy </a:t>
            </a:r>
            <a:r>
              <a:rPr sz="2000" spc="-10" dirty="0">
                <a:latin typeface="Arial"/>
                <a:cs typeface="Arial"/>
              </a:rPr>
              <a:t>dyskretnie </a:t>
            </a:r>
            <a:r>
              <a:rPr sz="2000" spc="-5" dirty="0">
                <a:latin typeface="Arial"/>
                <a:cs typeface="Arial"/>
              </a:rPr>
              <a:t>od eksploracji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eksploatacji,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zamiast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płynnie przechodzić </a:t>
            </a:r>
            <a:r>
              <a:rPr sz="2000" spc="-10" dirty="0">
                <a:latin typeface="Arial"/>
                <a:cs typeface="Arial"/>
              </a:rPr>
              <a:t>między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nimi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Podczas fazy </a:t>
            </a:r>
            <a:r>
              <a:rPr sz="2000" spc="-10" dirty="0">
                <a:latin typeface="Arial"/>
                <a:cs typeface="Arial"/>
              </a:rPr>
              <a:t>eksploracyjnej </a:t>
            </a:r>
            <a:r>
              <a:rPr sz="2000" dirty="0">
                <a:latin typeface="Arial"/>
                <a:cs typeface="Arial"/>
              </a:rPr>
              <a:t>marnujemy </a:t>
            </a:r>
            <a:r>
              <a:rPr sz="2000" spc="-15" dirty="0">
                <a:latin typeface="Arial"/>
                <a:cs typeface="Arial"/>
              </a:rPr>
              <a:t>zasoby </a:t>
            </a:r>
            <a:r>
              <a:rPr sz="2000" spc="-10" dirty="0">
                <a:latin typeface="Arial"/>
                <a:cs typeface="Arial"/>
              </a:rPr>
              <a:t>badając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gorsze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opcje, </a:t>
            </a:r>
            <a:r>
              <a:rPr sz="2000" spc="-10" dirty="0">
                <a:latin typeface="Arial"/>
                <a:cs typeface="Arial"/>
              </a:rPr>
              <a:t>aby </a:t>
            </a:r>
            <a:r>
              <a:rPr sz="2000" spc="-15" dirty="0">
                <a:latin typeface="Arial"/>
                <a:cs typeface="Arial"/>
              </a:rPr>
              <a:t>zebrać </a:t>
            </a:r>
            <a:r>
              <a:rPr sz="2000" spc="-5" dirty="0">
                <a:latin typeface="Arial"/>
                <a:cs typeface="Arial"/>
              </a:rPr>
              <a:t>jak </a:t>
            </a:r>
            <a:r>
              <a:rPr sz="2000" spc="-10" dirty="0">
                <a:latin typeface="Arial"/>
                <a:cs typeface="Arial"/>
              </a:rPr>
              <a:t>najwięcej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danych.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FFCC00"/>
              </a:buClr>
              <a:buSzPct val="9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Nie powinniśmy </a:t>
            </a:r>
            <a:r>
              <a:rPr sz="2000" spc="-15" dirty="0">
                <a:latin typeface="Arial"/>
                <a:cs typeface="Arial"/>
              </a:rPr>
              <a:t>długo zbierać </a:t>
            </a:r>
            <a:r>
              <a:rPr sz="2000" spc="-20" dirty="0">
                <a:latin typeface="Arial"/>
                <a:cs typeface="Arial"/>
              </a:rPr>
              <a:t>danych </a:t>
            </a:r>
            <a:r>
              <a:rPr sz="2000" spc="-5" dirty="0">
                <a:latin typeface="Arial"/>
                <a:cs typeface="Arial"/>
              </a:rPr>
              <a:t>o </a:t>
            </a:r>
            <a:r>
              <a:rPr sz="2000" spc="-15" dirty="0">
                <a:latin typeface="Arial"/>
                <a:cs typeface="Arial"/>
              </a:rPr>
              <a:t>radykalnie </a:t>
            </a:r>
            <a:r>
              <a:rPr sz="2000" spc="-20" dirty="0">
                <a:latin typeface="Arial"/>
                <a:cs typeface="Arial"/>
              </a:rPr>
              <a:t>gorszych</a:t>
            </a:r>
            <a:r>
              <a:rPr sz="2000" spc="50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opcjach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9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062" y="404825"/>
            <a:ext cx="794130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Wady </a:t>
            </a:r>
            <a:r>
              <a:rPr dirty="0"/>
              <a:t>rozwiązań opartych </a:t>
            </a:r>
            <a:r>
              <a:rPr spc="5" dirty="0"/>
              <a:t>na </a:t>
            </a:r>
            <a:r>
              <a:rPr dirty="0"/>
              <a:t>testach</a:t>
            </a:r>
            <a:r>
              <a:rPr spc="-245" dirty="0"/>
              <a:t> </a:t>
            </a:r>
            <a:r>
              <a:rPr spc="5" dirty="0"/>
              <a:t>A/B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3763</Words>
  <Application>Microsoft Office PowerPoint</Application>
  <PresentationFormat>Pokaz na ekranie (4:3)</PresentationFormat>
  <Paragraphs>443</Paragraphs>
  <Slides>54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54</vt:i4>
      </vt:variant>
    </vt:vector>
  </HeadingPairs>
  <TitlesOfParts>
    <vt:vector size="60" baseType="lpstr">
      <vt:lpstr>Arial</vt:lpstr>
      <vt:lpstr>Arial Black</vt:lpstr>
      <vt:lpstr>Calibri</vt:lpstr>
      <vt:lpstr>Cambria Math</vt:lpstr>
      <vt:lpstr>Wingdings</vt:lpstr>
      <vt:lpstr>Office Theme</vt:lpstr>
      <vt:lpstr>Projektowanie zorientowane na człowieka</vt:lpstr>
      <vt:lpstr>Konsultacje: Poniedziałek 12.00-14.00 pokój 117 WI1</vt:lpstr>
      <vt:lpstr>Dylemat eksploracji i eksploatacji</vt:lpstr>
      <vt:lpstr>Dylemat eksploracji i eksploatacji</vt:lpstr>
      <vt:lpstr>Dylemat eksploracji i eksploatacji</vt:lpstr>
      <vt:lpstr>Dylemat eksploracji i eksploatacji</vt:lpstr>
      <vt:lpstr>Dylemat eksploracji i eksploatacji</vt:lpstr>
      <vt:lpstr>Testy AB</vt:lpstr>
      <vt:lpstr>Wady rozwiązań opartych na testach A/B</vt:lpstr>
      <vt:lpstr>Multi-armed bandits</vt:lpstr>
      <vt:lpstr>Multi-armed bandits</vt:lpstr>
      <vt:lpstr>Funkcja żalu</vt:lpstr>
      <vt:lpstr>Funkcja żalu</vt:lpstr>
      <vt:lpstr>Multi-armed bandits</vt:lpstr>
      <vt:lpstr>Algorytm ε-Greedy</vt:lpstr>
      <vt:lpstr>Algorytm ε-Greedy</vt:lpstr>
      <vt:lpstr>Algorytm ε-Greedy</vt:lpstr>
      <vt:lpstr>Algorytm ε-Greedy</vt:lpstr>
      <vt:lpstr>Algorytm ε-Greedy</vt:lpstr>
      <vt:lpstr>Algorytm ε-Greedy</vt:lpstr>
      <vt:lpstr>Algorytm ε-Greedy</vt:lpstr>
      <vt:lpstr>Wieloręki bandyta</vt:lpstr>
      <vt:lpstr>Nagrody i wypłaty</vt:lpstr>
      <vt:lpstr>Problem wielorękiego bandyty</vt:lpstr>
      <vt:lpstr>Problem wielorękiego bandyty</vt:lpstr>
      <vt:lpstr>Parametry i funkcje ε-Greedy</vt:lpstr>
      <vt:lpstr>ε-Greedy &amp; A / B testing</vt:lpstr>
      <vt:lpstr>Nadmierna lub zbyt mała eksploracja</vt:lpstr>
      <vt:lpstr>Testowanie jednorękich bandytów</vt:lpstr>
      <vt:lpstr>Symulacje Monte Carlo</vt:lpstr>
      <vt:lpstr>Zastosowania rzeczywiste</vt:lpstr>
      <vt:lpstr>Ramię Bernouliego</vt:lpstr>
      <vt:lpstr>Efektywność algorytmu</vt:lpstr>
      <vt:lpstr>Algorytm Softmax</vt:lpstr>
      <vt:lpstr>Algorytm Softmax</vt:lpstr>
      <vt:lpstr>Algorytm Softmax</vt:lpstr>
      <vt:lpstr>Algorytm Softmax</vt:lpstr>
      <vt:lpstr>Parametr temperatury</vt:lpstr>
      <vt:lpstr>Algorytm Softmax</vt:lpstr>
      <vt:lpstr>Algorytm Softmax</vt:lpstr>
      <vt:lpstr>Wyżarzanie w algorytmie Softmax</vt:lpstr>
      <vt:lpstr>Softmax &amp; wyżarzanie</vt:lpstr>
      <vt:lpstr>Wyżarzanie vs realne zachowania</vt:lpstr>
      <vt:lpstr>UCB – The Upper Confidence Bound Algorithm</vt:lpstr>
      <vt:lpstr>UCB – The Upper Confidence Bound Algorithm</vt:lpstr>
      <vt:lpstr>UCB – The Upper Confidence Bound Algorithm</vt:lpstr>
      <vt:lpstr>UCB – The Upper Confidence Bound Algorithm</vt:lpstr>
      <vt:lpstr>Porównanie wyników</vt:lpstr>
      <vt:lpstr>Prezentacja programu PowerPoint</vt:lpstr>
      <vt:lpstr>Prezentacja programu PowerPoint</vt:lpstr>
      <vt:lpstr>Alokacja zasobów</vt:lpstr>
      <vt:lpstr>Wyzwania</vt:lpstr>
      <vt:lpstr>Źródła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</dc:creator>
  <cp:lastModifiedBy>Kamil Bortko</cp:lastModifiedBy>
  <cp:revision>2</cp:revision>
  <dcterms:created xsi:type="dcterms:W3CDTF">2020-11-29T17:47:18Z</dcterms:created>
  <dcterms:modified xsi:type="dcterms:W3CDTF">2022-04-19T18:28:57Z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2020-05-28T00:00:00Z</vt:filetime>
  </property>
  <property fmtid="{D5CDD505-2E9C-101B-9397-08002B2CF9AE}" pid="3" name="Creator">
    <vt:lpwstr>Microsoft® PowerPoint® dla Microsoft 365</vt:lpwstr>
  </property>
  <property fmtid="{D5CDD505-2E9C-101B-9397-08002B2CF9AE}" pid="4" name="LastSaved">
    <vt:filetime>2020-11-29T00:00:00Z</vt:filetime>
  </property>
</Properties>
</file>