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3"/>
  </p:notesMasterIdLst>
  <p:sldIdLst>
    <p:sldId id="256" r:id="rId4"/>
    <p:sldId id="260" r:id="rId5"/>
    <p:sldId id="261" r:id="rId6"/>
    <p:sldId id="311" r:id="rId7"/>
    <p:sldId id="312" r:id="rId8"/>
    <p:sldId id="317" r:id="rId9"/>
    <p:sldId id="313" r:id="rId10"/>
    <p:sldId id="326" r:id="rId11"/>
    <p:sldId id="329" r:id="rId12"/>
    <p:sldId id="337" r:id="rId13"/>
    <p:sldId id="332" r:id="rId14"/>
    <p:sldId id="333" r:id="rId15"/>
    <p:sldId id="327" r:id="rId16"/>
    <p:sldId id="328" r:id="rId17"/>
    <p:sldId id="335" r:id="rId18"/>
    <p:sldId id="334" r:id="rId19"/>
    <p:sldId id="330" r:id="rId20"/>
    <p:sldId id="336" r:id="rId21"/>
    <p:sldId id="31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21EE4-FE1E-4F68-9DD7-ACB7AE06A4BC}" v="1" dt="2023-03-07T06:31:55.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94404" autoAdjust="0"/>
  </p:normalViewPr>
  <p:slideViewPr>
    <p:cSldViewPr snapToGrid="0">
      <p:cViewPr>
        <p:scale>
          <a:sx n="70" d="100"/>
          <a:sy n="70" d="100"/>
        </p:scale>
        <p:origin x="536" y="52"/>
      </p:cViewPr>
      <p:guideLst/>
    </p:cSldViewPr>
  </p:slideViewPr>
  <p:outlineViewPr>
    <p:cViewPr>
      <p:scale>
        <a:sx n="33" d="100"/>
        <a:sy n="33" d="100"/>
      </p:scale>
      <p:origin x="0" y="-46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ekhar Naidu Seelam" userId="3f36aa5717476985" providerId="LiveId" clId="{6ED21EE4-FE1E-4F68-9DD7-ACB7AE06A4BC}"/>
    <pc:docChg chg="undo custSel modSld">
      <pc:chgData name="Chandrasekhar Naidu Seelam" userId="3f36aa5717476985" providerId="LiveId" clId="{6ED21EE4-FE1E-4F68-9DD7-ACB7AE06A4BC}" dt="2023-03-07T06:31:55.458" v="49" actId="20577"/>
      <pc:docMkLst>
        <pc:docMk/>
      </pc:docMkLst>
      <pc:sldChg chg="modSp mod">
        <pc:chgData name="Chandrasekhar Naidu Seelam" userId="3f36aa5717476985" providerId="LiveId" clId="{6ED21EE4-FE1E-4F68-9DD7-ACB7AE06A4BC}" dt="2023-03-07T06:31:55.458" v="49" actId="20577"/>
        <pc:sldMkLst>
          <pc:docMk/>
          <pc:sldMk cId="3370200900" sldId="256"/>
        </pc:sldMkLst>
        <pc:spChg chg="mod">
          <ac:chgData name="Chandrasekhar Naidu Seelam" userId="3f36aa5717476985" providerId="LiveId" clId="{6ED21EE4-FE1E-4F68-9DD7-ACB7AE06A4BC}" dt="2023-03-07T06:31:55.458" v="49" actId="20577"/>
          <ac:spMkLst>
            <pc:docMk/>
            <pc:sldMk cId="3370200900" sldId="256"/>
            <ac:spMk id="2" creationId="{1CEB4C39-4E51-F4DC-5987-E8C2288B83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449A7-8687-4CEF-BF2C-DC610079BAE9}"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9A705-0AEA-4628-ACBB-1F19D7AF9BB9}" type="slidenum">
              <a:rPr lang="en-US" smtClean="0"/>
              <a:t>‹#›</a:t>
            </a:fld>
            <a:endParaRPr lang="en-US"/>
          </a:p>
        </p:txBody>
      </p:sp>
    </p:spTree>
    <p:extLst>
      <p:ext uri="{BB962C8B-B14F-4D97-AF65-F5344CB8AC3E}">
        <p14:creationId xmlns:p14="http://schemas.microsoft.com/office/powerpoint/2010/main" val="204070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9564-9748-B3EF-E600-EEB6011C8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DB529-9B37-4D1A-C268-24F3E3402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44601E-955E-2401-C060-D13A3227E417}"/>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C5D096D1-7082-B55B-2DB2-D308DCB00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C361-BFB2-D15B-92B1-CE09A3DEB9C4}"/>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389615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12B6-73CD-CCED-DA5C-668D99ABBE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10D287-31B1-79F4-5D08-6BD4CCBB59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D7E3E-E7C8-2E40-9D12-2C3819C4C939}"/>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FFB37405-4EC4-435E-B7E5-F47EE28B9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900DE-9E7B-6C27-648A-531037F06711}"/>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331886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5C9A1-8765-712C-B970-FFC843F47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AD967-1496-9381-3808-EB7E1FAA0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A8D66-ED52-819D-3A24-9166F2D45944}"/>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ECA7439F-D427-CCD0-9237-AD10B254E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35A5-8418-B076-7CE9-143A01208885}"/>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202149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5159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BF67-ED32-0946-79AF-8DB2EE59D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2A12A-060D-0DDB-4D02-98B278944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5D0FD-A172-1C43-5EAE-487AECE32E98}"/>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5EE2C8F4-DE4D-F56B-C94B-D82D88544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BB5B4-EA58-6750-DA73-75041E683FDD}"/>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114354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0C7E-84A3-7BD1-54E6-891D4D26B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5B6AFA-B0A8-DCF9-8E9E-E188FDC7E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16AA6-4A18-9B0F-B7FF-F6A00709A448}"/>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5AAFD436-2560-6147-D161-836382112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F836C-FBDD-9074-210A-C31AEE9B398D}"/>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14098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FBE2-64F4-DF77-93C9-3F579EAC1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A332D-E765-9649-7291-2AE6C1853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D4BC5-C416-DAEC-BDCB-D86DCCE2D5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97E9C8-FE51-B143-B63D-2B9A7B153493}"/>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6" name="Footer Placeholder 5">
            <a:extLst>
              <a:ext uri="{FF2B5EF4-FFF2-40B4-BE49-F238E27FC236}">
                <a16:creationId xmlns:a16="http://schemas.microsoft.com/office/drawing/2014/main" id="{DCCDCC7D-514A-B7D5-9227-B02453442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72427-148F-9E72-30A2-0AF41ECBAD32}"/>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76191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E15F-5C14-F445-A739-91D739220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22945A-68EC-9329-1BBC-6AAA522C3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22777-F9D0-8935-AE0F-68BD95625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F4D11-DE2D-54FA-5AB0-7FBD414A0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0E580-7C61-95BF-E6C5-21C343847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57E5D9-D77C-3BD7-9635-B0F0DD61DB33}"/>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8" name="Footer Placeholder 7">
            <a:extLst>
              <a:ext uri="{FF2B5EF4-FFF2-40B4-BE49-F238E27FC236}">
                <a16:creationId xmlns:a16="http://schemas.microsoft.com/office/drawing/2014/main" id="{AAA6A02A-9486-D9C9-6AF9-B5F19EDF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0EA23-4A7D-239D-E2D7-794C82F6531D}"/>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173331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8761-D7B4-9FF2-1835-64EB8A0A1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3BE60-E756-B6D2-6D20-FEFB96EA9082}"/>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4" name="Footer Placeholder 3">
            <a:extLst>
              <a:ext uri="{FF2B5EF4-FFF2-40B4-BE49-F238E27FC236}">
                <a16:creationId xmlns:a16="http://schemas.microsoft.com/office/drawing/2014/main" id="{107DA859-E552-97CE-8F0C-1F4CC20BF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1D5AEB-D74A-5A2F-D594-5064BB47F20B}"/>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197043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0ADD7-D63D-FBA6-2902-8CB40194DFB6}"/>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3" name="Footer Placeholder 2">
            <a:extLst>
              <a:ext uri="{FF2B5EF4-FFF2-40B4-BE49-F238E27FC236}">
                <a16:creationId xmlns:a16="http://schemas.microsoft.com/office/drawing/2014/main" id="{7F28CE4C-2DFD-8644-7338-7EDDC63D79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6AF0C4-E22E-EE46-4155-FE587250A0D5}"/>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95525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3EC2-31CB-EEF6-2FB6-031F0C14D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7DA247-742E-F556-66EE-F903C1FF7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ED521-64E3-8A05-D844-7F5FD79AE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57B0F-8FD4-7DA9-DCB5-68D16D748080}"/>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6" name="Footer Placeholder 5">
            <a:extLst>
              <a:ext uri="{FF2B5EF4-FFF2-40B4-BE49-F238E27FC236}">
                <a16:creationId xmlns:a16="http://schemas.microsoft.com/office/drawing/2014/main" id="{C8E1C589-DE89-D38F-6A5E-394985F6A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97348-AA44-86AE-2CBF-396C5C5DB3E2}"/>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257195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25D1-F1C6-566A-630A-DF4DE2BD5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85147-634F-069B-CC86-F00456A09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B525E-51EE-B8EE-EB13-AA212FD82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4AE3E-9A55-81A2-9FD3-09E48A816B96}"/>
              </a:ext>
            </a:extLst>
          </p:cNvPr>
          <p:cNvSpPr>
            <a:spLocks noGrp="1"/>
          </p:cNvSpPr>
          <p:nvPr>
            <p:ph type="dt" sz="half" idx="10"/>
          </p:nvPr>
        </p:nvSpPr>
        <p:spPr/>
        <p:txBody>
          <a:bodyPr/>
          <a:lstStyle/>
          <a:p>
            <a:fld id="{4600B38C-3226-47ED-90A2-6B3216C535FB}" type="datetimeFigureOut">
              <a:rPr lang="en-US" smtClean="0"/>
              <a:t>3/6/2023</a:t>
            </a:fld>
            <a:endParaRPr lang="en-US"/>
          </a:p>
        </p:txBody>
      </p:sp>
      <p:sp>
        <p:nvSpPr>
          <p:cNvPr id="6" name="Footer Placeholder 5">
            <a:extLst>
              <a:ext uri="{FF2B5EF4-FFF2-40B4-BE49-F238E27FC236}">
                <a16:creationId xmlns:a16="http://schemas.microsoft.com/office/drawing/2014/main" id="{E62BF4F7-9995-70A6-C0AC-C1885B389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8B422-9842-0B7A-77A7-4A9076CEDDD6}"/>
              </a:ext>
            </a:extLst>
          </p:cNvPr>
          <p:cNvSpPr>
            <a:spLocks noGrp="1"/>
          </p:cNvSpPr>
          <p:nvPr>
            <p:ph type="sldNum" sz="quarter" idx="12"/>
          </p:nvPr>
        </p:nvSpPr>
        <p:spPr/>
        <p:txBody>
          <a:bodyPr/>
          <a:lstStyle/>
          <a:p>
            <a:fld id="{9A76FB73-C20E-4C2A-966E-9B99B81620C9}" type="slidenum">
              <a:rPr lang="en-US" smtClean="0"/>
              <a:t>‹#›</a:t>
            </a:fld>
            <a:endParaRPr lang="en-US"/>
          </a:p>
        </p:txBody>
      </p:sp>
    </p:spTree>
    <p:extLst>
      <p:ext uri="{BB962C8B-B14F-4D97-AF65-F5344CB8AC3E}">
        <p14:creationId xmlns:p14="http://schemas.microsoft.com/office/powerpoint/2010/main" val="9300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FD43CE-5855-1504-5BD1-6B8F0DB95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4DB34-3621-A7A3-6F0F-0A9E103C2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B5D1B-D2C8-D0EF-ED0F-3A53ECB21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0B38C-3226-47ED-90A2-6B3216C535FB}" type="datetimeFigureOut">
              <a:rPr lang="en-US" smtClean="0"/>
              <a:t>3/6/2023</a:t>
            </a:fld>
            <a:endParaRPr lang="en-US"/>
          </a:p>
        </p:txBody>
      </p:sp>
      <p:sp>
        <p:nvSpPr>
          <p:cNvPr id="5" name="Footer Placeholder 4">
            <a:extLst>
              <a:ext uri="{FF2B5EF4-FFF2-40B4-BE49-F238E27FC236}">
                <a16:creationId xmlns:a16="http://schemas.microsoft.com/office/drawing/2014/main" id="{AB31DF92-BC5C-3798-1D71-A0E6E02E9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BCEAE6-179C-67D1-46F9-6B59DC275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6FB73-C20E-4C2A-966E-9B99B81620C9}" type="slidenum">
              <a:rPr lang="en-US" smtClean="0"/>
              <a:t>‹#›</a:t>
            </a:fld>
            <a:endParaRPr lang="en-US"/>
          </a:p>
        </p:txBody>
      </p:sp>
    </p:spTree>
    <p:extLst>
      <p:ext uri="{BB962C8B-B14F-4D97-AF65-F5344CB8AC3E}">
        <p14:creationId xmlns:p14="http://schemas.microsoft.com/office/powerpoint/2010/main" val="62790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C9Pgvgxu1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examples/cifar10_cnn/" TargetMode="External"/><Relationship Id="rId2" Type="http://schemas.openxmlformats.org/officeDocument/2006/relationships/hyperlink" Target="https://docs.fast.ai/" TargetMode="External"/><Relationship Id="rId1" Type="http://schemas.openxmlformats.org/officeDocument/2006/relationships/slideLayout" Target="../slideLayouts/slideLayout12.xml"/><Relationship Id="rId4" Type="http://schemas.openxmlformats.org/officeDocument/2006/relationships/hyperlink" Target="https://www.tensorflow.org/tutorials/images/c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0C10A365-F2D5-90F5-54F3-04C6ADB8B024}"/>
              </a:ext>
            </a:extLst>
          </p:cNvPr>
          <p:cNvSpPr>
            <a:spLocks noGrp="1"/>
          </p:cNvSpPr>
          <p:nvPr>
            <p:ph type="subTitle" idx="1"/>
          </p:nvPr>
        </p:nvSpPr>
        <p:spPr>
          <a:xfrm>
            <a:off x="4947470" y="4153142"/>
            <a:ext cx="3312734" cy="1141851"/>
          </a:xfrm>
          <a:noFill/>
        </p:spPr>
        <p:txBody>
          <a:bodyPr>
            <a:normAutofit/>
          </a:bodyPr>
          <a:lstStyle/>
          <a:p>
            <a:pPr algn="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Kavya Chowdary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Immanni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Naga Prasad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Kondaboina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Chandrasekhar Naidu Seelam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US" sz="2000" dirty="0">
              <a:solidFill>
                <a:srgbClr val="080808"/>
              </a:solidFill>
            </a:endParaRPr>
          </a:p>
        </p:txBody>
      </p:sp>
      <p:sp>
        <p:nvSpPr>
          <p:cNvPr id="2" name="Title 1">
            <a:extLst>
              <a:ext uri="{FF2B5EF4-FFF2-40B4-BE49-F238E27FC236}">
                <a16:creationId xmlns:a16="http://schemas.microsoft.com/office/drawing/2014/main" id="{1CEB4C39-4E51-F4DC-5987-E8C2288B83F2}"/>
              </a:ext>
            </a:extLst>
          </p:cNvPr>
          <p:cNvSpPr>
            <a:spLocks noGrp="1"/>
          </p:cNvSpPr>
          <p:nvPr>
            <p:ph type="ctrTitle"/>
          </p:nvPr>
        </p:nvSpPr>
        <p:spPr>
          <a:xfrm>
            <a:off x="3213786" y="2353641"/>
            <a:ext cx="5782716" cy="2150719"/>
          </a:xfrm>
          <a:noFill/>
        </p:spPr>
        <p:txBody>
          <a:bodyPr anchor="ctr">
            <a:normAutofit/>
          </a:bodyPr>
          <a:lstStyle/>
          <a:p>
            <a:r>
              <a:rPr lang="en-US" sz="3600" dirty="0">
                <a:solidFill>
                  <a:srgbClr val="080808"/>
                </a:solidFill>
              </a:rPr>
              <a:t>Image classification using CNN</a:t>
            </a:r>
            <a:br>
              <a:rPr lang="en-US" sz="3600" dirty="0">
                <a:solidFill>
                  <a:srgbClr val="080808"/>
                </a:solidFill>
              </a:rPr>
            </a:br>
            <a:r>
              <a:rPr lang="en-US" sz="1600" dirty="0">
                <a:solidFill>
                  <a:srgbClr val="080808"/>
                </a:solidFill>
                <a:latin typeface="Times New Roman" panose="02020603050405020304" pitchFamily="18" charset="0"/>
                <a:ea typeface="STXihei" panose="020B0503020204020204" pitchFamily="2" charset="-122"/>
                <a:cs typeface="Times New Roman" panose="02020603050405020304" pitchFamily="18" charset="0"/>
              </a:rPr>
              <a:t>Link to Video Presentation - </a:t>
            </a:r>
            <a:r>
              <a:rPr lang="en-US" sz="1600" dirty="0">
                <a:solidFill>
                  <a:srgbClr val="080808"/>
                </a:solidFill>
                <a:latin typeface="Times New Roman" panose="02020603050405020304" pitchFamily="18" charset="0"/>
                <a:ea typeface="STXihei" panose="020B0503020204020204" pitchFamily="2" charset="-122"/>
                <a:cs typeface="Times New Roman" panose="02020603050405020304" pitchFamily="18" charset="0"/>
                <a:hlinkClick r:id="rId2"/>
              </a:rPr>
              <a:t>https://youtu.be</a:t>
            </a:r>
            <a:r>
              <a:rPr lang="en-US" sz="1600">
                <a:solidFill>
                  <a:srgbClr val="080808"/>
                </a:solidFill>
                <a:latin typeface="Times New Roman" panose="02020603050405020304" pitchFamily="18" charset="0"/>
                <a:ea typeface="STXihei" panose="020B0503020204020204" pitchFamily="2" charset="-122"/>
                <a:cs typeface="Times New Roman" panose="02020603050405020304" pitchFamily="18" charset="0"/>
                <a:hlinkClick r:id="rId2"/>
              </a:rPr>
              <a:t>/C9Pgvgxu1Is</a:t>
            </a:r>
            <a:r>
              <a:rPr lang="en-US" sz="1600">
                <a:solidFill>
                  <a:srgbClr val="080808"/>
                </a:solidFill>
                <a:latin typeface="Times New Roman" panose="02020603050405020304" pitchFamily="18" charset="0"/>
                <a:ea typeface="STXihei" panose="020B0503020204020204" pitchFamily="2" charset="-122"/>
                <a:cs typeface="Times New Roman" panose="02020603050405020304" pitchFamily="18" charset="0"/>
              </a:rPr>
              <a:t> </a:t>
            </a:r>
            <a:endParaRPr lang="en-US" sz="1600" dirty="0">
              <a:solidFill>
                <a:srgbClr val="080808"/>
              </a:solidFill>
              <a:latin typeface="Times New Roman" panose="02020603050405020304" pitchFamily="18" charset="0"/>
              <a:ea typeface="STXihei" panose="020B0503020204020204" pitchFamily="2" charset="-122"/>
              <a:cs typeface="Times New Roman" panose="02020603050405020304" pitchFamily="18"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020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78D8-D8CA-E592-3AC6-DEA8539332EC}"/>
              </a:ext>
            </a:extLst>
          </p:cNvPr>
          <p:cNvSpPr>
            <a:spLocks noGrp="1"/>
          </p:cNvSpPr>
          <p:nvPr>
            <p:ph type="title"/>
          </p:nvPr>
        </p:nvSpPr>
        <p:spPr>
          <a:xfrm>
            <a:off x="838200" y="365125"/>
            <a:ext cx="10515600" cy="826677"/>
          </a:xfrm>
        </p:spPr>
        <p:txBody>
          <a:bodyPr>
            <a:normAutofit/>
          </a:bodyPr>
          <a:lstStyle/>
          <a:p>
            <a:r>
              <a:rPr lang="en-US" sz="2400" b="1" u="sng" dirty="0">
                <a:latin typeface="Times New Roman" panose="02020603050405020304" pitchFamily="18" charset="0"/>
                <a:cs typeface="Times New Roman" panose="02020603050405020304" pitchFamily="18" charset="0"/>
              </a:rPr>
              <a:t>METHODOLOGY</a:t>
            </a:r>
            <a:endParaRPr lang="en-US" sz="2400" dirty="0"/>
          </a:p>
        </p:txBody>
      </p:sp>
      <p:sp>
        <p:nvSpPr>
          <p:cNvPr id="3" name="Content Placeholder 2">
            <a:extLst>
              <a:ext uri="{FF2B5EF4-FFF2-40B4-BE49-F238E27FC236}">
                <a16:creationId xmlns:a16="http://schemas.microsoft.com/office/drawing/2014/main" id="{11DA9AD4-E8D5-9FD0-413F-7036C2B964AF}"/>
              </a:ext>
            </a:extLst>
          </p:cNvPr>
          <p:cNvSpPr>
            <a:spLocks noGrp="1"/>
          </p:cNvSpPr>
          <p:nvPr>
            <p:ph idx="1"/>
          </p:nvPr>
        </p:nvSpPr>
        <p:spPr>
          <a:xfrm>
            <a:off x="838200" y="1191802"/>
            <a:ext cx="10515600" cy="498516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CNN:</a:t>
            </a:r>
          </a:p>
          <a:p>
            <a:r>
              <a:rPr lang="en-US" sz="2000" dirty="0">
                <a:latin typeface="Times New Roman" panose="02020603050405020304" pitchFamily="18" charset="0"/>
                <a:cs typeface="Times New Roman" panose="02020603050405020304" pitchFamily="18" charset="0"/>
              </a:rPr>
              <a:t>Data collection from the trained datasets</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Pre-processing of images</a:t>
            </a:r>
          </a:p>
          <a:p>
            <a:endParaRPr lang="en-US" sz="2000" dirty="0"/>
          </a:p>
        </p:txBody>
      </p:sp>
      <p:pic>
        <p:nvPicPr>
          <p:cNvPr id="4" name="Picture 3">
            <a:extLst>
              <a:ext uri="{FF2B5EF4-FFF2-40B4-BE49-F238E27FC236}">
                <a16:creationId xmlns:a16="http://schemas.microsoft.com/office/drawing/2014/main" id="{D7291441-0FED-B0A9-F049-BAC44987B578}"/>
              </a:ext>
            </a:extLst>
          </p:cNvPr>
          <p:cNvPicPr>
            <a:picLocks noChangeAspect="1"/>
          </p:cNvPicPr>
          <p:nvPr/>
        </p:nvPicPr>
        <p:blipFill>
          <a:blip r:embed="rId2"/>
          <a:stretch>
            <a:fillRect/>
          </a:stretch>
        </p:blipFill>
        <p:spPr>
          <a:xfrm>
            <a:off x="1736407" y="3951490"/>
            <a:ext cx="4940553" cy="1714708"/>
          </a:xfrm>
          <a:prstGeom prst="rect">
            <a:avLst/>
          </a:prstGeom>
        </p:spPr>
      </p:pic>
      <p:pic>
        <p:nvPicPr>
          <p:cNvPr id="5" name="Picture 4">
            <a:extLst>
              <a:ext uri="{FF2B5EF4-FFF2-40B4-BE49-F238E27FC236}">
                <a16:creationId xmlns:a16="http://schemas.microsoft.com/office/drawing/2014/main" id="{7A757796-FF4F-AFBF-7432-1E3466434E32}"/>
              </a:ext>
            </a:extLst>
          </p:cNvPr>
          <p:cNvPicPr>
            <a:picLocks noChangeAspect="1"/>
          </p:cNvPicPr>
          <p:nvPr/>
        </p:nvPicPr>
        <p:blipFill>
          <a:blip r:embed="rId3"/>
          <a:stretch>
            <a:fillRect/>
          </a:stretch>
        </p:blipFill>
        <p:spPr>
          <a:xfrm>
            <a:off x="1736407" y="2114171"/>
            <a:ext cx="4940554" cy="635033"/>
          </a:xfrm>
          <a:prstGeom prst="rect">
            <a:avLst/>
          </a:prstGeom>
        </p:spPr>
      </p:pic>
    </p:spTree>
    <p:extLst>
      <p:ext uri="{BB962C8B-B14F-4D97-AF65-F5344CB8AC3E}">
        <p14:creationId xmlns:p14="http://schemas.microsoft.com/office/powerpoint/2010/main" val="22824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CDC7AA5-698A-845F-34D8-8788F0D9C01D}"/>
              </a:ext>
            </a:extLst>
          </p:cNvPr>
          <p:cNvPicPr>
            <a:picLocks noChangeAspect="1"/>
          </p:cNvPicPr>
          <p:nvPr/>
        </p:nvPicPr>
        <p:blipFill>
          <a:blip r:embed="rId3"/>
          <a:stretch>
            <a:fillRect/>
          </a:stretch>
        </p:blipFill>
        <p:spPr>
          <a:xfrm>
            <a:off x="544513" y="1016000"/>
            <a:ext cx="7607300" cy="3198813"/>
          </a:xfrm>
          <a:prstGeom prst="rect">
            <a:avLst/>
          </a:prstGeom>
        </p:spPr>
      </p:pic>
      <p:pic>
        <p:nvPicPr>
          <p:cNvPr id="5" name="Picture 4" descr="Text&#10;&#10;Description automatically generated">
            <a:extLst>
              <a:ext uri="{FF2B5EF4-FFF2-40B4-BE49-F238E27FC236}">
                <a16:creationId xmlns:a16="http://schemas.microsoft.com/office/drawing/2014/main" id="{8F6E6ECF-C964-6A52-B98A-7922F7ACF1D3}"/>
              </a:ext>
            </a:extLst>
          </p:cNvPr>
          <p:cNvPicPr>
            <a:picLocks noChangeAspect="1"/>
          </p:cNvPicPr>
          <p:nvPr/>
        </p:nvPicPr>
        <p:blipFill>
          <a:blip r:embed="rId4"/>
          <a:stretch>
            <a:fillRect/>
          </a:stretch>
        </p:blipFill>
        <p:spPr>
          <a:xfrm>
            <a:off x="544513" y="4273550"/>
            <a:ext cx="7607300" cy="1636713"/>
          </a:xfrm>
          <a:prstGeom prst="rect">
            <a:avLst/>
          </a:prstGeom>
        </p:spPr>
      </p:pic>
      <p:sp>
        <p:nvSpPr>
          <p:cNvPr id="2" name="Title 1">
            <a:extLst>
              <a:ext uri="{FF2B5EF4-FFF2-40B4-BE49-F238E27FC236}">
                <a16:creationId xmlns:a16="http://schemas.microsoft.com/office/drawing/2014/main" id="{C14FB1C5-1785-EDDE-0B9F-1133C926022B}"/>
              </a:ext>
            </a:extLst>
          </p:cNvPr>
          <p:cNvSpPr>
            <a:spLocks noGrp="1"/>
          </p:cNvSpPr>
          <p:nvPr>
            <p:ph type="ctrTitle"/>
          </p:nvPr>
        </p:nvSpPr>
        <p:spPr>
          <a:xfrm>
            <a:off x="9267909" y="2023110"/>
            <a:ext cx="2469624" cy="2846070"/>
          </a:xfrm>
        </p:spPr>
        <p:txBody>
          <a:bodyPr anchor="ctr">
            <a:normAutofit/>
          </a:bodyPr>
          <a:lstStyle/>
          <a:p>
            <a:pPr algn="l"/>
            <a:r>
              <a:rPr lang="en-US" sz="2000" b="1" u="sng">
                <a:latin typeface="Times New Roman" panose="02020603050405020304" pitchFamily="18" charset="0"/>
                <a:cs typeface="Times New Roman" panose="02020603050405020304" pitchFamily="18" charset="0"/>
              </a:rPr>
              <a:t>METHODOLOGY</a:t>
            </a:r>
            <a:endParaRPr lang="en-IN" sz="2000" b="1" u="sng">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73902-6D66-71E1-AA2C-E81C58D2F349}"/>
              </a:ext>
            </a:extLst>
          </p:cNvPr>
          <p:cNvSpPr>
            <a:spLocks noGrp="1"/>
          </p:cNvSpPr>
          <p:nvPr>
            <p:ph type="subTitle" idx="1"/>
          </p:nvPr>
        </p:nvSpPr>
        <p:spPr>
          <a:xfrm>
            <a:off x="9267908" y="5086350"/>
            <a:ext cx="2446465" cy="1178298"/>
          </a:xfrm>
        </p:spPr>
        <p:txBody>
          <a:bodyPr>
            <a:normAutofit/>
          </a:bodyPr>
          <a:lstStyle/>
          <a:p>
            <a:pPr marL="342900" indent="-34290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Building and Training  CNN classifier (Initial Base Model Accuracy 66.4%) </a:t>
            </a:r>
          </a:p>
        </p:txBody>
      </p:sp>
    </p:spTree>
    <p:extLst>
      <p:ext uri="{BB962C8B-B14F-4D97-AF65-F5344CB8AC3E}">
        <p14:creationId xmlns:p14="http://schemas.microsoft.com/office/powerpoint/2010/main" val="70832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FB1C5-1785-EDDE-0B9F-1133C926022B}"/>
              </a:ext>
            </a:extLst>
          </p:cNvPr>
          <p:cNvSpPr>
            <a:spLocks noGrp="1"/>
          </p:cNvSpPr>
          <p:nvPr>
            <p:ph type="ctrTitle"/>
          </p:nvPr>
        </p:nvSpPr>
        <p:spPr>
          <a:xfrm>
            <a:off x="9267909" y="2023110"/>
            <a:ext cx="2469624" cy="781050"/>
          </a:xfrm>
        </p:spPr>
        <p:txBody>
          <a:bodyPr anchor="ctr">
            <a:normAutofit/>
          </a:bodyPr>
          <a:lstStyle/>
          <a:p>
            <a:pPr algn="l"/>
            <a:r>
              <a:rPr lang="en-US" sz="2000" b="1" u="sng">
                <a:latin typeface="Times New Roman" panose="02020603050405020304" pitchFamily="18" charset="0"/>
                <a:cs typeface="Times New Roman" panose="02020603050405020304" pitchFamily="18" charset="0"/>
              </a:rPr>
              <a:t>METHODOLOGY</a:t>
            </a:r>
            <a:endParaRPr lang="en-IN" sz="2000" b="1" u="sng">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73902-6D66-71E1-AA2C-E81C58D2F349}"/>
              </a:ext>
            </a:extLst>
          </p:cNvPr>
          <p:cNvSpPr>
            <a:spLocks noGrp="1"/>
          </p:cNvSpPr>
          <p:nvPr>
            <p:ph type="subTitle" idx="1"/>
          </p:nvPr>
        </p:nvSpPr>
        <p:spPr>
          <a:xfrm>
            <a:off x="9267908" y="5086350"/>
            <a:ext cx="2446465" cy="1178298"/>
          </a:xfrm>
        </p:spPr>
        <p:txBody>
          <a:bodyPr>
            <a:normAutofit/>
          </a:bodyPr>
          <a:lstStyle/>
          <a:p>
            <a:pPr marL="342900" indent="-342900" algn="l">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Building and Training  CNN classifier (Final Modified Model Accuracy 85.11%) </a:t>
            </a: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1CDA26C-8864-E179-7280-73ED8B5B9103}"/>
              </a:ext>
            </a:extLst>
          </p:cNvPr>
          <p:cNvPicPr>
            <a:picLocks noChangeAspect="1"/>
          </p:cNvPicPr>
          <p:nvPr/>
        </p:nvPicPr>
        <p:blipFill>
          <a:blip r:embed="rId2"/>
          <a:stretch>
            <a:fillRect/>
          </a:stretch>
        </p:blipFill>
        <p:spPr>
          <a:xfrm>
            <a:off x="545238" y="1020311"/>
            <a:ext cx="7608304" cy="4888334"/>
          </a:xfrm>
          <a:prstGeom prst="rect">
            <a:avLst/>
          </a:prstGeom>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08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A257-E2E1-AC86-B8E6-2CFD0E76A8F4}"/>
              </a:ext>
            </a:extLst>
          </p:cNvPr>
          <p:cNvSpPr>
            <a:spLocks noGrp="1"/>
          </p:cNvSpPr>
          <p:nvPr>
            <p:ph type="title"/>
          </p:nvPr>
        </p:nvSpPr>
        <p:spPr>
          <a:xfrm>
            <a:off x="446314" y="18255"/>
            <a:ext cx="6654282" cy="1325563"/>
          </a:xfrm>
        </p:spPr>
        <p:txBody>
          <a:bodyPr>
            <a:normAutofit/>
          </a:bodyPr>
          <a:lstStyle/>
          <a:p>
            <a:r>
              <a:rPr lang="en-US" sz="2400" b="1" u="sng" dirty="0">
                <a:latin typeface="Times New Roman" panose="02020603050405020304" pitchFamily="18" charset="0"/>
                <a:cs typeface="Times New Roman" panose="02020603050405020304" pitchFamily="18" charset="0"/>
              </a:rPr>
              <a:t>ALGORITHM USED IN PROPOSED SYSTEM</a:t>
            </a:r>
            <a:endParaRPr lang="en-IN" sz="2400"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80E1C3D-C108-7C1F-432C-1E324B2FB2F9}"/>
              </a:ext>
            </a:extLst>
          </p:cNvPr>
          <p:cNvSpPr>
            <a:spLocks noGrp="1"/>
          </p:cNvSpPr>
          <p:nvPr>
            <p:ph idx="1"/>
          </p:nvPr>
        </p:nvSpPr>
        <p:spPr>
          <a:xfrm>
            <a:off x="838200" y="985870"/>
            <a:ext cx="10515600" cy="5567330"/>
          </a:xfrm>
        </p:spPr>
        <p:txBody>
          <a:bodyPr>
            <a:normAutofit/>
          </a:bodyPr>
          <a:lstStyle/>
          <a:p>
            <a:pPr>
              <a:lnSpc>
                <a:spcPct val="150000"/>
              </a:lnSpc>
            </a:pPr>
            <a:r>
              <a:rPr lang="en-US" sz="1800" dirty="0">
                <a:solidFill>
                  <a:srgbClr val="292929"/>
                </a:solidFill>
                <a:latin typeface="Times New Roman" panose="02020603050405020304" pitchFamily="18" charset="0"/>
                <a:cs typeface="Times New Roman" panose="02020603050405020304" pitchFamily="18" charset="0"/>
              </a:rPr>
              <a:t>Random Forest Classifier is an ensemble learning method that combines multiple decision trees to create a model that can classify data points. </a:t>
            </a:r>
          </a:p>
          <a:p>
            <a:pPr>
              <a:lnSpc>
                <a:spcPct val="150000"/>
              </a:lnSpc>
            </a:pPr>
            <a:r>
              <a:rPr lang="en-US" sz="1800" dirty="0">
                <a:solidFill>
                  <a:srgbClr val="292929"/>
                </a:solidFill>
                <a:latin typeface="Times New Roman" panose="02020603050405020304" pitchFamily="18" charset="0"/>
                <a:cs typeface="Times New Roman" panose="02020603050405020304" pitchFamily="18" charset="0"/>
              </a:rPr>
              <a:t>CNN is a deep learning architecture that uses multiple layers of convolutional, pooling, and activation functions to learn and extract features from images.</a:t>
            </a:r>
          </a:p>
          <a:p>
            <a:pPr>
              <a:lnSpc>
                <a:spcPct val="150000"/>
              </a:lnSpc>
            </a:pPr>
            <a:r>
              <a:rPr lang="en-US" sz="1800" dirty="0">
                <a:solidFill>
                  <a:srgbClr val="292929"/>
                </a:solidFill>
                <a:latin typeface="Times New Roman" panose="02020603050405020304" pitchFamily="18" charset="0"/>
                <a:cs typeface="Times New Roman" panose="02020603050405020304" pitchFamily="18" charset="0"/>
              </a:rPr>
              <a:t>The pre-processing </a:t>
            </a:r>
            <a:r>
              <a:rPr lang="en-US" sz="1800" b="0" i="0" dirty="0">
                <a:solidFill>
                  <a:srgbClr val="292929"/>
                </a:solidFill>
                <a:effectLst/>
                <a:latin typeface="Times New Roman" panose="02020603050405020304" pitchFamily="18" charset="0"/>
                <a:cs typeface="Times New Roman" panose="02020603050405020304" pitchFamily="18" charset="0"/>
              </a:rPr>
              <a:t>required in a ConvNet is much lower as compared to other classification algorithms. While in primitive methods filters are hand-engineered, with enough training, ConvNets have the ability to learn these filters/characteristics.</a:t>
            </a:r>
          </a:p>
          <a:p>
            <a:pPr>
              <a:lnSpc>
                <a:spcPct val="150000"/>
              </a:lnSpc>
            </a:pPr>
            <a:r>
              <a:rPr lang="en-US" sz="1800" b="0" i="0" dirty="0">
                <a:solidFill>
                  <a:srgbClr val="292929"/>
                </a:solidFill>
                <a:effectLst/>
                <a:latin typeface="Times New Roman" panose="02020603050405020304" pitchFamily="18" charset="0"/>
                <a:cs typeface="Times New Roman" panose="02020603050405020304" pitchFamily="18" charset="0"/>
              </a:rPr>
              <a:t>A ConvNet is able to </a:t>
            </a:r>
            <a:r>
              <a:rPr lang="en-US" sz="1800" i="0" dirty="0">
                <a:solidFill>
                  <a:srgbClr val="292929"/>
                </a:solidFill>
                <a:effectLst/>
                <a:latin typeface="Times New Roman" panose="02020603050405020304" pitchFamily="18" charset="0"/>
                <a:cs typeface="Times New Roman" panose="02020603050405020304" pitchFamily="18" charset="0"/>
              </a:rPr>
              <a:t>successfully capture the Spatial and Temporal dependencies </a:t>
            </a:r>
            <a:r>
              <a:rPr lang="en-US" sz="1800" b="0" i="0" dirty="0">
                <a:solidFill>
                  <a:srgbClr val="292929"/>
                </a:solidFill>
                <a:effectLst/>
                <a:latin typeface="Times New Roman" panose="02020603050405020304" pitchFamily="18" charset="0"/>
                <a:cs typeface="Times New Roman" panose="02020603050405020304" pitchFamily="18" charset="0"/>
              </a:rPr>
              <a:t>in an image through the application of relevant filters. </a:t>
            </a:r>
          </a:p>
          <a:p>
            <a:pPr>
              <a:lnSpc>
                <a:spcPct val="150000"/>
              </a:lnSpc>
            </a:pPr>
            <a:r>
              <a:rPr lang="en-US" sz="1800" dirty="0">
                <a:solidFill>
                  <a:srgbClr val="292929"/>
                </a:solidFill>
                <a:latin typeface="Times New Roman" panose="02020603050405020304" pitchFamily="18" charset="0"/>
                <a:cs typeface="Times New Roman" panose="02020603050405020304" pitchFamily="18" charset="0"/>
              </a:rPr>
              <a:t>CNNs have been shown to achieve state-of-the-art results on large image classification datasets such as ImageNet and can handle complex features and patterns that may not be captured by other methods such as Random Forest Classifier.</a:t>
            </a:r>
            <a:endParaRPr lang="en-IN" sz="1800"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0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2E762-AB2F-4EB6-BB9F-F8703A5BD609}"/>
              </a:ext>
            </a:extLst>
          </p:cNvPr>
          <p:cNvSpPr txBox="1"/>
          <p:nvPr/>
        </p:nvSpPr>
        <p:spPr>
          <a:xfrm>
            <a:off x="756634" y="467680"/>
            <a:ext cx="10327782"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Advantages and applications of image classification model using CNN:</a:t>
            </a:r>
          </a:p>
        </p:txBody>
      </p:sp>
      <p:sp>
        <p:nvSpPr>
          <p:cNvPr id="4" name="TextBox 3">
            <a:extLst>
              <a:ext uri="{FF2B5EF4-FFF2-40B4-BE49-F238E27FC236}">
                <a16:creationId xmlns:a16="http://schemas.microsoft.com/office/drawing/2014/main" id="{98A146DE-B0CC-4479-98A4-94035C528B80}"/>
              </a:ext>
            </a:extLst>
          </p:cNvPr>
          <p:cNvSpPr txBox="1"/>
          <p:nvPr/>
        </p:nvSpPr>
        <p:spPr>
          <a:xfrm>
            <a:off x="1107584" y="1262130"/>
            <a:ext cx="10509160"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role of </a:t>
            </a:r>
            <a:r>
              <a:rPr lang="en-US" sz="1800" dirty="0" err="1">
                <a:latin typeface="Times New Roman" panose="02020603050405020304" pitchFamily="18" charset="0"/>
                <a:cs typeface="Times New Roman" panose="02020603050405020304" pitchFamily="18" charset="0"/>
              </a:rPr>
              <a:t>ConvNet</a:t>
            </a:r>
            <a:r>
              <a:rPr lang="en-US" sz="1800" dirty="0">
                <a:latin typeface="Times New Roman" panose="02020603050405020304" pitchFamily="18" charset="0"/>
                <a:cs typeface="Times New Roman" panose="02020603050405020304" pitchFamily="18" charset="0"/>
              </a:rPr>
              <a:t> is to reduce the images into a form that is easier to process, without losing features that are critical for getting a good prediction</a:t>
            </a:r>
            <a:r>
              <a:rPr lang="en-US" sz="1800" b="0" i="0" dirty="0">
                <a:solidFill>
                  <a:srgbClr val="292929"/>
                </a:solidFill>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Highly Accurate and End to End learning - </a:t>
            </a:r>
            <a:r>
              <a:rPr lang="en-US" dirty="0">
                <a:latin typeface="Times New Roman" panose="02020603050405020304" pitchFamily="18" charset="0"/>
                <a:cs typeface="Times New Roman" panose="02020603050405020304" pitchFamily="18" charset="0"/>
              </a:rPr>
              <a:t>CNNs are highly accurate in classifying images and they can learn features directly from the raw pixel data, without the need for manual feature extraction and they are robust to variations in the input data.</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CNN image classification models can be used to enhance children's education in various ways. Here are some ways how:</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learning: Children learn better when they can see and interact with objects. With the help of CNN image classification models, children can learn about different objects and their characteristics. For example, they can learn about different types of animals, fruits, vegetables, vehicles, and so 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Gamification: Gamification is an effective way to engage children in learning. CNN image classification models can be integrated with educational games to make learning more fun and interactive. For example, a game can ask children to identify different types of animals, and the CNN model can provide feedback on their accuracy.</a:t>
            </a:r>
          </a:p>
        </p:txBody>
      </p:sp>
    </p:spTree>
    <p:extLst>
      <p:ext uri="{BB962C8B-B14F-4D97-AF65-F5344CB8AC3E}">
        <p14:creationId xmlns:p14="http://schemas.microsoft.com/office/powerpoint/2010/main" val="38868726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F2E762-AB2F-4EB6-BB9F-F8703A5BD60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u="sng" kern="1200">
                <a:solidFill>
                  <a:schemeClr val="tx1"/>
                </a:solidFill>
                <a:latin typeface="+mj-lt"/>
                <a:ea typeface="+mj-ea"/>
                <a:cs typeface="+mj-cs"/>
              </a:rPr>
              <a:t>Results and Conclusion:</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A146DE-B0CC-4479-98A4-94035C528B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Random Forest classifier  achieves an overall accuracy of 44% on the test data. Looking at the precision, recall, and f1-score metrics, we can see that the model is performing relatively poorly for most of the classes, with the exception of classes Airplane, Automobile, Frog, and Ship.</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5" name="Picture 4">
            <a:extLst>
              <a:ext uri="{FF2B5EF4-FFF2-40B4-BE49-F238E27FC236}">
                <a16:creationId xmlns:a16="http://schemas.microsoft.com/office/drawing/2014/main" id="{C74810B2-E476-34E8-C8B7-AACBDE86303B}"/>
              </a:ext>
            </a:extLst>
          </p:cNvPr>
          <p:cNvPicPr>
            <a:picLocks noChangeAspect="1"/>
          </p:cNvPicPr>
          <p:nvPr/>
        </p:nvPicPr>
        <p:blipFill>
          <a:blip r:embed="rId2"/>
          <a:stretch>
            <a:fillRect/>
          </a:stretch>
        </p:blipFill>
        <p:spPr>
          <a:xfrm>
            <a:off x="4673638" y="640080"/>
            <a:ext cx="6865035" cy="5577840"/>
          </a:xfrm>
          <a:prstGeom prst="rect">
            <a:avLst/>
          </a:prstGeom>
        </p:spPr>
      </p:pic>
    </p:spTree>
    <p:extLst>
      <p:ext uri="{BB962C8B-B14F-4D97-AF65-F5344CB8AC3E}">
        <p14:creationId xmlns:p14="http://schemas.microsoft.com/office/powerpoint/2010/main" val="36101577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F2E762-AB2F-4EB6-BB9F-F8703A5BD60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u="sng" kern="1200">
                <a:solidFill>
                  <a:schemeClr val="tx1"/>
                </a:solidFill>
                <a:latin typeface="+mj-lt"/>
                <a:ea typeface="+mj-ea"/>
                <a:cs typeface="+mj-cs"/>
              </a:rPr>
              <a:t>Results and Conclusion: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A146DE-B0CC-4479-98A4-94035C528B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900"/>
          </a:p>
          <a:p>
            <a:pPr marL="285750" indent="-228600">
              <a:lnSpc>
                <a:spcPct val="90000"/>
              </a:lnSpc>
              <a:spcAft>
                <a:spcPts val="600"/>
              </a:spcAft>
              <a:buFont typeface="Arial" panose="020B0604020202020204" pitchFamily="34" charset="0"/>
              <a:buChar char="•"/>
            </a:pPr>
            <a:r>
              <a:rPr lang="en-US" sz="1900"/>
              <a:t>Convolutional Neural Network (CNN) base model achieves an overall accuracy of 70% on the test data. The model is performing significantly better than the Random Forest classifier, with a higher overall accuracy and better precision, recall, and f1-score metrics for most of the classes.</a:t>
            </a:r>
          </a:p>
          <a:p>
            <a:pPr marL="28575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pic>
        <p:nvPicPr>
          <p:cNvPr id="5" name="Picture 4">
            <a:extLst>
              <a:ext uri="{FF2B5EF4-FFF2-40B4-BE49-F238E27FC236}">
                <a16:creationId xmlns:a16="http://schemas.microsoft.com/office/drawing/2014/main" id="{44C18FCA-1F13-C1D1-F4C4-B409D2195A1F}"/>
              </a:ext>
            </a:extLst>
          </p:cNvPr>
          <p:cNvPicPr>
            <a:picLocks noChangeAspect="1"/>
          </p:cNvPicPr>
          <p:nvPr/>
        </p:nvPicPr>
        <p:blipFill>
          <a:blip r:embed="rId2"/>
          <a:stretch>
            <a:fillRect/>
          </a:stretch>
        </p:blipFill>
        <p:spPr>
          <a:xfrm>
            <a:off x="4746010" y="640080"/>
            <a:ext cx="6720291" cy="5577840"/>
          </a:xfrm>
          <a:prstGeom prst="rect">
            <a:avLst/>
          </a:prstGeom>
        </p:spPr>
      </p:pic>
    </p:spTree>
    <p:extLst>
      <p:ext uri="{BB962C8B-B14F-4D97-AF65-F5344CB8AC3E}">
        <p14:creationId xmlns:p14="http://schemas.microsoft.com/office/powerpoint/2010/main" val="20881343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F2E762-AB2F-4EB6-BB9F-F8703A5BD609}"/>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u="sng" kern="1200">
                <a:solidFill>
                  <a:schemeClr val="tx1"/>
                </a:solidFill>
                <a:latin typeface="+mj-lt"/>
                <a:ea typeface="+mj-ea"/>
                <a:cs typeface="+mj-cs"/>
              </a:rPr>
              <a:t>Results and Conclusion:</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8A146DE-B0CC-4479-98A4-94035C528B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An improved version of the CNN model achieves an overall accuracy of 85% on the test data. This model is performing significantly better than the previous two models, with the highest overall accuracy and the best precision, recall, and f1-score metrics for most of the classes.</a:t>
            </a:r>
          </a:p>
          <a:p>
            <a:pPr indent="-228600">
              <a:lnSpc>
                <a:spcPct val="90000"/>
              </a:lnSpc>
              <a:spcAft>
                <a:spcPts val="600"/>
              </a:spcAft>
              <a:buFont typeface="Arial" panose="020B0604020202020204" pitchFamily="34" charset="0"/>
              <a:buChar char="•"/>
            </a:pPr>
            <a:endParaRPr lang="en-US" sz="2000"/>
          </a:p>
        </p:txBody>
      </p:sp>
      <p:pic>
        <p:nvPicPr>
          <p:cNvPr id="8" name="Picture 7">
            <a:extLst>
              <a:ext uri="{FF2B5EF4-FFF2-40B4-BE49-F238E27FC236}">
                <a16:creationId xmlns:a16="http://schemas.microsoft.com/office/drawing/2014/main" id="{97EB6DDC-0AE7-DF7C-A147-AB1FEF730A56}"/>
              </a:ext>
            </a:extLst>
          </p:cNvPr>
          <p:cNvPicPr>
            <a:picLocks noChangeAspect="1"/>
          </p:cNvPicPr>
          <p:nvPr/>
        </p:nvPicPr>
        <p:blipFill>
          <a:blip r:embed="rId2"/>
          <a:stretch>
            <a:fillRect/>
          </a:stretch>
        </p:blipFill>
        <p:spPr>
          <a:xfrm>
            <a:off x="4654296" y="935032"/>
            <a:ext cx="6903720" cy="4987935"/>
          </a:xfrm>
          <a:prstGeom prst="rect">
            <a:avLst/>
          </a:prstGeom>
        </p:spPr>
      </p:pic>
    </p:spTree>
    <p:extLst>
      <p:ext uri="{BB962C8B-B14F-4D97-AF65-F5344CB8AC3E}">
        <p14:creationId xmlns:p14="http://schemas.microsoft.com/office/powerpoint/2010/main" val="25598331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2E762-AB2F-4EB6-BB9F-F8703A5BD609}"/>
              </a:ext>
            </a:extLst>
          </p:cNvPr>
          <p:cNvSpPr txBox="1"/>
          <p:nvPr/>
        </p:nvSpPr>
        <p:spPr>
          <a:xfrm>
            <a:off x="766794" y="467680"/>
            <a:ext cx="10327782"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Future Enhancements of our current CNN model:</a:t>
            </a:r>
          </a:p>
        </p:txBody>
      </p:sp>
      <p:sp>
        <p:nvSpPr>
          <p:cNvPr id="4" name="TextBox 3">
            <a:extLst>
              <a:ext uri="{FF2B5EF4-FFF2-40B4-BE49-F238E27FC236}">
                <a16:creationId xmlns:a16="http://schemas.microsoft.com/office/drawing/2014/main" id="{98A146DE-B0CC-4479-98A4-94035C528B80}"/>
              </a:ext>
            </a:extLst>
          </p:cNvPr>
          <p:cNvSpPr txBox="1"/>
          <p:nvPr/>
        </p:nvSpPr>
        <p:spPr>
          <a:xfrm>
            <a:off x="1107584" y="1262130"/>
            <a:ext cx="1050916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can be used for the purpose of customizable way of helping differently gifted children to learn about different objects their characteristics for examples like animals its type, their life span, its terrain other interesting characteristics or buildings the general material used why they are used etc.</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simple application can be developed using mobile camera if image is scanned or user can choose from pre captured images the user interface should produce resulting data of the image the model identified but in a customized way</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achieving that the model should be enhanced to predict the objects more accurately even in different condition of image (shadow, angle, partial blocking,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and  the result should be given at fastest pace as possible so the background functionalities could respond with linked data of that object identified.</a:t>
            </a:r>
          </a:p>
        </p:txBody>
      </p:sp>
    </p:spTree>
    <p:extLst>
      <p:ext uri="{BB962C8B-B14F-4D97-AF65-F5344CB8AC3E}">
        <p14:creationId xmlns:p14="http://schemas.microsoft.com/office/powerpoint/2010/main" val="18444466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E8F0B-9751-4DFA-BC4A-9FBAB59A42EC}"/>
              </a:ext>
            </a:extLst>
          </p:cNvPr>
          <p:cNvSpPr txBox="1"/>
          <p:nvPr/>
        </p:nvSpPr>
        <p:spPr>
          <a:xfrm>
            <a:off x="692239" y="527268"/>
            <a:ext cx="6098146"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REFERENCES</a:t>
            </a:r>
          </a:p>
        </p:txBody>
      </p:sp>
      <p:sp>
        <p:nvSpPr>
          <p:cNvPr id="4" name="TextBox 3">
            <a:extLst>
              <a:ext uri="{FF2B5EF4-FFF2-40B4-BE49-F238E27FC236}">
                <a16:creationId xmlns:a16="http://schemas.microsoft.com/office/drawing/2014/main" id="{A3AAAF62-C5DC-4FA5-A94F-DF905C11D239}"/>
              </a:ext>
            </a:extLst>
          </p:cNvPr>
          <p:cNvSpPr txBox="1"/>
          <p:nvPr/>
        </p:nvSpPr>
        <p:spPr>
          <a:xfrm>
            <a:off x="1043188" y="1287887"/>
            <a:ext cx="10612191"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Krizhevsky</a:t>
            </a:r>
            <a:r>
              <a:rPr lang="en-US" sz="2000" dirty="0">
                <a:latin typeface="Times New Roman" panose="02020603050405020304" pitchFamily="18" charset="0"/>
                <a:cs typeface="Times New Roman" panose="02020603050405020304" pitchFamily="18" charset="0"/>
              </a:rPr>
              <a:t>, A., &amp; Hinton, G. (2009). Learning multiple layers of features from tiny images. University of Toronto, Tech. Rep, 1(4).</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paper introduces the CIFAR-10 dataset and presents a deep learning approach using Convolutional Neural Networks (CNNs) for image classification.</a:t>
            </a:r>
          </a:p>
          <a:p>
            <a:pPr marL="285750" indent="-285750" algn="just">
              <a:buFont typeface="Arial" panose="020B0604020202020204" pitchFamily="34" charset="0"/>
              <a:buChar char="•"/>
            </a:pPr>
            <a:r>
              <a:rPr lang="en-US" sz="2000" b="0" i="0" dirty="0" err="1">
                <a:effectLst/>
                <a:latin typeface="Arial" panose="020B0604020202020204" pitchFamily="34" charset="0"/>
              </a:rPr>
              <a:t>fastai</a:t>
            </a:r>
            <a:r>
              <a:rPr lang="en-US" sz="2000" b="0" i="0" dirty="0">
                <a:effectLst/>
                <a:latin typeface="Arial" panose="020B0604020202020204" pitchFamily="34" charset="0"/>
              </a:rPr>
              <a:t> - Welcome to </a:t>
            </a:r>
            <a:r>
              <a:rPr lang="en-US" sz="2000" b="0" i="0" dirty="0" err="1">
                <a:effectLst/>
                <a:latin typeface="Arial" panose="020B0604020202020204" pitchFamily="34" charset="0"/>
              </a:rPr>
              <a:t>fastai</a:t>
            </a:r>
            <a:r>
              <a:rPr lang="en-US" sz="2000" b="0" i="0" dirty="0">
                <a:effectLst/>
                <a:latin typeface="Arial" panose="020B0604020202020204" pitchFamily="34" charset="0"/>
              </a:rPr>
              <a:t>. (n.d.). </a:t>
            </a:r>
            <a:r>
              <a:rPr lang="en-US" sz="2000" b="0" i="0" dirty="0">
                <a:effectLst/>
                <a:latin typeface="Arial" panose="020B0604020202020204" pitchFamily="34" charset="0"/>
                <a:hlinkClick r:id="rId2"/>
              </a:rPr>
              <a:t>https://docs.fast.ai/</a:t>
            </a:r>
            <a:endParaRPr lang="en-US" sz="2000" dirty="0">
              <a:latin typeface="Arial" panose="020B0604020202020204" pitchFamily="34" charset="0"/>
            </a:endParaRPr>
          </a:p>
          <a:p>
            <a:pPr marL="285750" indent="-285750" algn="just">
              <a:buFont typeface="Arial" panose="020B0604020202020204" pitchFamily="34" charset="0"/>
              <a:buChar char="•"/>
            </a:pPr>
            <a:r>
              <a:rPr lang="fr-FR" sz="2000" dirty="0" err="1">
                <a:latin typeface="Times New Roman" panose="02020603050405020304" pitchFamily="18" charset="0"/>
                <a:cs typeface="Times New Roman" panose="02020603050405020304" pitchFamily="18" charset="0"/>
              </a:rPr>
              <a:t>Keras</a:t>
            </a:r>
            <a:r>
              <a:rPr lang="fr-FR" sz="2000" dirty="0">
                <a:latin typeface="Times New Roman" panose="02020603050405020304" pitchFamily="18" charset="0"/>
                <a:cs typeface="Times New Roman" panose="02020603050405020304" pitchFamily="18" charset="0"/>
              </a:rPr>
              <a:t> documentation: </a:t>
            </a:r>
            <a:r>
              <a:rPr lang="fr-FR"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https://keras.io/examples/cifar10_cnn/</a:t>
            </a:r>
            <a:endParaRPr lang="fr-FR"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sz="2000" dirty="0" err="1">
                <a:latin typeface="Times New Roman" panose="02020603050405020304" pitchFamily="18" charset="0"/>
                <a:cs typeface="Times New Roman" panose="02020603050405020304" pitchFamily="18" charset="0"/>
              </a:rPr>
              <a:t>TensorFlow</a:t>
            </a:r>
            <a:r>
              <a:rPr lang="fr-FR" sz="2000" dirty="0">
                <a:latin typeface="Times New Roman" panose="02020603050405020304" pitchFamily="18" charset="0"/>
                <a:cs typeface="Times New Roman" panose="02020603050405020304" pitchFamily="18" charset="0"/>
              </a:rPr>
              <a:t> documentation: </a:t>
            </a:r>
            <a:r>
              <a:rPr lang="fr-FR"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https://www.tensorflow.org/tutorials/images/cn</a:t>
            </a:r>
            <a:endParaRPr lang="fr-FR"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fr-FR" sz="2000" dirty="0" err="1">
                <a:latin typeface="Times New Roman" panose="02020603050405020304" pitchFamily="18" charset="0"/>
                <a:cs typeface="Times New Roman" panose="02020603050405020304" pitchFamily="18" charset="0"/>
              </a:rPr>
              <a:t>Simonyan</a:t>
            </a:r>
            <a:r>
              <a:rPr lang="fr-FR" sz="2000" dirty="0">
                <a:latin typeface="Times New Roman" panose="02020603050405020304" pitchFamily="18" charset="0"/>
                <a:cs typeface="Times New Roman" panose="02020603050405020304" pitchFamily="18" charset="0"/>
              </a:rPr>
              <a:t>, K., &amp; </a:t>
            </a:r>
            <a:r>
              <a:rPr lang="fr-FR" sz="2000" dirty="0" err="1">
                <a:latin typeface="Times New Roman" panose="02020603050405020304" pitchFamily="18" charset="0"/>
                <a:cs typeface="Times New Roman" panose="02020603050405020304" pitchFamily="18" charset="0"/>
              </a:rPr>
              <a:t>Zisserman</a:t>
            </a:r>
            <a:r>
              <a:rPr lang="fr-FR" sz="2000" dirty="0">
                <a:latin typeface="Times New Roman" panose="02020603050405020304" pitchFamily="18" charset="0"/>
                <a:cs typeface="Times New Roman" panose="02020603050405020304" pitchFamily="18" charset="0"/>
              </a:rPr>
              <a:t>, A. (2014). Very </a:t>
            </a:r>
            <a:r>
              <a:rPr lang="fr-FR" sz="2000" dirty="0" err="1">
                <a:latin typeface="Times New Roman" panose="02020603050405020304" pitchFamily="18" charset="0"/>
                <a:cs typeface="Times New Roman" panose="02020603050405020304" pitchFamily="18" charset="0"/>
              </a:rPr>
              <a:t>deep</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convolutional</a:t>
            </a:r>
            <a:r>
              <a:rPr lang="fr-FR" sz="2000" dirty="0">
                <a:latin typeface="Times New Roman" panose="02020603050405020304" pitchFamily="18" charset="0"/>
                <a:cs typeface="Times New Roman" panose="02020603050405020304" pitchFamily="18" charset="0"/>
              </a:rPr>
              <a:t> networks for large-</a:t>
            </a:r>
            <a:r>
              <a:rPr lang="fr-FR" sz="2000" dirty="0" err="1">
                <a:latin typeface="Times New Roman" panose="02020603050405020304" pitchFamily="18" charset="0"/>
                <a:cs typeface="Times New Roman" panose="02020603050405020304" pitchFamily="18" charset="0"/>
              </a:rPr>
              <a:t>scale</a:t>
            </a:r>
            <a:r>
              <a:rPr lang="fr-FR" sz="2000" dirty="0">
                <a:latin typeface="Times New Roman" panose="02020603050405020304" pitchFamily="18" charset="0"/>
                <a:cs typeface="Times New Roman" panose="02020603050405020304" pitchFamily="18" charset="0"/>
              </a:rPr>
              <a:t> image recognition. </a:t>
            </a:r>
            <a:r>
              <a:rPr lang="fr-FR" sz="2000" dirty="0" err="1">
                <a:latin typeface="Times New Roman" panose="02020603050405020304" pitchFamily="18" charset="0"/>
                <a:cs typeface="Times New Roman" panose="02020603050405020304" pitchFamily="18" charset="0"/>
              </a:rPr>
              <a:t>arXiv</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preprint</a:t>
            </a:r>
            <a:r>
              <a:rPr lang="fr-FR" sz="2000" dirty="0">
                <a:latin typeface="Times New Roman" panose="02020603050405020304" pitchFamily="18" charset="0"/>
                <a:cs typeface="Times New Roman" panose="02020603050405020304" pitchFamily="18" charset="0"/>
              </a:rPr>
              <a:t> arXiv:1409.1556.</a:t>
            </a:r>
          </a:p>
          <a:p>
            <a:pPr marL="285750" indent="-285750" algn="just">
              <a:buFont typeface="Arial" panose="020B0604020202020204" pitchFamily="34" charset="0"/>
              <a:buChar char="•"/>
            </a:pPr>
            <a:endParaRPr lang="fr-FR"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9268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u="sng" kern="1200">
                <a:solidFill>
                  <a:schemeClr val="tx1"/>
                </a:solidFill>
                <a:latin typeface="+mj-lt"/>
                <a:ea typeface="+mj-ea"/>
                <a:cs typeface="+mj-cs"/>
              </a:rPr>
              <a:t>CONTENTS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26418" y="552091"/>
            <a:ext cx="6224335" cy="5431536"/>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ltLang="en-IN" sz="2200" dirty="0"/>
              <a:t>Abstract </a:t>
            </a:r>
          </a:p>
          <a:p>
            <a:pPr marL="342900" indent="-228600">
              <a:lnSpc>
                <a:spcPct val="90000"/>
              </a:lnSpc>
              <a:spcAft>
                <a:spcPts val="600"/>
              </a:spcAft>
              <a:buFont typeface="Arial" panose="020B0604020202020204" pitchFamily="34" charset="0"/>
              <a:buChar char="•"/>
            </a:pPr>
            <a:r>
              <a:rPr lang="en-US" altLang="en-IN" sz="2200" dirty="0"/>
              <a:t>Introduction</a:t>
            </a:r>
          </a:p>
          <a:p>
            <a:pPr marL="342900" indent="-228600">
              <a:lnSpc>
                <a:spcPct val="90000"/>
              </a:lnSpc>
              <a:spcAft>
                <a:spcPts val="600"/>
              </a:spcAft>
              <a:buFont typeface="Arial" panose="020B0604020202020204" pitchFamily="34" charset="0"/>
              <a:buChar char="•"/>
            </a:pPr>
            <a:r>
              <a:rPr lang="en-US" altLang="en-IN" sz="2200" dirty="0"/>
              <a:t>Goal and purpose</a:t>
            </a:r>
          </a:p>
          <a:p>
            <a:pPr marL="342900" indent="-228600">
              <a:lnSpc>
                <a:spcPct val="90000"/>
              </a:lnSpc>
              <a:spcAft>
                <a:spcPts val="600"/>
              </a:spcAft>
              <a:buFont typeface="Arial" panose="020B0604020202020204" pitchFamily="34" charset="0"/>
              <a:buChar char="•"/>
            </a:pPr>
            <a:r>
              <a:rPr lang="en-US" altLang="en-IN" sz="2200" dirty="0"/>
              <a:t>Proposed system</a:t>
            </a:r>
          </a:p>
          <a:p>
            <a:pPr marL="342900" indent="-228600">
              <a:lnSpc>
                <a:spcPct val="90000"/>
              </a:lnSpc>
              <a:spcAft>
                <a:spcPts val="600"/>
              </a:spcAft>
              <a:buFont typeface="Arial" panose="020B0604020202020204" pitchFamily="34" charset="0"/>
              <a:buChar char="•"/>
            </a:pPr>
            <a:r>
              <a:rPr lang="en-US" altLang="en-IN" sz="2200" dirty="0"/>
              <a:t>Design</a:t>
            </a:r>
          </a:p>
          <a:p>
            <a:pPr marL="342900" indent="-228600">
              <a:lnSpc>
                <a:spcPct val="90000"/>
              </a:lnSpc>
              <a:spcAft>
                <a:spcPts val="600"/>
              </a:spcAft>
              <a:buFont typeface="Arial" panose="020B0604020202020204" pitchFamily="34" charset="0"/>
              <a:buChar char="•"/>
            </a:pPr>
            <a:r>
              <a:rPr lang="en-US" altLang="en-IN" sz="2200" dirty="0"/>
              <a:t>Algorithm used in the proposed system</a:t>
            </a:r>
          </a:p>
          <a:p>
            <a:pPr marL="342900" indent="-228600">
              <a:lnSpc>
                <a:spcPct val="90000"/>
              </a:lnSpc>
              <a:spcAft>
                <a:spcPts val="600"/>
              </a:spcAft>
              <a:buFont typeface="Arial" panose="020B0604020202020204" pitchFamily="34" charset="0"/>
              <a:buChar char="•"/>
            </a:pPr>
            <a:r>
              <a:rPr lang="en-US" altLang="en-IN" sz="2200" dirty="0"/>
              <a:t>Methodology</a:t>
            </a:r>
          </a:p>
          <a:p>
            <a:pPr marL="342900" indent="-228600">
              <a:lnSpc>
                <a:spcPct val="90000"/>
              </a:lnSpc>
              <a:spcAft>
                <a:spcPts val="600"/>
              </a:spcAft>
              <a:buFont typeface="Arial" panose="020B0604020202020204" pitchFamily="34" charset="0"/>
              <a:buChar char="•"/>
            </a:pPr>
            <a:r>
              <a:rPr lang="en-US" altLang="en-IN" sz="2200" dirty="0"/>
              <a:t>Applications and Advantages of CNN</a:t>
            </a:r>
          </a:p>
          <a:p>
            <a:pPr marL="342900" indent="-228600">
              <a:lnSpc>
                <a:spcPct val="90000"/>
              </a:lnSpc>
              <a:spcAft>
                <a:spcPts val="600"/>
              </a:spcAft>
              <a:buFont typeface="Arial" panose="020B0604020202020204" pitchFamily="34" charset="0"/>
              <a:buChar char="•"/>
            </a:pPr>
            <a:r>
              <a:rPr lang="en-US" altLang="en-IN" sz="2200" dirty="0"/>
              <a:t>Results and conclusion</a:t>
            </a:r>
          </a:p>
          <a:p>
            <a:pPr marL="342900" indent="-228600">
              <a:lnSpc>
                <a:spcPct val="90000"/>
              </a:lnSpc>
              <a:spcAft>
                <a:spcPts val="600"/>
              </a:spcAft>
              <a:buFont typeface="Arial" panose="020B0604020202020204" pitchFamily="34" charset="0"/>
              <a:buChar char="•"/>
            </a:pPr>
            <a:r>
              <a:rPr lang="en-US" altLang="en-IN" sz="2200" dirty="0"/>
              <a:t>Future Enhancements </a:t>
            </a:r>
          </a:p>
          <a:p>
            <a:pPr marL="342900" indent="-228600">
              <a:lnSpc>
                <a:spcPct val="90000"/>
              </a:lnSpc>
              <a:spcAft>
                <a:spcPts val="600"/>
              </a:spcAft>
              <a:buFont typeface="Arial" panose="020B0604020202020204" pitchFamily="34" charset="0"/>
              <a:buChar char="•"/>
            </a:pPr>
            <a:r>
              <a:rPr lang="en-US" altLang="en-IN" sz="2200" dirty="0"/>
              <a:t>References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5894" y="980034"/>
            <a:ext cx="10141169" cy="4653646"/>
          </a:xfrm>
          <a:prstGeom prst="rect">
            <a:avLst/>
          </a:prstGeom>
          <a:noFill/>
        </p:spPr>
        <p:txBody>
          <a:bodyPr wrap="square" rtlCol="0" anchor="t">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Identifying and classification of images using CNN has many real-world applications here we developing a simple model that can identify images and categorize them into different class objects which can help with the education process of children.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CIFAR-10 is a well-known collection of images used to train and evaluate machine learning algorithms for image recognition. It comprises 60000 colored images categorized into 10 groups with each group having 6000 images.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we demonstrated how to train two different models to classify images in the CIFAR10 dataset – a Random Forest classifier and a CNN model.</a:t>
            </a:r>
          </a:p>
          <a:p>
            <a:pPr marL="342900" indent="-342900" algn="just">
              <a:lnSpc>
                <a:spcPct val="150000"/>
              </a:lnSpc>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Convolution Neural Network, Machine Learning, Image Preprocessing, Feature Extraction, Segmentation.</a:t>
            </a:r>
          </a:p>
        </p:txBody>
      </p:sp>
      <p:sp>
        <p:nvSpPr>
          <p:cNvPr id="3" name="Text Box 2"/>
          <p:cNvSpPr txBox="1"/>
          <p:nvPr/>
        </p:nvSpPr>
        <p:spPr>
          <a:xfrm>
            <a:off x="980308" y="509225"/>
            <a:ext cx="1863011" cy="461665"/>
          </a:xfrm>
          <a:prstGeom prst="rect">
            <a:avLst/>
          </a:prstGeom>
          <a:noFill/>
        </p:spPr>
        <p:txBody>
          <a:bodyPr wrap="none" rtlCol="0">
            <a:spAutoFit/>
          </a:bodyPr>
          <a:lstStyle/>
          <a:p>
            <a:r>
              <a:rPr lang="en-US" sz="2400" b="1" u="sng" dirty="0">
                <a:latin typeface="Times New Roman" panose="02020603050405020304" charset="0"/>
                <a:cs typeface="Times New Roman" panose="02020603050405020304" charset="0"/>
              </a:rPr>
              <a:t>ABSTRACT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2E762-AB2F-4EB6-BB9F-F8703A5BD609}"/>
              </a:ext>
            </a:extLst>
          </p:cNvPr>
          <p:cNvSpPr txBox="1"/>
          <p:nvPr/>
        </p:nvSpPr>
        <p:spPr>
          <a:xfrm>
            <a:off x="756634" y="467680"/>
            <a:ext cx="6098146"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INTRODUCTION</a:t>
            </a:r>
          </a:p>
        </p:txBody>
      </p:sp>
      <p:sp>
        <p:nvSpPr>
          <p:cNvPr id="4" name="TextBox 3">
            <a:extLst>
              <a:ext uri="{FF2B5EF4-FFF2-40B4-BE49-F238E27FC236}">
                <a16:creationId xmlns:a16="http://schemas.microsoft.com/office/drawing/2014/main" id="{98A146DE-B0CC-4479-98A4-94035C528B80}"/>
              </a:ext>
            </a:extLst>
          </p:cNvPr>
          <p:cNvSpPr txBox="1"/>
          <p:nvPr/>
        </p:nvSpPr>
        <p:spPr>
          <a:xfrm>
            <a:off x="1107584" y="1262130"/>
            <a:ext cx="10509160" cy="5909310"/>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classification comes under the field of computer vision and machine learning. Computer vision is a subfield of artificial intelligence (AI) that focuses on enabling machines to interpret, analyze, and understand visual information from the world around them.</a:t>
            </a:r>
          </a:p>
          <a:p>
            <a:pPr algn="l"/>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algorithms such as deep neural networks, random forests, and support vector machines are used to learn patterns and features from labeled training data, and then use those patterns to classify new images. For example, a deep convolutional neural network (CNN) can be trained on a large dataset of labeled images, and the network can learn to identify patterns and features in the images that are associated with particular classes. Once the network is trained, it can be used to classify new images based on their visual content.</a:t>
            </a:r>
          </a:p>
          <a:p>
            <a:pPr algn="l"/>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Computer vision techniques such as edge detection, feature extraction, and image segmentation are used to identify and isolate meaningful visual features in images that can be used to distinguish between different classes. For example, edge detection can be used to identify the edges of objects in an image, while feature extraction can be used to extract texture, shape, and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information from different regions of an image.</a:t>
            </a: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5706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90264-5EC8-4A75-9EAD-0DFE16FF12BB}"/>
              </a:ext>
            </a:extLst>
          </p:cNvPr>
          <p:cNvSpPr txBox="1"/>
          <p:nvPr/>
        </p:nvSpPr>
        <p:spPr>
          <a:xfrm>
            <a:off x="756633" y="530111"/>
            <a:ext cx="6098146"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Goal and Purpose:</a:t>
            </a:r>
          </a:p>
        </p:txBody>
      </p:sp>
      <p:sp>
        <p:nvSpPr>
          <p:cNvPr id="4" name="TextBox 3">
            <a:extLst>
              <a:ext uri="{FF2B5EF4-FFF2-40B4-BE49-F238E27FC236}">
                <a16:creationId xmlns:a16="http://schemas.microsoft.com/office/drawing/2014/main" id="{3CF68CE5-A543-4F8D-AE8D-7AAF426CC91D}"/>
              </a:ext>
            </a:extLst>
          </p:cNvPr>
          <p:cNvSpPr txBox="1"/>
          <p:nvPr/>
        </p:nvSpPr>
        <p:spPr>
          <a:xfrm>
            <a:off x="1133341" y="1506829"/>
            <a:ext cx="10277341"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goal of an image classification project using CNN and comparing the accuracy with the random forest ensemble approach on the CIFAR-10 dataset is to develop a CNN model that can accurately classify images into one of the 10 classes in the CIFAR-10 dataset.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CNN model should be able to learn the relevant features from the input images and use them to accurately predict the class label of the image. The model should also be able to generalize well to new images that are not part of the training dataset.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addition to achieving high accuracy, other future project goals may include optimizing the hyperparameters of the model to improve its performance, interpreting the trained model to understand how it makes predictions, and deploying the model in a production environment for inference.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249633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454C-C610-21DC-DCA3-ED6985E64244}"/>
              </a:ext>
            </a:extLst>
          </p:cNvPr>
          <p:cNvSpPr>
            <a:spLocks noGrp="1"/>
          </p:cNvSpPr>
          <p:nvPr>
            <p:ph type="ctrTitle"/>
          </p:nvPr>
        </p:nvSpPr>
        <p:spPr>
          <a:xfrm>
            <a:off x="786882" y="291938"/>
            <a:ext cx="3906416" cy="547817"/>
          </a:xfrm>
        </p:spPr>
        <p:txBody>
          <a:bodyPr>
            <a:normAutofit/>
          </a:bodyPr>
          <a:lstStyle/>
          <a:p>
            <a:r>
              <a:rPr lang="en-US" sz="2400" b="1" u="sng" dirty="0">
                <a:latin typeface="Times New Roman" panose="02020603050405020304" pitchFamily="18" charset="0"/>
                <a:cs typeface="Times New Roman" panose="02020603050405020304" pitchFamily="18" charset="0"/>
              </a:rPr>
              <a:t>PROPOSED SYSTEM</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D432653-AAC7-7489-3D17-EE4FFCD148FB}"/>
              </a:ext>
            </a:extLst>
          </p:cNvPr>
          <p:cNvSpPr>
            <a:spLocks noGrp="1"/>
          </p:cNvSpPr>
          <p:nvPr>
            <p:ph type="subTitle" idx="1"/>
          </p:nvPr>
        </p:nvSpPr>
        <p:spPr>
          <a:xfrm>
            <a:off x="1524000" y="1418253"/>
            <a:ext cx="9144000" cy="4553339"/>
          </a:xfrm>
        </p:spPr>
        <p:txBody>
          <a:bodyPr/>
          <a:lstStyle/>
          <a:p>
            <a:pPr marL="285750" marR="259715"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 the proposed system, a CNN-based model is used to recognize the </a:t>
            </a:r>
            <a:r>
              <a:rPr lang="en-US" sz="2000" dirty="0">
                <a:latin typeface="Times New Roman" panose="02020603050405020304" pitchFamily="18" charset="0"/>
                <a:ea typeface="Times New Roman" panose="02020603050405020304" pitchFamily="18" charset="0"/>
              </a:rPr>
              <a:t>images</a:t>
            </a:r>
            <a:r>
              <a:rPr lang="en-US" sz="2000" dirty="0">
                <a:effectLst/>
                <a:latin typeface="Times New Roman" panose="02020603050405020304" pitchFamily="18" charset="0"/>
                <a:ea typeface="Times New Roman" panose="02020603050405020304" pitchFamily="18" charset="0"/>
              </a:rPr>
              <a:t>. The model consists of four parts: importing the image dataset, image preprocessing, image normalization, training the model using CNN, uploading the image, and prediction.</a:t>
            </a:r>
            <a:endParaRPr lang="en-IN" sz="2000" dirty="0">
              <a:latin typeface="Times New Roman" panose="02020603050405020304" pitchFamily="18" charset="0"/>
              <a:ea typeface="Times New Roman" panose="02020603050405020304" pitchFamily="18" charset="0"/>
            </a:endParaRPr>
          </a:p>
          <a:p>
            <a:pPr marL="285750" marR="259715" indent="-28575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Initially, we load the CIFAR-10 dataset from </a:t>
            </a:r>
            <a:r>
              <a:rPr lang="en-US" sz="2000" dirty="0" err="1">
                <a:effectLst/>
                <a:latin typeface="Times New Roman" panose="02020603050405020304" pitchFamily="18" charset="0"/>
                <a:ea typeface="Times New Roman" panose="02020603050405020304" pitchFamily="18" charset="0"/>
              </a:rPr>
              <a:t>keras.datasets</a:t>
            </a:r>
            <a:r>
              <a:rPr lang="en-US" sz="2000" dirty="0">
                <a:effectLst/>
                <a:latin typeface="Times New Roman" panose="02020603050405020304" pitchFamily="18" charset="0"/>
                <a:ea typeface="Times New Roman" panose="02020603050405020304" pitchFamily="18" charset="0"/>
              </a:rPr>
              <a:t> module After loading the dataset, we perform preprocessing on it by splitting the dataset into training and testing datasets. Later, we train our model using CNN. Then, we predict or identify any image which is </a:t>
            </a:r>
            <a:r>
              <a:rPr lang="en-US" sz="2000" dirty="0">
                <a:latin typeface="Times New Roman" panose="02020603050405020304" pitchFamily="18" charset="0"/>
                <a:ea typeface="Times New Roman" panose="02020603050405020304" pitchFamily="18" charset="0"/>
              </a:rPr>
              <a:t>passed through </a:t>
            </a:r>
            <a:r>
              <a:rPr lang="en-US" sz="2000" dirty="0" err="1">
                <a:latin typeface="Times New Roman" panose="02020603050405020304" pitchFamily="18" charset="0"/>
                <a:ea typeface="Times New Roman" panose="02020603050405020304" pitchFamily="18" charset="0"/>
              </a:rPr>
              <a:t>cv.imread</a:t>
            </a:r>
            <a:r>
              <a:rPr lang="en-US" sz="2000" dirty="0">
                <a:latin typeface="Times New Roman" panose="02020603050405020304" pitchFamily="18" charset="0"/>
                <a:ea typeface="Times New Roman" panose="02020603050405020304" pitchFamily="18" charset="0"/>
              </a:rPr>
              <a:t> belonging to respective labeled classes on which model is trained.</a:t>
            </a:r>
          </a:p>
          <a:p>
            <a:endParaRPr lang="en-IN" dirty="0"/>
          </a:p>
        </p:txBody>
      </p:sp>
    </p:spTree>
    <p:extLst>
      <p:ext uri="{BB962C8B-B14F-4D97-AF65-F5344CB8AC3E}">
        <p14:creationId xmlns:p14="http://schemas.microsoft.com/office/powerpoint/2010/main" val="174328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7A57E7-BBD7-4118-97D9-3DFAE1F05080}"/>
              </a:ext>
            </a:extLst>
          </p:cNvPr>
          <p:cNvSpPr txBox="1"/>
          <p:nvPr/>
        </p:nvSpPr>
        <p:spPr>
          <a:xfrm>
            <a:off x="769512" y="530111"/>
            <a:ext cx="6098146" cy="461665"/>
          </a:xfrm>
          <a:prstGeom prst="rect">
            <a:avLst/>
          </a:prstGeom>
          <a:noFill/>
        </p:spPr>
        <p:txBody>
          <a:bodyPr wrap="square">
            <a:spAutoFit/>
          </a:bodyPr>
          <a:lstStyle/>
          <a:p>
            <a:r>
              <a:rPr lang="en-US" sz="2400" b="1" u="sng" dirty="0">
                <a:latin typeface="Times New Roman" panose="02020603050405020304" charset="0"/>
                <a:cs typeface="Times New Roman" panose="02020603050405020304" charset="0"/>
              </a:rPr>
              <a:t>DESIGN</a:t>
            </a:r>
          </a:p>
        </p:txBody>
      </p:sp>
      <p:sp>
        <p:nvSpPr>
          <p:cNvPr id="2" name="Rectangle 1">
            <a:extLst>
              <a:ext uri="{FF2B5EF4-FFF2-40B4-BE49-F238E27FC236}">
                <a16:creationId xmlns:a16="http://schemas.microsoft.com/office/drawing/2014/main" id="{7D75FCAB-A6FE-332B-CC78-547862D4E856}"/>
              </a:ext>
            </a:extLst>
          </p:cNvPr>
          <p:cNvSpPr/>
          <p:nvPr/>
        </p:nvSpPr>
        <p:spPr>
          <a:xfrm>
            <a:off x="1354345" y="1285346"/>
            <a:ext cx="1224951" cy="65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Dataset</a:t>
            </a:r>
          </a:p>
        </p:txBody>
      </p:sp>
      <p:cxnSp>
        <p:nvCxnSpPr>
          <p:cNvPr id="8" name="Straight Arrow Connector 7">
            <a:extLst>
              <a:ext uri="{FF2B5EF4-FFF2-40B4-BE49-F238E27FC236}">
                <a16:creationId xmlns:a16="http://schemas.microsoft.com/office/drawing/2014/main" id="{622698B0-6F1C-6E21-5BC6-084C735F147A}"/>
              </a:ext>
            </a:extLst>
          </p:cNvPr>
          <p:cNvCxnSpPr>
            <a:stCxn id="2" idx="3"/>
          </p:cNvCxnSpPr>
          <p:nvPr/>
        </p:nvCxnSpPr>
        <p:spPr>
          <a:xfrm flipV="1">
            <a:off x="2579296" y="1613149"/>
            <a:ext cx="5952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4F8B7B8-6D3E-4B1A-2913-9F12C758D020}"/>
              </a:ext>
            </a:extLst>
          </p:cNvPr>
          <p:cNvSpPr/>
          <p:nvPr/>
        </p:nvSpPr>
        <p:spPr>
          <a:xfrm>
            <a:off x="4572633" y="2724034"/>
            <a:ext cx="1483743" cy="124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Random forest classifier</a:t>
            </a:r>
          </a:p>
        </p:txBody>
      </p:sp>
      <p:sp>
        <p:nvSpPr>
          <p:cNvPr id="10" name="Oval 9">
            <a:extLst>
              <a:ext uri="{FF2B5EF4-FFF2-40B4-BE49-F238E27FC236}">
                <a16:creationId xmlns:a16="http://schemas.microsoft.com/office/drawing/2014/main" id="{3DA7EFD4-D838-C253-C048-F76F68FC446D}"/>
              </a:ext>
            </a:extLst>
          </p:cNvPr>
          <p:cNvSpPr/>
          <p:nvPr/>
        </p:nvSpPr>
        <p:spPr>
          <a:xfrm>
            <a:off x="7912026" y="2724033"/>
            <a:ext cx="2119223" cy="124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Convolutional neural network</a:t>
            </a:r>
          </a:p>
        </p:txBody>
      </p:sp>
      <p:sp>
        <p:nvSpPr>
          <p:cNvPr id="17" name="Rectangle: Rounded Corners 16">
            <a:extLst>
              <a:ext uri="{FF2B5EF4-FFF2-40B4-BE49-F238E27FC236}">
                <a16:creationId xmlns:a16="http://schemas.microsoft.com/office/drawing/2014/main" id="{08FC72C2-2E33-7107-EBA5-53B1260CD654}"/>
              </a:ext>
            </a:extLst>
          </p:cNvPr>
          <p:cNvSpPr/>
          <p:nvPr/>
        </p:nvSpPr>
        <p:spPr>
          <a:xfrm>
            <a:off x="5741045" y="4347549"/>
            <a:ext cx="2349260" cy="119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Evaluate classifier Performance (Accuracy, precision, recall)</a:t>
            </a:r>
          </a:p>
        </p:txBody>
      </p:sp>
      <p:sp>
        <p:nvSpPr>
          <p:cNvPr id="26" name="Rectangle 25">
            <a:extLst>
              <a:ext uri="{FF2B5EF4-FFF2-40B4-BE49-F238E27FC236}">
                <a16:creationId xmlns:a16="http://schemas.microsoft.com/office/drawing/2014/main" id="{0411AB54-30CF-094F-0698-CAC98B9E0D39}"/>
              </a:ext>
            </a:extLst>
          </p:cNvPr>
          <p:cNvSpPr/>
          <p:nvPr/>
        </p:nvSpPr>
        <p:spPr>
          <a:xfrm>
            <a:off x="5919325" y="1075275"/>
            <a:ext cx="1992701" cy="111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 the dataset into training and testing sets</a:t>
            </a:r>
          </a:p>
        </p:txBody>
      </p:sp>
      <p:sp>
        <p:nvSpPr>
          <p:cNvPr id="34" name="Rectangle: Rounded Corners 33">
            <a:extLst>
              <a:ext uri="{FF2B5EF4-FFF2-40B4-BE49-F238E27FC236}">
                <a16:creationId xmlns:a16="http://schemas.microsoft.com/office/drawing/2014/main" id="{90EA15E6-FBBC-87A6-536B-5DFC5BDC80B5}"/>
              </a:ext>
            </a:extLst>
          </p:cNvPr>
          <p:cNvSpPr/>
          <p:nvPr/>
        </p:nvSpPr>
        <p:spPr>
          <a:xfrm rot="10800000" flipH="1" flipV="1">
            <a:off x="9052501" y="4324264"/>
            <a:ext cx="2349260" cy="119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the image on the best model to predict the label</a:t>
            </a:r>
          </a:p>
        </p:txBody>
      </p:sp>
      <p:sp>
        <p:nvSpPr>
          <p:cNvPr id="4" name="Rectangle 3">
            <a:extLst>
              <a:ext uri="{FF2B5EF4-FFF2-40B4-BE49-F238E27FC236}">
                <a16:creationId xmlns:a16="http://schemas.microsoft.com/office/drawing/2014/main" id="{34F37D30-C5B8-BB71-EAC7-4167D7BE5EB7}"/>
              </a:ext>
            </a:extLst>
          </p:cNvPr>
          <p:cNvSpPr/>
          <p:nvPr/>
        </p:nvSpPr>
        <p:spPr>
          <a:xfrm>
            <a:off x="3173542" y="1065248"/>
            <a:ext cx="1575465" cy="11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cxnSp>
        <p:nvCxnSpPr>
          <p:cNvPr id="13" name="Straight Arrow Connector 12">
            <a:extLst>
              <a:ext uri="{FF2B5EF4-FFF2-40B4-BE49-F238E27FC236}">
                <a16:creationId xmlns:a16="http://schemas.microsoft.com/office/drawing/2014/main" id="{EAF2FEE0-8D59-4AAE-FD11-7AA0A7D5A87E}"/>
              </a:ext>
            </a:extLst>
          </p:cNvPr>
          <p:cNvCxnSpPr>
            <a:cxnSpLocks/>
            <a:stCxn id="4" idx="3"/>
            <a:endCxn id="26" idx="1"/>
          </p:cNvCxnSpPr>
          <p:nvPr/>
        </p:nvCxnSpPr>
        <p:spPr>
          <a:xfrm>
            <a:off x="4749007" y="1621519"/>
            <a:ext cx="1170318" cy="1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913E3B8-9FEC-EAFB-18D0-D4D7E67F67E3}"/>
              </a:ext>
            </a:extLst>
          </p:cNvPr>
          <p:cNvCxnSpPr>
            <a:stCxn id="26" idx="2"/>
            <a:endCxn id="9" idx="7"/>
          </p:cNvCxnSpPr>
          <p:nvPr/>
        </p:nvCxnSpPr>
        <p:spPr>
          <a:xfrm flipH="1">
            <a:off x="5839087" y="2187820"/>
            <a:ext cx="1076589" cy="718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4F8F299-EAFB-1254-3612-F6721D21DA4E}"/>
              </a:ext>
            </a:extLst>
          </p:cNvPr>
          <p:cNvCxnSpPr>
            <a:stCxn id="26" idx="2"/>
            <a:endCxn id="10" idx="1"/>
          </p:cNvCxnSpPr>
          <p:nvPr/>
        </p:nvCxnSpPr>
        <p:spPr>
          <a:xfrm>
            <a:off x="6915676" y="2187820"/>
            <a:ext cx="1306703" cy="71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18F2B85-30F4-FF20-75F0-29A3D0F7505C}"/>
              </a:ext>
            </a:extLst>
          </p:cNvPr>
          <p:cNvCxnSpPr>
            <a:cxnSpLocks/>
            <a:stCxn id="9" idx="4"/>
          </p:cNvCxnSpPr>
          <p:nvPr/>
        </p:nvCxnSpPr>
        <p:spPr>
          <a:xfrm>
            <a:off x="5314505" y="3966235"/>
            <a:ext cx="426540" cy="468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BA6E5E1-1B40-C45B-A620-AE65131A499D}"/>
              </a:ext>
            </a:extLst>
          </p:cNvPr>
          <p:cNvCxnSpPr>
            <a:cxnSpLocks/>
          </p:cNvCxnSpPr>
          <p:nvPr/>
        </p:nvCxnSpPr>
        <p:spPr>
          <a:xfrm flipH="1">
            <a:off x="8090305" y="3952051"/>
            <a:ext cx="505055" cy="48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15AE8A-75A3-0A25-9753-CCE10739AACB}"/>
              </a:ext>
            </a:extLst>
          </p:cNvPr>
          <p:cNvCxnSpPr>
            <a:stCxn id="17" idx="3"/>
            <a:endCxn id="34" idx="1"/>
          </p:cNvCxnSpPr>
          <p:nvPr/>
        </p:nvCxnSpPr>
        <p:spPr>
          <a:xfrm flipV="1">
            <a:off x="8090305" y="4919482"/>
            <a:ext cx="962196" cy="23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0812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B1C5-1785-EDDE-0B9F-1133C926022B}"/>
              </a:ext>
            </a:extLst>
          </p:cNvPr>
          <p:cNvSpPr>
            <a:spLocks noGrp="1"/>
          </p:cNvSpPr>
          <p:nvPr>
            <p:ph type="ctrTitle"/>
          </p:nvPr>
        </p:nvSpPr>
        <p:spPr>
          <a:xfrm>
            <a:off x="283029" y="111968"/>
            <a:ext cx="4848808" cy="755779"/>
          </a:xfrm>
        </p:spPr>
        <p:txBody>
          <a:bodyPr>
            <a:normAutofit/>
          </a:bodyPr>
          <a:lstStyle/>
          <a:p>
            <a:pPr algn="l"/>
            <a:r>
              <a:rPr lang="en-US" sz="2400" b="1" u="sng" dirty="0">
                <a:latin typeface="Times New Roman" panose="02020603050405020304" pitchFamily="18" charset="0"/>
                <a:cs typeface="Times New Roman" panose="02020603050405020304" pitchFamily="18" charset="0"/>
              </a:rPr>
              <a:t>METHODOLOGY</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73902-6D66-71E1-AA2C-E81C58D2F349}"/>
              </a:ext>
            </a:extLst>
          </p:cNvPr>
          <p:cNvSpPr>
            <a:spLocks noGrp="1"/>
          </p:cNvSpPr>
          <p:nvPr>
            <p:ph type="subTitle" idx="1"/>
          </p:nvPr>
        </p:nvSpPr>
        <p:spPr>
          <a:xfrm>
            <a:off x="1132114" y="1408922"/>
            <a:ext cx="7293429" cy="4683968"/>
          </a:xfrm>
        </p:spPr>
        <p:txBody>
          <a:bodyPr>
            <a:normAutofit/>
          </a:bodyPr>
          <a:lstStyle/>
          <a:p>
            <a:pPr algn="l"/>
            <a:r>
              <a:rPr lang="en-US" sz="2000" b="1" dirty="0">
                <a:latin typeface="Times New Roman" panose="02020603050405020304" pitchFamily="18" charset="0"/>
                <a:cs typeface="Times New Roman" panose="02020603050405020304" pitchFamily="18" charset="0"/>
              </a:rPr>
              <a:t>Random Forest:</a:t>
            </a:r>
          </a:p>
          <a:p>
            <a:pPr marL="342900" indent="-342900" algn="l">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collection from the trained datasets</a:t>
            </a:r>
          </a:p>
          <a:p>
            <a:pPr marL="800100" lvl="1" indent="-342900" algn="l">
              <a:lnSpc>
                <a:spcPct val="2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lgn="l">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Flattening the images and converting labels to 1D array</a:t>
            </a:r>
          </a:p>
          <a:p>
            <a:pPr algn="l">
              <a:lnSpc>
                <a:spcPct val="200000"/>
              </a:lnSpc>
            </a:pPr>
            <a:endParaRPr lang="en-US" sz="1600" dirty="0">
              <a:latin typeface="Times New Roman" panose="02020603050405020304" pitchFamily="18" charset="0"/>
              <a:cs typeface="Times New Roman" panose="02020603050405020304" pitchFamily="18" charset="0"/>
            </a:endParaRPr>
          </a:p>
          <a:p>
            <a:pPr marL="342900" indent="-342900" algn="l">
              <a:lnSpc>
                <a:spcPct val="2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1CD327-9F5F-D0FA-D500-999F8B1E509B}"/>
              </a:ext>
            </a:extLst>
          </p:cNvPr>
          <p:cNvPicPr>
            <a:picLocks noChangeAspect="1"/>
          </p:cNvPicPr>
          <p:nvPr/>
        </p:nvPicPr>
        <p:blipFill>
          <a:blip r:embed="rId2"/>
          <a:stretch>
            <a:fillRect/>
          </a:stretch>
        </p:blipFill>
        <p:spPr>
          <a:xfrm>
            <a:off x="1787779" y="2535411"/>
            <a:ext cx="4940554" cy="635033"/>
          </a:xfrm>
          <a:prstGeom prst="rect">
            <a:avLst/>
          </a:prstGeom>
        </p:spPr>
      </p:pic>
      <p:pic>
        <p:nvPicPr>
          <p:cNvPr id="4" name="Picture 3">
            <a:extLst>
              <a:ext uri="{FF2B5EF4-FFF2-40B4-BE49-F238E27FC236}">
                <a16:creationId xmlns:a16="http://schemas.microsoft.com/office/drawing/2014/main" id="{4E3D6215-CF83-29DB-DDA0-35F3760E96BB}"/>
              </a:ext>
            </a:extLst>
          </p:cNvPr>
          <p:cNvPicPr>
            <a:picLocks noChangeAspect="1"/>
          </p:cNvPicPr>
          <p:nvPr/>
        </p:nvPicPr>
        <p:blipFill>
          <a:blip r:embed="rId3"/>
          <a:stretch>
            <a:fillRect/>
          </a:stretch>
        </p:blipFill>
        <p:spPr>
          <a:xfrm>
            <a:off x="1787779" y="3965719"/>
            <a:ext cx="5092962" cy="1483359"/>
          </a:xfrm>
          <a:prstGeom prst="rect">
            <a:avLst/>
          </a:prstGeom>
        </p:spPr>
      </p:pic>
    </p:spTree>
    <p:extLst>
      <p:ext uri="{BB962C8B-B14F-4D97-AF65-F5344CB8AC3E}">
        <p14:creationId xmlns:p14="http://schemas.microsoft.com/office/powerpoint/2010/main" val="296559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B1C5-1785-EDDE-0B9F-1133C926022B}"/>
              </a:ext>
            </a:extLst>
          </p:cNvPr>
          <p:cNvSpPr>
            <a:spLocks noGrp="1"/>
          </p:cNvSpPr>
          <p:nvPr>
            <p:ph type="ctrTitle"/>
          </p:nvPr>
        </p:nvSpPr>
        <p:spPr>
          <a:xfrm>
            <a:off x="283029" y="111968"/>
            <a:ext cx="4848808" cy="755779"/>
          </a:xfrm>
        </p:spPr>
        <p:txBody>
          <a:bodyPr>
            <a:normAutofit/>
          </a:bodyPr>
          <a:lstStyle/>
          <a:p>
            <a:pPr algn="l"/>
            <a:r>
              <a:rPr lang="en-US" sz="2400" b="1" u="sng" dirty="0">
                <a:latin typeface="Times New Roman" panose="02020603050405020304" pitchFamily="18" charset="0"/>
                <a:cs typeface="Times New Roman" panose="02020603050405020304" pitchFamily="18" charset="0"/>
              </a:rPr>
              <a:t>METHODOLOGY</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573902-6D66-71E1-AA2C-E81C58D2F349}"/>
              </a:ext>
            </a:extLst>
          </p:cNvPr>
          <p:cNvSpPr>
            <a:spLocks noGrp="1"/>
          </p:cNvSpPr>
          <p:nvPr>
            <p:ph type="subTitle" idx="1"/>
          </p:nvPr>
        </p:nvSpPr>
        <p:spPr>
          <a:xfrm>
            <a:off x="1104682" y="898568"/>
            <a:ext cx="7293429" cy="5990253"/>
          </a:xfrm>
        </p:spPr>
        <p:txBody>
          <a:bodyPr>
            <a:normAutofit/>
          </a:bodyPr>
          <a:lstStyle/>
          <a:p>
            <a:pPr marL="342900" indent="-342900" algn="l">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Building and Training Random forest Classifier </a:t>
            </a:r>
          </a:p>
          <a:p>
            <a:pPr marL="342900" indent="-342900" algn="l">
              <a:lnSpc>
                <a:spcPct val="2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B625DD-F192-D617-A5D7-5DE975E085F6}"/>
              </a:ext>
            </a:extLst>
          </p:cNvPr>
          <p:cNvPicPr>
            <a:picLocks noChangeAspect="1"/>
          </p:cNvPicPr>
          <p:nvPr/>
        </p:nvPicPr>
        <p:blipFill>
          <a:blip r:embed="rId2"/>
          <a:stretch>
            <a:fillRect/>
          </a:stretch>
        </p:blipFill>
        <p:spPr>
          <a:xfrm>
            <a:off x="1672636" y="1884463"/>
            <a:ext cx="5803010" cy="3519744"/>
          </a:xfrm>
          <a:prstGeom prst="rect">
            <a:avLst/>
          </a:prstGeom>
        </p:spPr>
      </p:pic>
    </p:spTree>
    <p:extLst>
      <p:ext uri="{BB962C8B-B14F-4D97-AF65-F5344CB8AC3E}">
        <p14:creationId xmlns:p14="http://schemas.microsoft.com/office/powerpoint/2010/main" val="206445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8DD2B0CF94EA46AF370AE26250DD76" ma:contentTypeVersion="2" ma:contentTypeDescription="Create a new document." ma:contentTypeScope="" ma:versionID="bca6d8b844ecfc99bad9ae9a96b37933">
  <xsd:schema xmlns:xsd="http://www.w3.org/2001/XMLSchema" xmlns:xs="http://www.w3.org/2001/XMLSchema" xmlns:p="http://schemas.microsoft.com/office/2006/metadata/properties" xmlns:ns2="353b6647-0161-42cc-952a-9a4d80121bb0" targetNamespace="http://schemas.microsoft.com/office/2006/metadata/properties" ma:root="true" ma:fieldsID="388f03579daae882898e16bc947568a2" ns2:_="">
    <xsd:import namespace="353b6647-0161-42cc-952a-9a4d80121bb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3b6647-0161-42cc-952a-9a4d80121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F78060-ABC2-4212-B449-4A4BB85374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3b6647-0161-42cc-952a-9a4d80121b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99CCE6-CCB8-4785-BBD6-CCE1BA3A5E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1598</TotalTime>
  <Words>1590</Words>
  <Application>Microsoft Office PowerPoint</Application>
  <PresentationFormat>Widescreen</PresentationFormat>
  <Paragraphs>96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Image classification using CNN Link to Video Presentation - https://youtu.be/C9Pgvgxu1Is </vt:lpstr>
      <vt:lpstr>PowerPoint Presentation</vt:lpstr>
      <vt:lpstr>PowerPoint Presentation</vt:lpstr>
      <vt:lpstr>PowerPoint Presentation</vt:lpstr>
      <vt:lpstr>PowerPoint Presentation</vt:lpstr>
      <vt:lpstr>PROPOSED SYSTEM</vt:lpstr>
      <vt:lpstr>PowerPoint Presentation</vt:lpstr>
      <vt:lpstr>METHODOLOGY</vt:lpstr>
      <vt:lpstr>METHODOLOGY</vt:lpstr>
      <vt:lpstr>METHODOLOGY</vt:lpstr>
      <vt:lpstr>METHODOLOGY</vt:lpstr>
      <vt:lpstr>METHODOLOGY</vt:lpstr>
      <vt:lpstr>ALGORITHM USED IN PROPOSED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CNN</dc:title>
  <dc:creator>Chandrasekhar Naidu Seelam</dc:creator>
  <cp:lastModifiedBy>Chandrasekhar Naidu Seelam</cp:lastModifiedBy>
  <cp:revision>3</cp:revision>
  <dcterms:created xsi:type="dcterms:W3CDTF">2023-03-06T01:35:50Z</dcterms:created>
  <dcterms:modified xsi:type="dcterms:W3CDTF">2023-03-07T06:32:04Z</dcterms:modified>
</cp:coreProperties>
</file>