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1" r:id="rId2"/>
    <p:sldId id="276" r:id="rId3"/>
    <p:sldId id="288" r:id="rId4"/>
    <p:sldId id="302" r:id="rId5"/>
    <p:sldId id="304" r:id="rId6"/>
    <p:sldId id="289" r:id="rId7"/>
    <p:sldId id="293" r:id="rId8"/>
    <p:sldId id="290" r:id="rId9"/>
    <p:sldId id="291" r:id="rId10"/>
    <p:sldId id="294" r:id="rId11"/>
    <p:sldId id="295" r:id="rId12"/>
    <p:sldId id="296" r:id="rId13"/>
    <p:sldId id="297" r:id="rId14"/>
    <p:sldId id="298" r:id="rId15"/>
    <p:sldId id="299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287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C989E6-7E95-4EF7-A8AC-C2C4D9E61645}" type="datetimeFigureOut">
              <a:rPr lang="en-US"/>
              <a:pPr>
                <a:defRPr/>
              </a:pPr>
              <a:t>2/16/2023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74AA46E-CEB4-4BA8-A560-DC19F61159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77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54B0A-820E-4328-AE0B-E0545A5454FB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410D0-5D5E-4DBD-BA6B-A1415EA54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7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410D0-5D5E-4DBD-BA6B-A1415EA54A3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83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410D0-5D5E-4DBD-BA6B-A1415EA54A3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83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16C04-C4BD-42A5-93D8-AAEBF6D8212D}" type="datetimeFigureOut">
              <a:rPr lang="en-US"/>
              <a:pPr>
                <a:defRPr/>
              </a:pPr>
              <a:t>2/16/2023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0ECB2-F2DE-4209-A75B-31A86A1483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1735E-37B2-491F-A8A5-332D73F476FD}" type="datetimeFigureOut">
              <a:rPr lang="en-US"/>
              <a:pPr>
                <a:defRPr/>
              </a:pPr>
              <a:t>2/16/2023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90E86-17D0-4D35-B726-F23E202F1E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A9F7A-C417-4FD2-B6D7-405DF140634E}" type="datetimeFigureOut">
              <a:rPr lang="en-US"/>
              <a:pPr>
                <a:defRPr/>
              </a:pPr>
              <a:t>2/16/2023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034E2-3BE2-499E-9948-C1801CB8BC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88718-114D-414A-BEFE-C7960B150452}" type="datetimeFigureOut">
              <a:rPr lang="en-US"/>
              <a:pPr>
                <a:defRPr/>
              </a:pPr>
              <a:t>2/16/2023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4EC26-613B-43E5-88C3-0D8D30BDAE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02F4F-48EA-4DE6-B08E-E134FAC43E91}" type="datetimeFigureOut">
              <a:rPr lang="en-US"/>
              <a:pPr>
                <a:defRPr/>
              </a:pPr>
              <a:t>2/16/2023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8B063-16BC-4A22-B168-FD6A2BE5E5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151DB-DE85-47AA-A54B-5688E4B97211}" type="datetimeFigureOut">
              <a:rPr lang="en-US"/>
              <a:pPr>
                <a:defRPr/>
              </a:pPr>
              <a:t>2/16/2023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F2E86-66C0-4FEC-A18C-702FF40953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9544A-D414-4BCC-B91E-38B02DA30B49}" type="datetimeFigureOut">
              <a:rPr lang="en-US"/>
              <a:pPr>
                <a:defRPr/>
              </a:pPr>
              <a:t>2/16/2023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11821-286B-41AF-923D-449631C021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A8DF-931A-43B2-8B99-454B89C4B264}" type="datetimeFigureOut">
              <a:rPr lang="en-US"/>
              <a:pPr>
                <a:defRPr/>
              </a:pPr>
              <a:t>2/16/2023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6E312-DF69-465D-A4E0-4156B31B73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DCD1C-9DB1-4ADF-83D2-301AE396136B}" type="datetimeFigureOut">
              <a:rPr lang="en-US"/>
              <a:pPr>
                <a:defRPr/>
              </a:pPr>
              <a:t>2/16/2023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06F37-D4A9-48EC-8C6B-55C038C297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8E271-2E6A-4E00-88B5-F0F7D697C3EF}" type="datetimeFigureOut">
              <a:rPr lang="en-US"/>
              <a:pPr>
                <a:defRPr/>
              </a:pPr>
              <a:t>2/16/2023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AE4E6-955E-4C1C-8569-B277C971AD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BB23B-0D18-44D1-A05D-2F35BF876792}" type="datetimeFigureOut">
              <a:rPr lang="en-US"/>
              <a:pPr>
                <a:defRPr/>
              </a:pPr>
              <a:t>2/16/2023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605E-BDCE-4902-8AAD-9F65CA0684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0043663-E1B7-47B1-95F8-B0BCFECE30B5}" type="datetimeFigureOut">
              <a:rPr lang="en-US"/>
              <a:pPr>
                <a:defRPr/>
              </a:pPr>
              <a:t>2/16/2023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BBE5B37-F1ED-415B-81B6-4FB2780CB4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mark.stansfield@uws.ac.uk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ws.ac.uk/current-students/rights-and-regulations/academic-appeals-and-mitigation/" TargetMode="External"/><Relationship Id="rId2" Type="http://schemas.openxmlformats.org/officeDocument/2006/relationships/hyperlink" Target="mailto:mark.stansfield@uws.ac.uk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42938" y="642938"/>
            <a:ext cx="7772400" cy="1470025"/>
          </a:xfrm>
        </p:spPr>
        <p:txBody>
          <a:bodyPr/>
          <a:lstStyle/>
          <a:p>
            <a:pPr eaLnBrk="1" hangingPunct="1"/>
            <a:r>
              <a:rPr lang="en-GB" sz="40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Computing Honours Project</a:t>
            </a:r>
            <a:br>
              <a:rPr lang="en-GB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GB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(COMP10034)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3"/>
            <a:ext cx="8928992" cy="1584176"/>
          </a:xfrm>
        </p:spPr>
        <p:txBody>
          <a:bodyPr/>
          <a:lstStyle/>
          <a:p>
            <a:pPr eaLnBrk="1" hangingPunct="1"/>
            <a:endParaRPr lang="en-GB" sz="1500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GB" sz="4000" b="1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Hons Project Final Submission</a:t>
            </a:r>
          </a:p>
          <a:p>
            <a:pPr algn="l" eaLnBrk="1" hangingPunct="1"/>
            <a:endParaRPr lang="en-GB" sz="1400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eaLnBrk="1" hangingPunct="1"/>
            <a:endParaRPr lang="en-GB" sz="3600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/>
              <a:t>Hons Project Final Format</a:t>
            </a:r>
            <a:endParaRPr lang="en-US" sz="3600" b="1"/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82804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dirty="0"/>
              <a:t>Templates for the:</a:t>
            </a:r>
          </a:p>
          <a:p>
            <a:endParaRPr lang="en-GB" sz="2800" dirty="0"/>
          </a:p>
          <a:p>
            <a:r>
              <a:rPr lang="en-GB" sz="2800" dirty="0"/>
              <a:t>- </a:t>
            </a:r>
            <a:r>
              <a:rPr lang="en-GB" sz="2800" b="1" dirty="0"/>
              <a:t>Title Page</a:t>
            </a:r>
          </a:p>
          <a:p>
            <a:r>
              <a:rPr lang="en-GB" sz="2800" dirty="0"/>
              <a:t>- </a:t>
            </a:r>
            <a:r>
              <a:rPr lang="en-GB" sz="2800" b="1" dirty="0"/>
              <a:t>Declaration Form</a:t>
            </a:r>
            <a:r>
              <a:rPr lang="en-GB" sz="2800" dirty="0"/>
              <a:t> (confirming that it is your own work)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/>
              <a:t>Hons Project Final Format</a:t>
            </a:r>
            <a:endParaRPr lang="en-US" sz="3600" b="1"/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82804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dirty="0"/>
              <a:t>Overall structure </a:t>
            </a:r>
            <a:r>
              <a:rPr lang="en-GB" sz="2800" b="1" dirty="0"/>
              <a:t>normally follows</a:t>
            </a:r>
            <a:r>
              <a:rPr lang="en-GB" sz="2800" dirty="0"/>
              <a:t>:</a:t>
            </a:r>
          </a:p>
          <a:p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 Title Page</a:t>
            </a:r>
          </a:p>
          <a:p>
            <a:pPr>
              <a:buFontTx/>
              <a:buChar char="-"/>
            </a:pPr>
            <a:r>
              <a:rPr lang="en-GB" sz="2800" b="1" dirty="0"/>
              <a:t> </a:t>
            </a:r>
            <a:r>
              <a:rPr lang="en-GB" sz="2800" dirty="0"/>
              <a:t>Declaration Form</a:t>
            </a:r>
          </a:p>
          <a:p>
            <a:pPr>
              <a:buFontTx/>
              <a:buChar char="-"/>
            </a:pPr>
            <a:r>
              <a:rPr lang="en-GB" sz="2800" dirty="0"/>
              <a:t> Copy of Hons Project Specification</a:t>
            </a:r>
          </a:p>
          <a:p>
            <a:pPr>
              <a:buFontTx/>
              <a:buChar char="-"/>
            </a:pPr>
            <a:r>
              <a:rPr lang="en-GB" sz="2800" dirty="0"/>
              <a:t> Table of Contents </a:t>
            </a:r>
          </a:p>
          <a:p>
            <a:pPr>
              <a:buFontTx/>
              <a:buChar char="-"/>
            </a:pPr>
            <a:r>
              <a:rPr lang="en-GB" sz="2800" dirty="0"/>
              <a:t> Acknowledgements</a:t>
            </a:r>
          </a:p>
          <a:p>
            <a:pPr>
              <a:buFontTx/>
              <a:buChar char="-"/>
            </a:pPr>
            <a:r>
              <a:rPr lang="en-GB" sz="2800" dirty="0"/>
              <a:t> Abstract</a:t>
            </a:r>
          </a:p>
          <a:p>
            <a:pPr>
              <a:buFontTx/>
              <a:buChar char="-"/>
            </a:pPr>
            <a:r>
              <a:rPr lang="en-GB" sz="2800" dirty="0"/>
              <a:t> Main Body of Report (split into Chapters)</a:t>
            </a:r>
          </a:p>
          <a:p>
            <a:pPr>
              <a:buFontTx/>
              <a:buChar char="-"/>
            </a:pPr>
            <a:r>
              <a:rPr lang="en-GB" sz="2800" dirty="0"/>
              <a:t> List of References</a:t>
            </a:r>
          </a:p>
          <a:p>
            <a:pPr>
              <a:buFontTx/>
              <a:buChar char="-"/>
            </a:pPr>
            <a:r>
              <a:rPr lang="en-GB" sz="2800" dirty="0"/>
              <a:t> Appendices (e.g. Appendix A, Appendix B etc)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/>
              <a:t>Final Hons Project</a:t>
            </a:r>
            <a:endParaRPr lang="en-US" sz="3600" b="1"/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82804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dirty="0"/>
              <a:t>It is </a:t>
            </a:r>
            <a:r>
              <a:rPr lang="en-GB" sz="2800" b="1" dirty="0"/>
              <a:t>advisable</a:t>
            </a:r>
            <a:r>
              <a:rPr lang="en-GB" sz="2800" dirty="0"/>
              <a:t> that you try and submit some sort of draft of your final Hons Project report to your supervisor for comments and feedback at least 7-10 days before the final submission deadline </a:t>
            </a:r>
            <a:endParaRPr lang="en-GB" sz="2800" b="1" dirty="0"/>
          </a:p>
          <a:p>
            <a:endParaRPr lang="en-GB" sz="2400" b="1" dirty="0"/>
          </a:p>
          <a:p>
            <a:r>
              <a:rPr lang="en-GB" sz="2800" dirty="0"/>
              <a:t>It is </a:t>
            </a:r>
            <a:r>
              <a:rPr lang="en-GB" sz="2800" b="1" dirty="0"/>
              <a:t>not</a:t>
            </a:r>
            <a:r>
              <a:rPr lang="en-GB" sz="2800" dirty="0"/>
              <a:t> your supervisor’s responsibility to </a:t>
            </a:r>
            <a:r>
              <a:rPr lang="en-GB" sz="2800" b="1" dirty="0"/>
              <a:t>find all the errors and mistakes in your work and fix them for you</a:t>
            </a:r>
          </a:p>
          <a:p>
            <a:endParaRPr lang="en-GB" sz="2400" b="1" dirty="0"/>
          </a:p>
          <a:p>
            <a:r>
              <a:rPr lang="en-GB" sz="2800" dirty="0"/>
              <a:t>That is your responsibility – </a:t>
            </a:r>
            <a:r>
              <a:rPr lang="en-GB" sz="2800" b="1" dirty="0"/>
              <a:t>you are ultimately responsible for your own work!</a:t>
            </a:r>
            <a:r>
              <a:rPr lang="en-GB" sz="2800" dirty="0"/>
              <a:t> </a:t>
            </a:r>
          </a:p>
          <a:p>
            <a:endParaRPr lang="en-GB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/>
              <a:t>Final Hons Project</a:t>
            </a:r>
            <a:endParaRPr lang="en-US" sz="3600" b="1"/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8280400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Because supervisors typically have 7+ Hons Project students they </a:t>
            </a:r>
            <a:r>
              <a:rPr lang="en-GB" sz="2800" b="1"/>
              <a:t>cannot read through every line and word</a:t>
            </a:r>
          </a:p>
          <a:p>
            <a:endParaRPr lang="en-GB" sz="2800" b="1"/>
          </a:p>
          <a:p>
            <a:r>
              <a:rPr lang="en-GB" sz="2800"/>
              <a:t>It is more likely that they can only </a:t>
            </a:r>
            <a:r>
              <a:rPr lang="en-GB" sz="2800" b="1"/>
              <a:t>‘look over’ your work and give general feedback and guidance</a:t>
            </a:r>
          </a:p>
          <a:p>
            <a:endParaRPr lang="en-GB" sz="2800" b="1"/>
          </a:p>
          <a:p>
            <a:r>
              <a:rPr lang="en-GB" sz="2800"/>
              <a:t>Also it </a:t>
            </a:r>
            <a:r>
              <a:rPr lang="en-GB" sz="2800" b="1"/>
              <a:t>may take time for them to get back to you</a:t>
            </a:r>
            <a:r>
              <a:rPr lang="en-GB" sz="2800"/>
              <a:t> – due to the number of Hons Projects they are supervising</a:t>
            </a:r>
          </a:p>
          <a:p>
            <a:endParaRPr lang="en-GB" sz="2800"/>
          </a:p>
          <a:p>
            <a:r>
              <a:rPr lang="en-GB" sz="2800" b="1"/>
              <a:t>Keep working</a:t>
            </a:r>
            <a:r>
              <a:rPr lang="en-GB" sz="2800"/>
              <a:t> – don’t just sit and wait</a:t>
            </a:r>
          </a:p>
          <a:p>
            <a:endParaRPr lang="en-GB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/>
              <a:t>Final Hons Project</a:t>
            </a:r>
            <a:endParaRPr lang="en-US" sz="3600" b="1"/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8280400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Your supervisor </a:t>
            </a:r>
            <a:r>
              <a:rPr lang="en-GB" sz="2800" b="1"/>
              <a:t>cannot give you a ‘cast iron’ guarantee as to what your final grade will be</a:t>
            </a:r>
            <a:endParaRPr lang="en-GB" sz="2800"/>
          </a:p>
          <a:p>
            <a:endParaRPr lang="en-GB" sz="2800"/>
          </a:p>
          <a:p>
            <a:r>
              <a:rPr lang="en-GB" sz="2800"/>
              <a:t>The Hons Projects are also marked by </a:t>
            </a:r>
            <a:r>
              <a:rPr lang="en-GB" sz="2800" b="1"/>
              <a:t>moderators </a:t>
            </a:r>
            <a:r>
              <a:rPr lang="en-GB" sz="2800"/>
              <a:t>and possibly </a:t>
            </a:r>
            <a:r>
              <a:rPr lang="en-GB" sz="2800" b="1"/>
              <a:t>third markers</a:t>
            </a:r>
            <a:r>
              <a:rPr lang="en-GB" sz="2800"/>
              <a:t> </a:t>
            </a:r>
          </a:p>
          <a:p>
            <a:endParaRPr lang="en-GB" sz="2800"/>
          </a:p>
          <a:p>
            <a:r>
              <a:rPr lang="en-GB" sz="2800"/>
              <a:t>In addition, the Hons Projects are viewed by </a:t>
            </a:r>
            <a:r>
              <a:rPr lang="en-GB" sz="2800" b="1"/>
              <a:t>external examiners</a:t>
            </a:r>
            <a:r>
              <a:rPr lang="en-GB" sz="2800"/>
              <a:t> who are very important and influential people</a:t>
            </a:r>
            <a:endParaRPr lang="en-GB" sz="2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/>
              <a:t>Don’t Forget…</a:t>
            </a:r>
            <a:endParaRPr lang="en-US" sz="3600" b="1"/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82804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dirty="0"/>
              <a:t>The </a:t>
            </a:r>
            <a:r>
              <a:rPr lang="en-GB" sz="2800" b="1" dirty="0"/>
              <a:t>Project Management</a:t>
            </a:r>
            <a:r>
              <a:rPr lang="en-GB" sz="2800" dirty="0"/>
              <a:t> part of the Computing Hons Project module is </a:t>
            </a:r>
            <a:r>
              <a:rPr lang="en-GB" sz="2800" b="1" dirty="0"/>
              <a:t>worth 10%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2800" dirty="0"/>
              <a:t>For the Project Management mark </a:t>
            </a:r>
            <a:r>
              <a:rPr lang="en-GB" sz="2800" b="1" dirty="0"/>
              <a:t>compile together the agendas, minutes, plans/charts </a:t>
            </a:r>
            <a:r>
              <a:rPr lang="en-GB" sz="2800" b="1" dirty="0" err="1"/>
              <a:t>etc</a:t>
            </a:r>
            <a:r>
              <a:rPr lang="en-GB" sz="2800" dirty="0"/>
              <a:t> from your supervisor meetings </a:t>
            </a:r>
          </a:p>
          <a:p>
            <a:endParaRPr lang="en-GB" sz="2800" dirty="0"/>
          </a:p>
          <a:p>
            <a:r>
              <a:rPr lang="en-GB" sz="2800" dirty="0"/>
              <a:t>This should be compiled together in a single report/file and </a:t>
            </a:r>
            <a:r>
              <a:rPr lang="en-GB" sz="2800" b="1" u="sng" dirty="0"/>
              <a:t>emailed</a:t>
            </a:r>
            <a:r>
              <a:rPr lang="en-GB" sz="2800" dirty="0"/>
              <a:t> to your supervisor and Mark Stansfield. There is no need to provide a printed copy of the Project Management part, nor is it necessary to submit this to </a:t>
            </a:r>
            <a:r>
              <a:rPr lang="en-GB" sz="2800" dirty="0" err="1"/>
              <a:t>Turnitin</a:t>
            </a:r>
            <a:endParaRPr lang="en-GB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395288" y="333375"/>
            <a:ext cx="8280400" cy="628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Structure of Final </a:t>
            </a:r>
            <a:r>
              <a:rPr lang="en-GB" sz="36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Hons</a:t>
            </a:r>
            <a:r>
              <a:rPr lang="en-GB" sz="3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Project Report</a:t>
            </a: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</a:p>
          <a:p>
            <a:pPr>
              <a:spcBef>
                <a:spcPct val="50000"/>
              </a:spcBef>
            </a:pPr>
            <a:endParaRPr lang="en-GB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endParaRPr lang="en-GB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GB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Hons</a:t>
            </a: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Project Report should be divided into:</a:t>
            </a:r>
          </a:p>
          <a:p>
            <a:pPr>
              <a:spcBef>
                <a:spcPct val="50000"/>
              </a:spcBef>
            </a:pP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Chapters</a:t>
            </a: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(usually around 6 or 7 and not more    than 10)</a:t>
            </a:r>
          </a:p>
          <a:p>
            <a:pPr>
              <a:spcBef>
                <a:spcPct val="50000"/>
              </a:spcBef>
            </a:pPr>
            <a:endParaRPr lang="en-GB" sz="1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Each chapter should have: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Chapter number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Chapter title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Headings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Subheadings </a:t>
            </a:r>
          </a:p>
        </p:txBody>
      </p:sp>
    </p:spTree>
    <p:extLst>
      <p:ext uri="{BB962C8B-B14F-4D97-AF65-F5344CB8AC3E}">
        <p14:creationId xmlns:p14="http://schemas.microsoft.com/office/powerpoint/2010/main" val="22106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468313" y="642919"/>
            <a:ext cx="82804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2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Chapter 2</a:t>
            </a:r>
          </a:p>
          <a:p>
            <a:pPr algn="ctr">
              <a:spcBef>
                <a:spcPct val="50000"/>
              </a:spcBef>
            </a:pPr>
            <a:r>
              <a:rPr lang="en-GB" sz="3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GB" sz="32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Literature Review</a:t>
            </a:r>
          </a:p>
          <a:p>
            <a:pPr algn="ctr">
              <a:spcBef>
                <a:spcPct val="50000"/>
              </a:spcBef>
            </a:pPr>
            <a:endParaRPr lang="en-GB" sz="10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spcBef>
                <a:spcPct val="50000"/>
              </a:spcBef>
            </a:pPr>
            <a:endParaRPr lang="en-GB" sz="10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GB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2.1 Introduction to Chapter</a:t>
            </a:r>
          </a:p>
          <a:p>
            <a:pPr>
              <a:spcBef>
                <a:spcPct val="50000"/>
              </a:spcBef>
            </a:pPr>
            <a:r>
              <a:rPr lang="en-GB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2.2 Another Heading </a:t>
            </a:r>
          </a:p>
          <a:p>
            <a:pPr>
              <a:spcBef>
                <a:spcPct val="50000"/>
              </a:spcBef>
            </a:pPr>
            <a:r>
              <a:rPr lang="en-GB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2.2.1 Subheading</a:t>
            </a:r>
          </a:p>
          <a:p>
            <a:pPr>
              <a:spcBef>
                <a:spcPct val="50000"/>
              </a:spcBef>
            </a:pPr>
            <a:r>
              <a:rPr lang="en-GB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etc..</a:t>
            </a:r>
          </a:p>
          <a:p>
            <a:pPr>
              <a:spcBef>
                <a:spcPct val="50000"/>
              </a:spcBef>
            </a:pPr>
            <a:r>
              <a:rPr lang="en-GB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etc ..</a:t>
            </a:r>
          </a:p>
          <a:p>
            <a:pPr>
              <a:spcBef>
                <a:spcPct val="50000"/>
              </a:spcBef>
            </a:pPr>
            <a:r>
              <a:rPr lang="en-GB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2.6 Summary of Chapter</a:t>
            </a:r>
            <a:endParaRPr lang="en-GB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041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5"/>
          <p:cNvSpPr txBox="1">
            <a:spLocks noChangeArrowheads="1"/>
          </p:cNvSpPr>
          <p:nvPr/>
        </p:nvSpPr>
        <p:spPr bwMode="auto">
          <a:xfrm>
            <a:off x="468313" y="765175"/>
            <a:ext cx="8280400" cy="54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Structure of Final </a:t>
            </a:r>
            <a:r>
              <a:rPr lang="en-GB" sz="36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Hons</a:t>
            </a:r>
            <a:r>
              <a:rPr lang="en-GB" sz="3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Project Report</a:t>
            </a:r>
            <a:r>
              <a:rPr lang="en-GB" sz="3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</a:p>
          <a:p>
            <a:pPr>
              <a:spcBef>
                <a:spcPct val="50000"/>
              </a:spcBef>
            </a:pPr>
            <a:endParaRPr lang="en-GB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terms of chapter titles your </a:t>
            </a: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Marking Scheme</a:t>
            </a: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can provide useful ideas for example: </a:t>
            </a:r>
          </a:p>
          <a:p>
            <a:pPr>
              <a:spcBef>
                <a:spcPct val="50000"/>
              </a:spcBef>
            </a:pPr>
            <a:endParaRPr lang="en-GB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GB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Literature Review			Evaluation and Testing</a:t>
            </a:r>
          </a:p>
          <a:p>
            <a:pPr>
              <a:spcBef>
                <a:spcPct val="50000"/>
              </a:spcBef>
            </a:pPr>
            <a:r>
              <a:rPr lang="en-GB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Primary Research			Design of Mobile App  </a:t>
            </a:r>
          </a:p>
          <a:p>
            <a:pPr>
              <a:spcBef>
                <a:spcPct val="50000"/>
              </a:spcBef>
            </a:pPr>
            <a:r>
              <a:rPr lang="en-GB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Analysis of Results			Critical self-Appraisal</a:t>
            </a:r>
          </a:p>
          <a:p>
            <a:pPr>
              <a:spcBef>
                <a:spcPct val="50000"/>
              </a:spcBef>
            </a:pPr>
            <a:r>
              <a:rPr lang="en-GB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Development of Mobile App 	</a:t>
            </a:r>
          </a:p>
          <a:p>
            <a:pPr>
              <a:spcBef>
                <a:spcPct val="50000"/>
              </a:spcBef>
            </a:pPr>
            <a:r>
              <a:rPr lang="en-GB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Recommendations and Conclusion</a:t>
            </a:r>
            <a:endParaRPr lang="en-GB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161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5"/>
          <p:cNvSpPr txBox="1">
            <a:spLocks noChangeArrowheads="1"/>
          </p:cNvSpPr>
          <p:nvPr/>
        </p:nvSpPr>
        <p:spPr bwMode="auto">
          <a:xfrm>
            <a:off x="468313" y="295275"/>
            <a:ext cx="8280400" cy="743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Language and Style </a:t>
            </a:r>
            <a:r>
              <a:rPr lang="en-GB" sz="3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</a:p>
          <a:p>
            <a:pPr>
              <a:spcBef>
                <a:spcPct val="50000"/>
              </a:spcBef>
            </a:pPr>
            <a:endParaRPr lang="en-GB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 formal</a:t>
            </a: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– this is an academic report</a:t>
            </a:r>
          </a:p>
          <a:p>
            <a:pPr>
              <a:spcBef>
                <a:spcPct val="50000"/>
              </a:spcBef>
            </a:pP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Avoid first person</a:t>
            </a: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Try not to use </a:t>
            </a: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I/we/me </a:t>
            </a: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etc</a:t>
            </a: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 </a:t>
            </a: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passive </a:t>
            </a: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rather than active voice – write about the </a:t>
            </a: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action rather than about the actor</a:t>
            </a: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e.g. I sent out a survey to the end users </a:t>
            </a: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(avoid this style of writing)</a:t>
            </a: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Survey was sent out to the end users   </a:t>
            </a: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(this style is better)</a:t>
            </a:r>
          </a:p>
          <a:p>
            <a:pPr>
              <a:spcBef>
                <a:spcPct val="50000"/>
              </a:spcBef>
            </a:pPr>
            <a:endParaRPr lang="en-GB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endParaRPr lang="en-GB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570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/>
              <a:t>Hons Project Final Submission</a:t>
            </a:r>
            <a:endParaRPr lang="en-US" sz="3600" b="1"/>
          </a:p>
        </p:txBody>
      </p:sp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468313" y="1196975"/>
            <a:ext cx="8280400" cy="38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dirty="0"/>
              <a:t>Submission date:</a:t>
            </a:r>
          </a:p>
          <a:p>
            <a:endParaRPr lang="en-GB" sz="2800" dirty="0"/>
          </a:p>
          <a:p>
            <a:endParaRPr lang="en-GB" sz="1200" dirty="0"/>
          </a:p>
          <a:p>
            <a:pPr algn="ctr"/>
            <a:r>
              <a:rPr lang="en-GB" sz="2800" b="1" dirty="0"/>
              <a:t>FRIDAY 31</a:t>
            </a:r>
            <a:r>
              <a:rPr lang="en-GB" sz="2800" b="1" baseline="30000" dirty="0"/>
              <a:t>st</a:t>
            </a:r>
            <a:r>
              <a:rPr lang="en-GB" sz="2800" b="1" dirty="0"/>
              <a:t> MARCH 2023 </a:t>
            </a:r>
          </a:p>
          <a:p>
            <a:pPr algn="ctr"/>
            <a:endParaRPr lang="en-GB" sz="2800" b="1" dirty="0"/>
          </a:p>
          <a:p>
            <a:endParaRPr lang="en-GB" sz="1200" dirty="0"/>
          </a:p>
          <a:p>
            <a:pPr lvl="0"/>
            <a:r>
              <a:rPr lang="en-GB" sz="2800" dirty="0">
                <a:solidFill>
                  <a:prstClr val="black"/>
                </a:solidFill>
              </a:rPr>
              <a:t>Final Hons Project Report worth </a:t>
            </a:r>
            <a:r>
              <a:rPr lang="en-GB" sz="2800" b="1" dirty="0">
                <a:solidFill>
                  <a:prstClr val="black"/>
                </a:solidFill>
              </a:rPr>
              <a:t>70%</a:t>
            </a:r>
          </a:p>
          <a:p>
            <a:pPr lvl="0"/>
            <a:endParaRPr lang="en-GB" sz="2800" dirty="0">
              <a:solidFill>
                <a:prstClr val="black"/>
              </a:solidFill>
            </a:endParaRPr>
          </a:p>
          <a:p>
            <a:pPr lvl="0"/>
            <a:r>
              <a:rPr lang="en-GB" sz="2800" dirty="0">
                <a:solidFill>
                  <a:prstClr val="black"/>
                </a:solidFill>
              </a:rPr>
              <a:t>Project Management Report worth </a:t>
            </a:r>
            <a:r>
              <a:rPr lang="en-GB" sz="2800" b="1" dirty="0">
                <a:solidFill>
                  <a:prstClr val="black"/>
                </a:solidFill>
              </a:rPr>
              <a:t>10%</a:t>
            </a:r>
          </a:p>
          <a:p>
            <a:endParaRPr lang="en-GB" sz="900" dirty="0"/>
          </a:p>
          <a:p>
            <a:endParaRPr lang="en-GB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5"/>
          <p:cNvSpPr txBox="1">
            <a:spLocks noChangeArrowheads="1"/>
          </p:cNvSpPr>
          <p:nvPr/>
        </p:nvSpPr>
        <p:spPr bwMode="auto">
          <a:xfrm>
            <a:off x="468313" y="295275"/>
            <a:ext cx="8280400" cy="603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Language and Style </a:t>
            </a:r>
            <a:r>
              <a:rPr lang="en-GB" sz="3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Avoid slang words and phrasing</a:t>
            </a: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(e.g. I interviewed some bloke from the IT Department )</a:t>
            </a:r>
          </a:p>
          <a:p>
            <a:pPr>
              <a:spcBef>
                <a:spcPct val="50000"/>
              </a:spcBef>
            </a:pP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Avoid informal abbreviations/contractions</a:t>
            </a: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(e.g. don’t, wont, can’t, isn’t etc)</a:t>
            </a: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 not use </a:t>
            </a:r>
            <a:r>
              <a:rPr lang="en-GB" sz="28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texting</a:t>
            </a: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language </a:t>
            </a: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(e.g. CU, L8R, OMG) </a:t>
            </a:r>
          </a:p>
          <a:p>
            <a:pPr>
              <a:spcBef>
                <a:spcPct val="50000"/>
              </a:spcBef>
            </a:pP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 professional</a:t>
            </a: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- Check spelling</a:t>
            </a: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- Check grammar</a:t>
            </a: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- Check punctuation</a:t>
            </a:r>
          </a:p>
        </p:txBody>
      </p:sp>
    </p:spTree>
    <p:extLst>
      <p:ext uri="{BB962C8B-B14F-4D97-AF65-F5344CB8AC3E}">
        <p14:creationId xmlns:p14="http://schemas.microsoft.com/office/powerpoint/2010/main" val="125767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5"/>
          <p:cNvSpPr txBox="1">
            <a:spLocks noChangeArrowheads="1"/>
          </p:cNvSpPr>
          <p:nvPr/>
        </p:nvSpPr>
        <p:spPr bwMode="auto">
          <a:xfrm>
            <a:off x="468313" y="295275"/>
            <a:ext cx="8280400" cy="630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Overall Formatting </a:t>
            </a:r>
            <a:r>
              <a:rPr lang="en-GB" sz="3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</a:p>
          <a:p>
            <a:pPr>
              <a:spcBef>
                <a:spcPct val="50000"/>
              </a:spcBef>
            </a:pPr>
            <a:endParaRPr lang="en-GB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GB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Typed using </a:t>
            </a:r>
            <a:r>
              <a:rPr lang="en-GB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Word compatible format</a:t>
            </a: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Include </a:t>
            </a: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page numbers</a:t>
            </a: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(often overlooked)</a:t>
            </a: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 </a:t>
            </a: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A4</a:t>
            </a: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paper size</a:t>
            </a:r>
          </a:p>
          <a:p>
            <a:pPr>
              <a:spcBef>
                <a:spcPct val="50000"/>
              </a:spcBef>
            </a:pP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2.5 cm margins</a:t>
            </a: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at top, bottom and edges of paper</a:t>
            </a: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Either </a:t>
            </a: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single or 1.5 spaced</a:t>
            </a: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Font size of main body text should be </a:t>
            </a:r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11pt or 12pt</a:t>
            </a: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using clear fonts such as Arial or Times New Roman </a:t>
            </a:r>
          </a:p>
          <a:p>
            <a:pPr>
              <a:spcBef>
                <a:spcPct val="50000"/>
              </a:spcBef>
            </a:pPr>
            <a:endParaRPr lang="en-GB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3225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 dirty="0"/>
              <a:t>Writing</a:t>
            </a:r>
            <a:endParaRPr lang="en-US" sz="3600" b="1" dirty="0"/>
          </a:p>
        </p:txBody>
      </p:sp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468313" y="1789113"/>
            <a:ext cx="8280400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For the Literature Review</a:t>
            </a:r>
            <a:r>
              <a:rPr lang="en-GB" sz="2800" b="1"/>
              <a:t> don’t use multiple lines of quotes </a:t>
            </a:r>
            <a:r>
              <a:rPr lang="en-GB" sz="2800"/>
              <a:t>from the literature just strung together over pages and pages</a:t>
            </a:r>
          </a:p>
          <a:p>
            <a:endParaRPr lang="en-GB" sz="2800" b="1"/>
          </a:p>
          <a:p>
            <a:endParaRPr lang="en-GB" sz="2800" b="1"/>
          </a:p>
          <a:p>
            <a:r>
              <a:rPr lang="en-GB" sz="2800"/>
              <a:t>Use quotes where necessary </a:t>
            </a:r>
            <a:r>
              <a:rPr lang="en-GB" sz="2800" b="1"/>
              <a:t>but don’t over do it</a:t>
            </a:r>
            <a:r>
              <a:rPr lang="en-GB" sz="2800"/>
              <a:t> </a:t>
            </a:r>
          </a:p>
          <a:p>
            <a:endParaRPr lang="en-GB" sz="2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endParaRPr lang="en-GB" sz="10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endParaRPr lang="en-GB" sz="10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46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5"/>
          <p:cNvSpPr txBox="1">
            <a:spLocks noChangeArrowheads="1"/>
          </p:cNvSpPr>
          <p:nvPr/>
        </p:nvSpPr>
        <p:spPr bwMode="auto">
          <a:xfrm>
            <a:off x="468313" y="1341438"/>
            <a:ext cx="82804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>
                <a:solidFill>
                  <a:prstClr val="black"/>
                </a:solidFill>
              </a:rPr>
              <a:t>Use a writing style such as the following for example: </a:t>
            </a:r>
          </a:p>
          <a:p>
            <a:pPr>
              <a:spcBef>
                <a:spcPct val="50000"/>
              </a:spcBef>
            </a:pPr>
            <a:endParaRPr lang="en-GB" sz="1200" dirty="0">
              <a:solidFill>
                <a:prstClr val="black"/>
              </a:solidFill>
            </a:endParaRPr>
          </a:p>
          <a:p>
            <a:pPr>
              <a:spcBef>
                <a:spcPct val="50000"/>
              </a:spcBef>
            </a:pPr>
            <a:r>
              <a:rPr lang="en-GB" sz="2800" dirty="0">
                <a:solidFill>
                  <a:prstClr val="black"/>
                </a:solidFill>
              </a:rPr>
              <a:t>You might say:</a:t>
            </a:r>
          </a:p>
          <a:p>
            <a:pPr>
              <a:spcBef>
                <a:spcPct val="50000"/>
              </a:spcBef>
            </a:pPr>
            <a:r>
              <a:rPr lang="en-GB" sz="2800" dirty="0">
                <a:solidFill>
                  <a:prstClr val="black"/>
                </a:solidFill>
              </a:rPr>
              <a:t>Major shortfalls associated with approach X have been highlighted by Smith (2014) and Jones (2017) who make the points that ..... </a:t>
            </a:r>
          </a:p>
          <a:p>
            <a:pPr>
              <a:spcBef>
                <a:spcPct val="50000"/>
              </a:spcBef>
            </a:pPr>
            <a:endParaRPr lang="en-GB" sz="2800" b="1" dirty="0">
              <a:solidFill>
                <a:prstClr val="black"/>
              </a:solidFill>
            </a:endParaRPr>
          </a:p>
          <a:p>
            <a:pPr>
              <a:spcBef>
                <a:spcPct val="50000"/>
              </a:spcBef>
            </a:pPr>
            <a:r>
              <a:rPr lang="en-GB" sz="2800" b="1" dirty="0">
                <a:solidFill>
                  <a:prstClr val="black"/>
                </a:solidFill>
              </a:rPr>
              <a:t>Or…</a:t>
            </a:r>
          </a:p>
          <a:p>
            <a:pPr>
              <a:spcBef>
                <a:spcPct val="50000"/>
              </a:spcBef>
            </a:pPr>
            <a:endParaRPr lang="en-GB" sz="2800" b="1" dirty="0">
              <a:solidFill>
                <a:prstClr val="black"/>
              </a:solidFill>
            </a:endParaRPr>
          </a:p>
        </p:txBody>
      </p:sp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 dirty="0">
                <a:solidFill>
                  <a:prstClr val="black"/>
                </a:solidFill>
              </a:rPr>
              <a:t>Writing and Referencing  </a:t>
            </a:r>
            <a:endParaRPr lang="en-US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5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5"/>
          <p:cNvSpPr txBox="1">
            <a:spLocks noChangeArrowheads="1"/>
          </p:cNvSpPr>
          <p:nvPr/>
        </p:nvSpPr>
        <p:spPr bwMode="auto">
          <a:xfrm>
            <a:off x="468313" y="1341438"/>
            <a:ext cx="82804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/>
              <a:t>A number of authors have highlighted particular shortfalls with approach X in terms of how it can be applied in the real world (e.g. Smith, 2014; Jones, 2017). Commonly cited problems associated with approach X that these authors highlight include ...</a:t>
            </a:r>
          </a:p>
          <a:p>
            <a:pPr>
              <a:spcBef>
                <a:spcPct val="50000"/>
              </a:spcBef>
            </a:pPr>
            <a:endParaRPr lang="en-GB" sz="1000" dirty="0"/>
          </a:p>
          <a:p>
            <a:pPr>
              <a:spcBef>
                <a:spcPct val="50000"/>
              </a:spcBef>
            </a:pPr>
            <a:r>
              <a:rPr lang="en-GB" sz="2800" dirty="0"/>
              <a:t>Discuss the authors’ points without directly quoting all the time or just cutting and pasting</a:t>
            </a:r>
          </a:p>
          <a:p>
            <a:pPr>
              <a:spcBef>
                <a:spcPct val="50000"/>
              </a:spcBef>
            </a:pPr>
            <a:endParaRPr lang="en-GB" sz="1000" dirty="0"/>
          </a:p>
          <a:p>
            <a:pPr>
              <a:spcBef>
                <a:spcPct val="50000"/>
              </a:spcBef>
            </a:pPr>
            <a:r>
              <a:rPr lang="en-GB" sz="2800" dirty="0"/>
              <a:t>You can use quotes for example in defining terms or concepts </a:t>
            </a:r>
            <a:r>
              <a:rPr lang="en-GB" sz="2800" dirty="0" err="1"/>
              <a:t>etc</a:t>
            </a:r>
            <a:r>
              <a:rPr lang="en-GB" sz="2800" dirty="0"/>
              <a:t> but don’t overdo it </a:t>
            </a:r>
            <a:endParaRPr lang="en-GB" sz="2800" b="1" dirty="0"/>
          </a:p>
        </p:txBody>
      </p:sp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 dirty="0"/>
              <a:t>Writing and Referencing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77011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5"/>
          <p:cNvSpPr txBox="1">
            <a:spLocks noChangeArrowheads="1"/>
          </p:cNvSpPr>
          <p:nvPr/>
        </p:nvSpPr>
        <p:spPr bwMode="auto">
          <a:xfrm>
            <a:off x="468313" y="295275"/>
            <a:ext cx="8280400" cy="593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Figures, Illustrations etc  </a:t>
            </a:r>
            <a:r>
              <a:rPr lang="en-GB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</a:p>
          <a:p>
            <a:pPr>
              <a:spcBef>
                <a:spcPct val="50000"/>
              </a:spcBef>
            </a:pPr>
            <a:endParaRPr lang="en-GB" sz="1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Arial Unicode MS" pitchFamily="34" charset="-128"/>
              </a:rPr>
              <a:t>If directly referred to in the narrative should be placed </a:t>
            </a:r>
            <a:r>
              <a:rPr lang="en-US" sz="2400" b="1">
                <a:latin typeface="Arial Unicode MS" pitchFamily="34" charset="-128"/>
              </a:rPr>
              <a:t>in the text as close as possible to the first point at which they are mentioned </a:t>
            </a:r>
          </a:p>
          <a:p>
            <a:pPr>
              <a:spcBef>
                <a:spcPct val="50000"/>
              </a:spcBef>
            </a:pPr>
            <a:endParaRPr lang="en-GB" sz="1000" b="1">
              <a:latin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Arial Unicode MS" pitchFamily="34" charset="-128"/>
              </a:rPr>
              <a:t>Each type of illustration should be </a:t>
            </a:r>
            <a:r>
              <a:rPr lang="en-US" sz="2400" b="1">
                <a:latin typeface="Arial Unicode MS" pitchFamily="34" charset="-128"/>
              </a:rPr>
              <a:t>numbered consecutively throughout the Hons Project</a:t>
            </a:r>
            <a:r>
              <a:rPr lang="en-US" sz="2400">
                <a:latin typeface="Arial Unicode MS" pitchFamily="34" charset="-128"/>
              </a:rPr>
              <a:t>, e.g. Figure 1, Table 3.1 etc. </a:t>
            </a:r>
          </a:p>
          <a:p>
            <a:pPr>
              <a:spcBef>
                <a:spcPct val="50000"/>
              </a:spcBef>
            </a:pPr>
            <a:endParaRPr lang="en-US" sz="2400">
              <a:latin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Arial Unicode MS" pitchFamily="34" charset="-128"/>
              </a:rPr>
              <a:t>If taken from other works, </a:t>
            </a:r>
            <a:r>
              <a:rPr lang="en-US" sz="2400" b="1">
                <a:latin typeface="Arial Unicode MS" pitchFamily="34" charset="-128"/>
              </a:rPr>
              <a:t>the source of the illustration should be given under the illustration</a:t>
            </a:r>
            <a:r>
              <a:rPr lang="en-US" sz="2400">
                <a:latin typeface="Arial Unicode MS" pitchFamily="34" charset="-128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2400">
              <a:latin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2400" b="1">
                <a:latin typeface="Arial Unicode MS" pitchFamily="34" charset="-128"/>
              </a:rPr>
              <a:t>Figure 1:</a:t>
            </a:r>
            <a:r>
              <a:rPr lang="en-US" sz="2400">
                <a:latin typeface="Arial Unicode MS" pitchFamily="34" charset="-128"/>
              </a:rPr>
              <a:t> Title (Source: Smith and Jones, 2011) </a:t>
            </a:r>
            <a:endParaRPr lang="en-GB" sz="240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9377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5"/>
          <p:cNvSpPr txBox="1">
            <a:spLocks noChangeArrowheads="1"/>
          </p:cNvSpPr>
          <p:nvPr/>
        </p:nvSpPr>
        <p:spPr bwMode="auto">
          <a:xfrm>
            <a:off x="468313" y="295275"/>
            <a:ext cx="8280400" cy="610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Appendices  </a:t>
            </a:r>
            <a:r>
              <a:rPr lang="en-GB" sz="3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</a:p>
          <a:p>
            <a:pPr>
              <a:spcBef>
                <a:spcPct val="50000"/>
              </a:spcBef>
            </a:pPr>
            <a:endParaRPr lang="en-GB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Unicode MS" pitchFamily="34" charset="-128"/>
              </a:rPr>
              <a:t>Used for material which is:</a:t>
            </a:r>
          </a:p>
          <a:p>
            <a:pPr>
              <a:spcBef>
                <a:spcPct val="50000"/>
              </a:spcBef>
            </a:pPr>
            <a:endParaRPr lang="en-US" sz="1200" dirty="0">
              <a:latin typeface="Arial Unicode MS" pitchFamily="34" charset="-128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2800" dirty="0">
                <a:latin typeface="Arial Unicode MS" pitchFamily="34" charset="-128"/>
              </a:rPr>
              <a:t> Too large or detailed for the main body of text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2800" dirty="0">
                <a:latin typeface="Arial Unicode MS" pitchFamily="34" charset="-128"/>
              </a:rPr>
              <a:t> You will refer to from the main body of text </a:t>
            </a:r>
          </a:p>
          <a:p>
            <a:pPr>
              <a:spcBef>
                <a:spcPct val="50000"/>
              </a:spcBef>
            </a:pPr>
            <a:endParaRPr lang="en-GB" sz="1200" dirty="0">
              <a:latin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</a:rPr>
              <a:t>Examples include:</a:t>
            </a:r>
          </a:p>
          <a:p>
            <a:pPr>
              <a:spcBef>
                <a:spcPct val="50000"/>
              </a:spcBef>
            </a:pPr>
            <a:endParaRPr lang="en-US" sz="1200" dirty="0">
              <a:latin typeface="Arial Unicode MS" pitchFamily="34" charset="-128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2800" dirty="0">
                <a:latin typeface="Arial Unicode MS" pitchFamily="34" charset="-128"/>
              </a:rPr>
              <a:t> Tables of results, examples of completed   questionnaires, interview transcripts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2800" dirty="0">
                <a:latin typeface="Arial Unicode MS" pitchFamily="34" charset="-128"/>
              </a:rPr>
              <a:t> Program code or configuration files </a:t>
            </a:r>
          </a:p>
        </p:txBody>
      </p:sp>
    </p:spTree>
    <p:extLst>
      <p:ext uri="{BB962C8B-B14F-4D97-AF65-F5344CB8AC3E}">
        <p14:creationId xmlns:p14="http://schemas.microsoft.com/office/powerpoint/2010/main" val="1473238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ctrTitle" idx="4294967295"/>
          </p:nvPr>
        </p:nvSpPr>
        <p:spPr>
          <a:xfrm>
            <a:off x="142875" y="60325"/>
            <a:ext cx="7772400" cy="1417638"/>
          </a:xfrm>
        </p:spPr>
        <p:txBody>
          <a:bodyPr/>
          <a:lstStyle/>
          <a:p>
            <a:pPr algn="l" eaLnBrk="1" hangingPunct="1"/>
            <a:r>
              <a:rPr lang="en-GB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Report writing – the structure</a:t>
            </a:r>
            <a:br>
              <a:rPr lang="en-GB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GB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770" name="Subtitle 2"/>
          <p:cNvSpPr>
            <a:spLocks noGrp="1"/>
          </p:cNvSpPr>
          <p:nvPr>
            <p:ph type="subTitle" idx="4294967295"/>
          </p:nvPr>
        </p:nvSpPr>
        <p:spPr>
          <a:xfrm>
            <a:off x="131763" y="1357313"/>
            <a:ext cx="8858250" cy="49291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GB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Appendices : </a:t>
            </a:r>
            <a:r>
              <a:rPr lang="en-GB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Supplementary information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GB" sz="24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GB" sz="24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GB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Will the reader need to know this?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GB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GB" sz="24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Yes</a:t>
            </a:r>
            <a:r>
              <a:rPr lang="en-GB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	      </a:t>
            </a:r>
            <a:r>
              <a:rPr lang="en-GB" sz="24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GB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 they need to know it to       Don’t include in report 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GB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follow the argument?	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GB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GB" sz="24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Yes			       No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GB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Put in the main body	       Is it referred to several times?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GB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GB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		       </a:t>
            </a:r>
            <a:r>
              <a:rPr lang="en-GB" sz="24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Yes</a:t>
            </a:r>
            <a:r>
              <a:rPr lang="en-GB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GB" sz="24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GB" sz="24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		</a:t>
            </a:r>
            <a:r>
              <a:rPr lang="en-GB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Put in main body     Put in appendix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GB" sz="24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GB" sz="24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GB" sz="24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GB" sz="24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GB" sz="28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GB" sz="28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771" name="Subtitle 2"/>
          <p:cNvSpPr txBox="1">
            <a:spLocks/>
          </p:cNvSpPr>
          <p:nvPr/>
        </p:nvSpPr>
        <p:spPr bwMode="auto">
          <a:xfrm>
            <a:off x="571500" y="2770188"/>
            <a:ext cx="7848600" cy="408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GB" sz="3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GB" sz="3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GB" sz="3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GB" sz="3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GB" sz="3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GB" sz="3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1536700" y="2868613"/>
            <a:ext cx="785813" cy="35718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35363" y="2927350"/>
            <a:ext cx="857250" cy="28575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392238" y="4522788"/>
            <a:ext cx="357187" cy="158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87738" y="4498975"/>
            <a:ext cx="857250" cy="28575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537075" y="5665788"/>
            <a:ext cx="357187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86438" y="5464175"/>
            <a:ext cx="857250" cy="28575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55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5"/>
          <p:cNvSpPr txBox="1">
            <a:spLocks noChangeArrowheads="1"/>
          </p:cNvSpPr>
          <p:nvPr/>
        </p:nvSpPr>
        <p:spPr bwMode="auto">
          <a:xfrm>
            <a:off x="468313" y="295275"/>
            <a:ext cx="8280400" cy="640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Writing Process  </a:t>
            </a:r>
            <a:r>
              <a:rPr lang="en-GB" sz="3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</a:p>
          <a:p>
            <a:pPr>
              <a:spcBef>
                <a:spcPct val="50000"/>
              </a:spcBef>
            </a:pPr>
            <a:endParaRPr lang="en-GB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Unicode MS" pitchFamily="34" charset="-128"/>
              </a:rPr>
              <a:t>Use commas, full stops, paragraphs etc – don’t have 10 line sentences or pages full of 1 line sentences</a:t>
            </a:r>
          </a:p>
          <a:p>
            <a:pPr>
              <a:spcBef>
                <a:spcPct val="50000"/>
              </a:spcBef>
            </a:pPr>
            <a:endParaRPr lang="en-US" sz="900" dirty="0">
              <a:latin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Unicode MS" pitchFamily="34" charset="-128"/>
              </a:rPr>
              <a:t>Use other people to proof read if you wish</a:t>
            </a:r>
          </a:p>
          <a:p>
            <a:pPr>
              <a:spcBef>
                <a:spcPct val="50000"/>
              </a:spcBef>
            </a:pPr>
            <a:endParaRPr lang="en-GB" sz="1200" dirty="0">
              <a:latin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GB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Supervisors may provide feedback on the overall content, flow of arguments, structure etc </a:t>
            </a:r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r>
              <a:rPr lang="en-GB" sz="2800" dirty="0"/>
              <a:t>It is </a:t>
            </a:r>
            <a:r>
              <a:rPr lang="en-GB" sz="2800" b="1" dirty="0"/>
              <a:t>not your supervisor’s role</a:t>
            </a:r>
            <a:r>
              <a:rPr lang="en-GB" sz="2800" dirty="0"/>
              <a:t> to proof read your </a:t>
            </a:r>
            <a:r>
              <a:rPr lang="en-GB" sz="2800" dirty="0" err="1"/>
              <a:t>Hons</a:t>
            </a:r>
            <a:r>
              <a:rPr lang="en-GB" sz="2800" dirty="0"/>
              <a:t> Project – that is your responsibility!</a:t>
            </a:r>
          </a:p>
          <a:p>
            <a:pPr>
              <a:spcBef>
                <a:spcPct val="50000"/>
              </a:spcBef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3712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5"/>
          <p:cNvSpPr txBox="1">
            <a:spLocks noChangeArrowheads="1"/>
          </p:cNvSpPr>
          <p:nvPr/>
        </p:nvSpPr>
        <p:spPr bwMode="auto">
          <a:xfrm>
            <a:off x="468313" y="295275"/>
            <a:ext cx="82804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Writing Process  </a:t>
            </a:r>
            <a:r>
              <a:rPr lang="en-GB" sz="3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</a:p>
          <a:p>
            <a:pPr>
              <a:spcBef>
                <a:spcPct val="50000"/>
              </a:spcBef>
            </a:pPr>
            <a:endParaRPr lang="en-GB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Unicode MS" pitchFamily="34" charset="-128"/>
              </a:rPr>
              <a:t>It is </a:t>
            </a:r>
            <a:r>
              <a:rPr lang="en-US" sz="2800" b="1" dirty="0">
                <a:latin typeface="Arial Unicode MS" pitchFamily="34" charset="-128"/>
              </a:rPr>
              <a:t>not your supervisor’s job or role </a:t>
            </a:r>
            <a:r>
              <a:rPr lang="en-US" sz="2800" dirty="0">
                <a:latin typeface="Arial Unicode MS" pitchFamily="34" charset="-128"/>
              </a:rPr>
              <a:t>to write the </a:t>
            </a:r>
            <a:r>
              <a:rPr lang="en-US" sz="2800" dirty="0" err="1">
                <a:latin typeface="Arial Unicode MS" pitchFamily="34" charset="-128"/>
              </a:rPr>
              <a:t>Hons</a:t>
            </a:r>
            <a:r>
              <a:rPr lang="en-US" sz="2800" dirty="0">
                <a:latin typeface="Arial Unicode MS" pitchFamily="34" charset="-128"/>
              </a:rPr>
              <a:t> Project report for you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Unicode MS" pitchFamily="34" charset="-128"/>
              </a:rPr>
              <a:t>Nor is it the supervisor’s role to </a:t>
            </a:r>
            <a:r>
              <a:rPr lang="en-US" sz="2800" b="1" dirty="0">
                <a:latin typeface="Arial Unicode MS" pitchFamily="34" charset="-128"/>
              </a:rPr>
              <a:t>spot all errors and mistakes – they don’t do your work for you</a:t>
            </a:r>
          </a:p>
          <a:p>
            <a:pPr>
              <a:spcBef>
                <a:spcPct val="50000"/>
              </a:spcBef>
            </a:pPr>
            <a:endParaRPr lang="en-GB" sz="1200" dirty="0">
              <a:latin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GB" sz="2800" dirty="0"/>
              <a:t>Get any </a:t>
            </a:r>
            <a:r>
              <a:rPr lang="en-GB" sz="2800" b="1" dirty="0"/>
              <a:t>drafts to them early</a:t>
            </a:r>
            <a:r>
              <a:rPr lang="en-GB" sz="2800" dirty="0"/>
              <a:t> – they are likely going to be very busy and you are in a queue</a:t>
            </a:r>
          </a:p>
          <a:p>
            <a:pPr>
              <a:spcBef>
                <a:spcPct val="50000"/>
              </a:spcBef>
            </a:pPr>
            <a:endParaRPr lang="en-GB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55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/>
              <a:t>Hons Project Final Submission</a:t>
            </a:r>
            <a:endParaRPr lang="en-US" sz="3600" b="1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468313" y="1268760"/>
            <a:ext cx="8280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dirty="0"/>
              <a:t>You should submit a copy of your Hons Project to </a:t>
            </a:r>
            <a:r>
              <a:rPr lang="en-GB" sz="2800" b="1" dirty="0"/>
              <a:t>Turnitin</a:t>
            </a:r>
            <a:r>
              <a:rPr lang="en-GB" sz="2800" dirty="0"/>
              <a:t> on the </a:t>
            </a:r>
            <a:r>
              <a:rPr lang="en-GB" sz="2800" b="1" dirty="0"/>
              <a:t>Hons Project Aula site </a:t>
            </a:r>
            <a:r>
              <a:rPr lang="en-GB" sz="2800" dirty="0"/>
              <a:t>using the group links (same as you did with the Interim Report) 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/>
              <a:t>Don’t Forget…</a:t>
            </a:r>
            <a:endParaRPr lang="en-US" sz="3600" b="1"/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539552" y="1484784"/>
            <a:ext cx="8280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lvl="0" indent="-571500">
              <a:buFontTx/>
              <a:buAutoNum type="romanLcParenBoth"/>
            </a:pPr>
            <a:r>
              <a:rPr lang="en-GB" sz="2800" b="1" dirty="0">
                <a:solidFill>
                  <a:prstClr val="black"/>
                </a:solidFill>
              </a:rPr>
              <a:t>Submit an electronic copy of your final Hons Project report to </a:t>
            </a:r>
            <a:r>
              <a:rPr lang="en-GB" sz="2800" b="1" dirty="0" err="1">
                <a:solidFill>
                  <a:prstClr val="black"/>
                </a:solidFill>
              </a:rPr>
              <a:t>Turnitin</a:t>
            </a:r>
            <a:endParaRPr lang="en-GB" sz="2800" b="1" dirty="0">
              <a:solidFill>
                <a:prstClr val="black"/>
              </a:solidFill>
            </a:endParaRPr>
          </a:p>
          <a:p>
            <a:pPr marL="571500" lvl="0" indent="-571500">
              <a:buFontTx/>
              <a:buAutoNum type="romanLcParenBoth"/>
            </a:pPr>
            <a:endParaRPr lang="en-GB" sz="2800" b="1" dirty="0">
              <a:solidFill>
                <a:prstClr val="black"/>
              </a:solidFill>
            </a:endParaRPr>
          </a:p>
          <a:p>
            <a:pPr marL="571500" lvl="0" indent="-571500">
              <a:buFontTx/>
              <a:buAutoNum type="romanLcParenBoth"/>
            </a:pPr>
            <a:r>
              <a:rPr lang="en-GB" sz="2800" b="1" dirty="0">
                <a:solidFill>
                  <a:prstClr val="black"/>
                </a:solidFill>
              </a:rPr>
              <a:t>Email a copy of your final Hons Project report to Mark Stansfield</a:t>
            </a:r>
          </a:p>
          <a:p>
            <a:pPr marL="571500" lvl="0" indent="-571500">
              <a:buFontTx/>
              <a:buAutoNum type="romanLcParenBoth"/>
            </a:pPr>
            <a:endParaRPr lang="en-GB" sz="2800" b="1" dirty="0">
              <a:solidFill>
                <a:prstClr val="black"/>
              </a:solidFill>
            </a:endParaRPr>
          </a:p>
          <a:p>
            <a:pPr marL="571500" lvl="0" indent="-571500">
              <a:buFontTx/>
              <a:buAutoNum type="romanLcParenBoth"/>
            </a:pPr>
            <a:r>
              <a:rPr lang="en-GB" sz="2800" b="1" dirty="0">
                <a:solidFill>
                  <a:prstClr val="black"/>
                </a:solidFill>
              </a:rPr>
              <a:t> Email a copy of your Project Management report to your supervisor and Mark Stansfield</a:t>
            </a:r>
          </a:p>
          <a:p>
            <a:endParaRPr lang="en-GB" sz="12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50606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5"/>
          <p:cNvSpPr txBox="1">
            <a:spLocks noChangeArrowheads="1"/>
          </p:cNvSpPr>
          <p:nvPr/>
        </p:nvSpPr>
        <p:spPr bwMode="auto">
          <a:xfrm>
            <a:off x="468313" y="2103438"/>
            <a:ext cx="8280400" cy="138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Any problems or queries then email me:</a:t>
            </a:r>
          </a:p>
          <a:p>
            <a:pPr algn="ctr">
              <a:spcBef>
                <a:spcPct val="50000"/>
              </a:spcBef>
            </a:pPr>
            <a:r>
              <a:rPr lang="en-GB" sz="2800">
                <a:hlinkClick r:id="rId2"/>
              </a:rPr>
              <a:t>mark.stansfield@uws.ac.uk</a:t>
            </a:r>
            <a:endParaRPr lang="en-GB" sz="2800"/>
          </a:p>
          <a:p>
            <a:pPr>
              <a:spcBef>
                <a:spcPct val="50000"/>
              </a:spcBef>
            </a:pPr>
            <a:endParaRPr lang="en-GB" sz="1000" b="1"/>
          </a:p>
        </p:txBody>
      </p:sp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/>
              <a:t>Hons Project Final Submission </a:t>
            </a:r>
            <a:endParaRPr lang="en-US" sz="3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/>
              <a:t>Hons Project Final Submission</a:t>
            </a:r>
            <a:endParaRPr lang="en-US" sz="3600" b="1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82804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dirty="0"/>
              <a:t>In addition, email an electronic copy (either </a:t>
            </a:r>
            <a:r>
              <a:rPr lang="en-GB" sz="2800" b="1" dirty="0"/>
              <a:t>Word</a:t>
            </a:r>
            <a:r>
              <a:rPr lang="en-GB" sz="2800" dirty="0"/>
              <a:t> or </a:t>
            </a:r>
            <a:r>
              <a:rPr lang="en-GB" sz="2800" b="1" dirty="0"/>
              <a:t>pdf</a:t>
            </a:r>
            <a:r>
              <a:rPr lang="en-GB" sz="2800" dirty="0"/>
              <a:t>) to </a:t>
            </a:r>
          </a:p>
          <a:p>
            <a:endParaRPr lang="en-GB" sz="2800" dirty="0"/>
          </a:p>
          <a:p>
            <a:pPr algn="ctr"/>
            <a:r>
              <a:rPr lang="en-GB" sz="2800" dirty="0">
                <a:hlinkClick r:id="rId2"/>
              </a:rPr>
              <a:t>mark.stansfield@uws.ac.uk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Students submitting </a:t>
            </a:r>
            <a:r>
              <a:rPr lang="en-GB" sz="2800" b="1" dirty="0"/>
              <a:t>Extenuating Circumstances Statement (ECS)</a:t>
            </a:r>
            <a:r>
              <a:rPr lang="en-GB" sz="2800" dirty="0"/>
              <a:t> should follow the procedures in the link:</a:t>
            </a:r>
            <a:endParaRPr lang="en-GB" sz="2800" b="1" dirty="0"/>
          </a:p>
          <a:p>
            <a:endParaRPr lang="en-GB" sz="1000" b="1" dirty="0"/>
          </a:p>
          <a:p>
            <a:r>
              <a:rPr lang="en-GB" sz="2800" u="sng" dirty="0">
                <a:hlinkClick r:id="rId3"/>
              </a:rPr>
              <a:t>http://www.uws.ac.uk/current-students/rights-and-regulations/academic-appeals-and-mitigation/</a:t>
            </a:r>
            <a:endParaRPr lang="en-GB" sz="2800" b="1" dirty="0"/>
          </a:p>
          <a:p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02962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506621" y="1412776"/>
            <a:ext cx="8280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lvl="0" indent="-571500">
              <a:buFontTx/>
              <a:buAutoNum type="romanLcParenBoth"/>
            </a:pPr>
            <a:r>
              <a:rPr lang="en-GB" sz="2800" b="1" dirty="0">
                <a:solidFill>
                  <a:prstClr val="black"/>
                </a:solidFill>
              </a:rPr>
              <a:t>Submit an electronic copy of your final Hons Project report to </a:t>
            </a:r>
            <a:r>
              <a:rPr lang="en-GB" sz="2800" b="1" dirty="0" err="1">
                <a:solidFill>
                  <a:prstClr val="black"/>
                </a:solidFill>
              </a:rPr>
              <a:t>Turnitin</a:t>
            </a:r>
            <a:endParaRPr lang="en-GB" sz="2800" b="1" dirty="0">
              <a:solidFill>
                <a:prstClr val="black"/>
              </a:solidFill>
            </a:endParaRPr>
          </a:p>
          <a:p>
            <a:pPr marL="571500" lvl="0" indent="-571500">
              <a:buFontTx/>
              <a:buAutoNum type="romanLcParenBoth"/>
            </a:pPr>
            <a:endParaRPr lang="en-GB" sz="2800" b="1" dirty="0">
              <a:solidFill>
                <a:prstClr val="black"/>
              </a:solidFill>
            </a:endParaRPr>
          </a:p>
          <a:p>
            <a:pPr marL="571500" lvl="0" indent="-571500">
              <a:buFontTx/>
              <a:buAutoNum type="romanLcParenBoth"/>
            </a:pPr>
            <a:r>
              <a:rPr lang="en-GB" sz="2800" b="1" dirty="0">
                <a:solidFill>
                  <a:prstClr val="black"/>
                </a:solidFill>
              </a:rPr>
              <a:t>Email a copy of your final Hons Project report to Mark Stansfield</a:t>
            </a:r>
          </a:p>
          <a:p>
            <a:pPr marL="571500" lvl="0" indent="-571500">
              <a:buFontTx/>
              <a:buAutoNum type="romanLcParenBoth"/>
            </a:pPr>
            <a:endParaRPr lang="en-GB" sz="2800" b="1" dirty="0">
              <a:solidFill>
                <a:prstClr val="black"/>
              </a:solidFill>
            </a:endParaRPr>
          </a:p>
          <a:p>
            <a:pPr marL="571500" lvl="0" indent="-571500">
              <a:buFontTx/>
              <a:buAutoNum type="romanLcParenBoth"/>
            </a:pPr>
            <a:r>
              <a:rPr lang="en-GB" sz="2800" b="1" dirty="0">
                <a:solidFill>
                  <a:prstClr val="black"/>
                </a:solidFill>
              </a:rPr>
              <a:t> Email a copy of your Project Management report to your supervisor and Mark Stansfield</a:t>
            </a:r>
          </a:p>
          <a:p>
            <a:endParaRPr lang="en-GB" sz="1200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 dirty="0"/>
              <a:t>Hons Project Final Submission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7290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/>
              <a:t>Hons Project Final Format</a:t>
            </a:r>
            <a:endParaRPr lang="en-US" sz="3600" b="1"/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82804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dirty="0"/>
              <a:t>As a guide the length of </a:t>
            </a:r>
            <a:r>
              <a:rPr lang="en-GB" sz="2800" dirty="0" err="1"/>
              <a:t>Hons</a:t>
            </a:r>
            <a:r>
              <a:rPr lang="en-GB" sz="2800" dirty="0"/>
              <a:t> Project report excluding appendices, tables, program listing </a:t>
            </a:r>
            <a:r>
              <a:rPr lang="en-GB" sz="2800" dirty="0" err="1"/>
              <a:t>etc</a:t>
            </a:r>
            <a:r>
              <a:rPr lang="en-GB" sz="2800" dirty="0"/>
              <a:t> should be between </a:t>
            </a:r>
            <a:r>
              <a:rPr lang="en-GB" sz="2800" b="1" dirty="0"/>
              <a:t>10,000-15,000 words</a:t>
            </a:r>
          </a:p>
          <a:p>
            <a:endParaRPr lang="en-GB" sz="2800" dirty="0"/>
          </a:p>
          <a:p>
            <a:r>
              <a:rPr lang="en-GB" sz="2800" b="1" dirty="0"/>
              <a:t>Length depends on type of </a:t>
            </a:r>
            <a:r>
              <a:rPr lang="en-GB" sz="2800" b="1" dirty="0" err="1"/>
              <a:t>Hons</a:t>
            </a:r>
            <a:r>
              <a:rPr lang="en-GB" sz="2800" b="1" dirty="0"/>
              <a:t> Project</a:t>
            </a:r>
            <a:r>
              <a:rPr lang="en-GB" sz="2800" dirty="0"/>
              <a:t> – e.g. investigative or software development</a:t>
            </a:r>
          </a:p>
          <a:p>
            <a:endParaRPr lang="en-GB" sz="2800" dirty="0"/>
          </a:p>
          <a:p>
            <a:r>
              <a:rPr lang="en-GB" sz="2800" b="1" dirty="0"/>
              <a:t>Consult your supervisor for advice</a:t>
            </a:r>
          </a:p>
          <a:p>
            <a:endParaRPr lang="en-GB" sz="2800" dirty="0"/>
          </a:p>
          <a:p>
            <a:r>
              <a:rPr lang="en-GB" sz="2800" dirty="0"/>
              <a:t>Avoid producing </a:t>
            </a:r>
            <a:r>
              <a:rPr lang="en-GB" sz="2800" b="1" dirty="0"/>
              <a:t>excessively short or long</a:t>
            </a:r>
            <a:r>
              <a:rPr lang="en-GB" sz="2800" dirty="0"/>
              <a:t> </a:t>
            </a:r>
            <a:r>
              <a:rPr lang="en-GB" sz="2800" dirty="0" err="1"/>
              <a:t>Hons</a:t>
            </a:r>
            <a:r>
              <a:rPr lang="en-GB" sz="2800" dirty="0"/>
              <a:t> Project reports </a:t>
            </a:r>
          </a:p>
          <a:p>
            <a:endParaRPr lang="en-GB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/>
              <a:t>Hons Project Final Format</a:t>
            </a:r>
            <a:endParaRPr lang="en-US" sz="3600" b="1"/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82804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Use </a:t>
            </a:r>
            <a:r>
              <a:rPr lang="en-GB" sz="2800" b="1"/>
              <a:t>A4</a:t>
            </a:r>
            <a:r>
              <a:rPr lang="en-GB" sz="2800"/>
              <a:t> size paper</a:t>
            </a:r>
          </a:p>
          <a:p>
            <a:endParaRPr lang="en-GB" sz="1400"/>
          </a:p>
          <a:p>
            <a:r>
              <a:rPr lang="en-GB" sz="2800"/>
              <a:t>Allow </a:t>
            </a:r>
            <a:r>
              <a:rPr lang="en-GB" sz="2800" b="1"/>
              <a:t>2.5cm margins</a:t>
            </a:r>
            <a:r>
              <a:rPr lang="en-GB" sz="2800"/>
              <a:t> at top, bottom and edges of paper</a:t>
            </a:r>
          </a:p>
          <a:p>
            <a:endParaRPr lang="en-GB" sz="1400"/>
          </a:p>
          <a:p>
            <a:r>
              <a:rPr lang="en-GB" sz="2800"/>
              <a:t>Include </a:t>
            </a:r>
            <a:r>
              <a:rPr lang="en-GB" sz="2800" b="1"/>
              <a:t>page numbering</a:t>
            </a:r>
          </a:p>
          <a:p>
            <a:endParaRPr lang="en-GB" sz="1400"/>
          </a:p>
          <a:p>
            <a:r>
              <a:rPr lang="en-GB" sz="2800" b="1"/>
              <a:t>12pt</a:t>
            </a:r>
            <a:r>
              <a:rPr lang="en-GB" sz="2800"/>
              <a:t> font </a:t>
            </a:r>
          </a:p>
          <a:p>
            <a:endParaRPr lang="en-GB" sz="1400"/>
          </a:p>
          <a:p>
            <a:r>
              <a:rPr lang="en-GB" sz="2800" b="1"/>
              <a:t>Harvard Referencing style</a:t>
            </a:r>
          </a:p>
          <a:p>
            <a:endParaRPr lang="en-GB" sz="1400"/>
          </a:p>
          <a:p>
            <a:r>
              <a:rPr lang="en-GB" sz="2800"/>
              <a:t>All figures, tables, charts, diagrams should be </a:t>
            </a:r>
            <a:r>
              <a:rPr lang="en-GB" sz="2800" b="1"/>
              <a:t>legible and</a:t>
            </a:r>
            <a:r>
              <a:rPr lang="en-GB" sz="2800"/>
              <a:t> if included in main body of report </a:t>
            </a:r>
            <a:r>
              <a:rPr lang="en-GB" sz="2800" b="1"/>
              <a:t>labelled</a:t>
            </a:r>
            <a:r>
              <a:rPr lang="en-GB" sz="2800"/>
              <a:t> for example as Figure 1.1, Table 2.3 with short title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/>
              <a:t>Hons Project Final Format</a:t>
            </a:r>
            <a:endParaRPr lang="en-US" sz="3600" b="1"/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82804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Make sure you consult your Hons Project specification form in relation to the agreed </a:t>
            </a:r>
            <a:r>
              <a:rPr lang="en-GB" sz="2800" b="1"/>
              <a:t>Marking Scheme</a:t>
            </a:r>
            <a:r>
              <a:rPr lang="en-GB" sz="2800"/>
              <a:t> for your final Hons Project report </a:t>
            </a:r>
          </a:p>
          <a:p>
            <a:endParaRPr lang="en-GB" sz="2800"/>
          </a:p>
          <a:p>
            <a:r>
              <a:rPr lang="en-GB" sz="2800"/>
              <a:t>Make sure that all areas of the Marking Scheme are addressed and </a:t>
            </a:r>
            <a:r>
              <a:rPr lang="en-GB" sz="2800" b="1"/>
              <a:t>no key areas are overlooked</a:t>
            </a:r>
            <a:r>
              <a:rPr lang="en-GB" sz="2800"/>
              <a:t> (could cost you valuable marks)</a:t>
            </a:r>
          </a:p>
          <a:p>
            <a:endParaRPr lang="en-GB" sz="2800"/>
          </a:p>
          <a:p>
            <a:r>
              <a:rPr lang="en-GB" sz="2800"/>
              <a:t>Make sure that the </a:t>
            </a:r>
            <a:r>
              <a:rPr lang="en-GB" sz="2800" b="1"/>
              <a:t>balance of your final Hons Project report reflects the Marking Scheme</a:t>
            </a:r>
          </a:p>
          <a:p>
            <a:endParaRPr lang="en-GB" sz="2800" b="1"/>
          </a:p>
          <a:p>
            <a:r>
              <a:rPr lang="en-GB" sz="2800" b="1"/>
              <a:t>Consult your supervisor for advice</a:t>
            </a:r>
            <a:endParaRPr lang="en-GB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260350" y="26670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/>
              <a:t>Hons Project Final Format</a:t>
            </a:r>
            <a:endParaRPr lang="en-US" sz="3600" b="1"/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8280400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Final Hons Project report should be a </a:t>
            </a:r>
            <a:r>
              <a:rPr lang="en-GB" sz="2800" b="1"/>
              <a:t>scholarly piece of work</a:t>
            </a:r>
            <a:r>
              <a:rPr lang="en-GB" sz="2800"/>
              <a:t> rather than for example some informal anecdotal description of a series of chats or events</a:t>
            </a:r>
          </a:p>
          <a:p>
            <a:endParaRPr lang="en-GB" sz="2800"/>
          </a:p>
          <a:p>
            <a:r>
              <a:rPr lang="en-GB" sz="2800"/>
              <a:t>Should be written up in a </a:t>
            </a:r>
            <a:r>
              <a:rPr lang="en-GB" sz="2800" b="1"/>
              <a:t>structured, formal and scholarly manner</a:t>
            </a:r>
          </a:p>
          <a:p>
            <a:endParaRPr lang="en-GB" sz="2800" b="1"/>
          </a:p>
          <a:p>
            <a:r>
              <a:rPr lang="en-GB" sz="2800"/>
              <a:t>Again, </a:t>
            </a:r>
            <a:r>
              <a:rPr lang="en-GB" sz="2800" b="1"/>
              <a:t>consult your supervisor for advice in terms of the structure</a:t>
            </a:r>
            <a:r>
              <a:rPr lang="en-GB" sz="2800"/>
              <a:t> of your final Hons Project report and the style of writing that is appropriate to your work </a:t>
            </a:r>
          </a:p>
          <a:p>
            <a:endParaRPr lang="en-GB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1669</Words>
  <Application>Microsoft Office PowerPoint</Application>
  <PresentationFormat>On-screen Show (4:3)</PresentationFormat>
  <Paragraphs>254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Arial Unicode MS</vt:lpstr>
      <vt:lpstr>Calibri</vt:lpstr>
      <vt:lpstr>Office Theme</vt:lpstr>
      <vt:lpstr>Computing Honours Project (COMP10034)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 writing – the structure </vt:lpstr>
      <vt:lpstr>PowerPoint Presentation</vt:lpstr>
      <vt:lpstr>PowerPoint Presentation</vt:lpstr>
      <vt:lpstr>PowerPoint Presentation</vt:lpstr>
      <vt:lpstr>PowerPoint Presentation</vt:lpstr>
    </vt:vector>
  </TitlesOfParts>
  <Company>University of Paisley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stan-ci0</dc:creator>
  <cp:lastModifiedBy>Mark Stansfield</cp:lastModifiedBy>
  <cp:revision>487</cp:revision>
  <dcterms:created xsi:type="dcterms:W3CDTF">2011-01-17T11:02:48Z</dcterms:created>
  <dcterms:modified xsi:type="dcterms:W3CDTF">2023-02-16T20:39:08Z</dcterms:modified>
</cp:coreProperties>
</file>