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89498" autoAdjust="0"/>
  </p:normalViewPr>
  <p:slideViewPr>
    <p:cSldViewPr snapToGrid="0" snapToObjects="1">
      <p:cViewPr varScale="1">
        <p:scale>
          <a:sx n="77" d="100"/>
          <a:sy n="77" d="100"/>
        </p:scale>
        <p:origin x="17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796" y="-120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065710B5-D9B1-4CA5-A518-63FDDA263C45}" type="datetimeFigureOut">
              <a:rPr lang="en-US" smtClean="0">
                <a:uFillTx/>
              </a:rPr>
              <a:pPr/>
              <a:t>2/10/2017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87FF19F7-5DE3-4BBD-A003-13CE153F3182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1A4FEC28-C508-48E4-B554-79988D9FE754}" type="datetimeFigureOut">
              <a:rPr lang="en-US" smtClean="0">
                <a:uFillTx/>
              </a:rPr>
              <a:pPr/>
              <a:t>2/10/2017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05086152-1751-4D49-8A36-F0226EF72B12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01510FE-801D-4D2F-8036-4D9F69FADD0F}" type="slidenum">
              <a:rPr lang="en-US">
                <a:uFillTx/>
              </a:rPr>
              <a:pPr/>
              <a:t>2</a:t>
            </a:fld>
            <a:endParaRPr lang="en-US">
              <a:uFillTx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2950" cy="3416300"/>
          </a:xfrm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uFillTx/>
              </a:rPr>
              <a:t>Retrieval time from disk or Internet.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E7577D-CD54-4F70-A9D6-2A40B6CBA2FC}" type="slidenum">
              <a:rPr lang="en-US">
                <a:uFillTx/>
              </a:rPr>
              <a:pPr/>
              <a:t>4</a:t>
            </a:fld>
            <a:endParaRPr lang="en-US">
              <a:uFillTx/>
            </a:endParaRPr>
          </a:p>
        </p:txBody>
      </p:sp>
      <p:sp>
        <p:nvSpPr>
          <p:cNvPr id="1382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2950" cy="3416300"/>
          </a:xfrm>
        </p:spPr>
      </p:sp>
      <p:sp>
        <p:nvSpPr>
          <p:cNvPr id="138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In some applications, such as medical images, local laws may forbid the use of </a:t>
            </a:r>
            <a:r>
              <a:rPr lang="en-US" dirty="0" err="1">
                <a:uFillTx/>
              </a:rPr>
              <a:t>lossy</a:t>
            </a:r>
            <a:r>
              <a:rPr lang="en-US" dirty="0">
                <a:uFillTx/>
              </a:rPr>
              <a:t> compression even though you may not be able to visually see the difference between the original and </a:t>
            </a:r>
            <a:r>
              <a:rPr lang="en-US" dirty="0" err="1">
                <a:uFillTx/>
              </a:rPr>
              <a:t>lossy</a:t>
            </a:r>
            <a:r>
              <a:rPr lang="en-US" dirty="0">
                <a:uFillTx/>
              </a:rPr>
              <a:t> images.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026EE57-6F40-4EA0-AB26-7667F8EF5F31}" type="slidenum">
              <a:rPr lang="en-US">
                <a:uFillTx/>
              </a:rPr>
              <a:pPr/>
              <a:t>29</a:t>
            </a:fld>
            <a:endParaRPr lang="en-US">
              <a:uFillTx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2950" cy="3416300"/>
          </a:xfrm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uFillTx/>
              </a:rPr>
              <a:t>Compression takes O(n) expected time, because the expected complexity of the hash table operations in O(1).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>
                <a:effectLst/>
                <a:uFillTx/>
              </a:defRPr>
            </a:lvl1pPr>
            <a:extLst/>
          </a:lstStyle>
          <a:p>
            <a:r>
              <a:rPr kumimoji="0" lang="en-US" dirty="0">
                <a:uFillTx/>
              </a:rPr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  <a:uFillTx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>
                <a:uFillTx/>
              </a:rPr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DA1D-B00F-4797-97FC-6235363F7730}" type="datetimeFigureOut">
              <a:rPr lang="en-US" smtClean="0">
                <a:uFillTx/>
              </a:rPr>
              <a:pPr/>
              <a:t>2/10/2017</a:t>
            </a:fld>
            <a:endParaRPr lang="en-US">
              <a:uFillTx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CAB29D87-E0EC-4C77-846C-FF0A264204C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DA1D-B00F-4797-97FC-6235363F7730}" type="datetimeFigureOut">
              <a:rPr lang="en-US" smtClean="0">
                <a:uFillTx/>
              </a:rPr>
              <a:pPr/>
              <a:t>2/10/2017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CAB29D87-E0EC-4C77-846C-FF0A264204C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DA1D-B00F-4797-97FC-6235363F7730}" type="datetimeFigureOut">
              <a:rPr lang="en-US" smtClean="0">
                <a:uFillTx/>
              </a:rPr>
              <a:pPr/>
              <a:t>2/10/2017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CAB29D87-E0EC-4C77-846C-FF0A264204C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906" y="274638"/>
            <a:ext cx="7781782" cy="806017"/>
          </a:xfrm>
        </p:spPr>
        <p:txBody>
          <a:bodyPr>
            <a:normAutofit/>
          </a:bodyPr>
          <a:lstStyle>
            <a:lvl1pPr>
              <a:defRPr sz="3600" b="1">
                <a:effectLst/>
                <a:uFillTx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0" y="1447800"/>
            <a:ext cx="7235517" cy="4800600"/>
          </a:xfrm>
          <a:solidFill>
            <a:schemeClr val="accent4">
              <a:lumMod val="20000"/>
              <a:lumOff val="80000"/>
            </a:schemeClr>
          </a:solidFill>
        </p:spPr>
        <p:txBody>
          <a:bodyPr tIns="182880" bIns="182880">
            <a:normAutofit/>
          </a:bodyPr>
          <a:lstStyle>
            <a:lvl1pPr>
              <a:defRPr sz="2400">
                <a:uFillTx/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uFillTx/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uFillTx/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uFillTx/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uFillTx/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 dirty="0">
                <a:uFillTx/>
              </a:rPr>
              <a:t>Second level</a:t>
            </a:r>
          </a:p>
          <a:p>
            <a:pPr lvl="2" eaLnBrk="1" latinLnBrk="0" hangingPunct="1"/>
            <a:r>
              <a:rPr lang="en-US" dirty="0">
                <a:uFillTx/>
              </a:rPr>
              <a:t>Third level</a:t>
            </a:r>
          </a:p>
          <a:p>
            <a:pPr lvl="3" eaLnBrk="1" latinLnBrk="0" hangingPunct="1"/>
            <a:r>
              <a:rPr lang="en-US" dirty="0">
                <a:uFillTx/>
              </a:rPr>
              <a:t>Fourth level</a:t>
            </a:r>
          </a:p>
          <a:p>
            <a:pPr lvl="4" eaLnBrk="1" latinLnBrk="0" hangingPunct="1"/>
            <a:r>
              <a:rPr lang="en-US" dirty="0">
                <a:uFillTx/>
              </a:rPr>
              <a:t>Fifth level</a:t>
            </a:r>
            <a:endParaRPr kumimoji="0"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DA1D-B00F-4797-97FC-6235363F7730}" type="datetimeFigureOut">
              <a:rPr lang="en-US" smtClean="0">
                <a:uFillTx/>
              </a:rPr>
              <a:pPr/>
              <a:t>2/10/2017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CAB29D87-E0EC-4C77-846C-FF0A264204C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>
                <a:uFillTx/>
              </a:defRPr>
            </a:lvl1pPr>
            <a:extLst/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  <a:uFillTx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extLst/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DA1D-B00F-4797-97FC-6235363F7730}" type="datetimeFigureOut">
              <a:rPr lang="en-US" smtClean="0">
                <a:uFillTx/>
              </a:rPr>
              <a:pPr/>
              <a:t>2/10/2017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CAB29D87-E0EC-4C77-846C-FF0A264204C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lvl1pPr>
              <a:defRPr>
                <a:effectLst/>
                <a:uFillTx/>
              </a:defRPr>
            </a:lvl1pPr>
            <a:extLst/>
          </a:lstStyle>
          <a:p>
            <a:r>
              <a:rPr kumimoji="0"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extLst/>
          </a:lstStyle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extLst/>
          </a:lstStyle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DA1D-B00F-4797-97FC-6235363F7730}" type="datetimeFigureOut">
              <a:rPr lang="en-US" smtClean="0">
                <a:uFillTx/>
              </a:rPr>
              <a:pPr/>
              <a:t>2/10/2017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CAB29D87-E0EC-4C77-846C-FF0A264204C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>
                <a:uFillTx/>
              </a:defRPr>
            </a:lvl1pPr>
            <a:extLst/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  <a:uFillTx/>
              </a:defRPr>
            </a:lvl1pPr>
            <a:lvl2pPr>
              <a:buNone/>
              <a:defRPr sz="2000" b="1">
                <a:uFillTx/>
              </a:defRPr>
            </a:lvl2pPr>
            <a:lvl3pPr>
              <a:buNone/>
              <a:defRPr sz="1800" b="1">
                <a:uFillTx/>
              </a:defRPr>
            </a:lvl3pPr>
            <a:lvl4pPr>
              <a:buNone/>
              <a:defRPr sz="1600" b="1">
                <a:uFillTx/>
              </a:defRPr>
            </a:lvl4pPr>
            <a:lvl5pPr>
              <a:buNone/>
              <a:defRPr sz="1600" b="1">
                <a:uFillTx/>
              </a:defRPr>
            </a:lvl5pPr>
            <a:extLst/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  <a:uFillTx/>
              </a:defRPr>
            </a:lvl1pPr>
            <a:lvl2pPr>
              <a:buNone/>
              <a:defRPr sz="2000" b="1">
                <a:uFillTx/>
              </a:defRPr>
            </a:lvl2pPr>
            <a:lvl3pPr>
              <a:buNone/>
              <a:defRPr sz="1800" b="1">
                <a:uFillTx/>
              </a:defRPr>
            </a:lvl3pPr>
            <a:lvl4pPr>
              <a:buNone/>
              <a:defRPr sz="1600" b="1">
                <a:uFillTx/>
              </a:defRPr>
            </a:lvl4pPr>
            <a:lvl5pPr>
              <a:buNone/>
              <a:defRPr sz="1600" b="1">
                <a:uFillTx/>
              </a:defRPr>
            </a:lvl5pPr>
            <a:extLst/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>
                <a:uFillTx/>
              </a:defRPr>
            </a:lvl1pPr>
            <a:lvl2pPr>
              <a:lnSpc>
                <a:spcPct val="100000"/>
              </a:lnSpc>
              <a:spcBef>
                <a:spcPts val="700"/>
              </a:spcBef>
              <a:defRPr sz="2000">
                <a:uFillTx/>
              </a:defRPr>
            </a:lvl2pPr>
            <a:lvl3pPr>
              <a:lnSpc>
                <a:spcPct val="100000"/>
              </a:lnSpc>
              <a:spcBef>
                <a:spcPts val="700"/>
              </a:spcBef>
              <a:defRPr sz="1800">
                <a:uFillTx/>
              </a:defRPr>
            </a:lvl3pPr>
            <a:lvl4pPr>
              <a:lnSpc>
                <a:spcPct val="100000"/>
              </a:lnSpc>
              <a:spcBef>
                <a:spcPts val="700"/>
              </a:spcBef>
              <a:defRPr sz="1600">
                <a:uFillTx/>
              </a:defRPr>
            </a:lvl4pPr>
            <a:lvl5pPr>
              <a:lnSpc>
                <a:spcPct val="100000"/>
              </a:lnSpc>
              <a:spcBef>
                <a:spcPts val="700"/>
              </a:spcBef>
              <a:defRPr sz="1600">
                <a:uFillTx/>
              </a:defRPr>
            </a:lvl5pPr>
            <a:extLst/>
          </a:lstStyle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>
                <a:uFillTx/>
              </a:defRPr>
            </a:lvl1pPr>
            <a:lvl2pPr>
              <a:lnSpc>
                <a:spcPct val="100000"/>
              </a:lnSpc>
              <a:spcBef>
                <a:spcPts val="700"/>
              </a:spcBef>
              <a:defRPr sz="2000">
                <a:uFillTx/>
              </a:defRPr>
            </a:lvl2pPr>
            <a:lvl3pPr>
              <a:lnSpc>
                <a:spcPct val="100000"/>
              </a:lnSpc>
              <a:spcBef>
                <a:spcPts val="700"/>
              </a:spcBef>
              <a:defRPr sz="1800">
                <a:uFillTx/>
              </a:defRPr>
            </a:lvl3pPr>
            <a:lvl4pPr>
              <a:lnSpc>
                <a:spcPct val="100000"/>
              </a:lnSpc>
              <a:spcBef>
                <a:spcPts val="700"/>
              </a:spcBef>
              <a:defRPr sz="1600">
                <a:uFillTx/>
              </a:defRPr>
            </a:lvl4pPr>
            <a:lvl5pPr>
              <a:lnSpc>
                <a:spcPct val="100000"/>
              </a:lnSpc>
              <a:spcBef>
                <a:spcPts val="700"/>
              </a:spcBef>
              <a:defRPr sz="1600">
                <a:uFillTx/>
              </a:defRPr>
            </a:lvl5pPr>
            <a:extLst/>
          </a:lstStyle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DA1D-B00F-4797-97FC-6235363F7730}" type="datetimeFigureOut">
              <a:rPr lang="en-US" smtClean="0">
                <a:uFillTx/>
              </a:rPr>
              <a:pPr/>
              <a:t>2/10/2017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CAB29D87-E0EC-4C77-846C-FF0A264204C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DA1D-B00F-4797-97FC-6235363F7730}" type="datetimeFigureOut">
              <a:rPr lang="en-US" smtClean="0">
                <a:uFillTx/>
              </a:rPr>
              <a:pPr/>
              <a:t>2/10/2017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CAB29D87-E0EC-4C77-846C-FF0A264204C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DA1D-B00F-4797-97FC-6235363F7730}" type="datetimeFigureOut">
              <a:rPr lang="en-US" smtClean="0">
                <a:uFillTx/>
              </a:rPr>
              <a:pPr/>
              <a:t>2/10/2017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CAB29D87-E0EC-4C77-846C-FF0A264204C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>
                <a:uFillTx/>
              </a:defRPr>
            </a:lvl1pPr>
            <a:extLst/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>
                <a:uFillTx/>
              </a:defRPr>
            </a:lvl1pPr>
            <a:lvl2pPr>
              <a:buNone/>
              <a:defRPr sz="1200">
                <a:uFillTx/>
              </a:defRPr>
            </a:lvl2pPr>
            <a:lvl3pPr>
              <a:buNone/>
              <a:defRPr sz="1000">
                <a:uFillTx/>
              </a:defRPr>
            </a:lvl3pPr>
            <a:lvl4pPr>
              <a:buNone/>
              <a:defRPr sz="900">
                <a:uFillTx/>
              </a:defRPr>
            </a:lvl4pPr>
            <a:lvl5pPr>
              <a:buNone/>
              <a:defRPr sz="900">
                <a:uFillTx/>
              </a:defRPr>
            </a:lvl5pPr>
            <a:extLst/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extLst/>
          </a:lstStyle>
          <a:p>
            <a:pPr lvl="0" eaLnBrk="1" latinLnBrk="0" hangingPunct="1"/>
            <a:r>
              <a:rPr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lang="en-US">
                <a:uFillTx/>
              </a:rPr>
              <a:t>Second level</a:t>
            </a:r>
          </a:p>
          <a:p>
            <a:pPr lvl="2" eaLnBrk="1" latinLnBrk="0" hangingPunct="1"/>
            <a:r>
              <a:rPr lang="en-US">
                <a:uFillTx/>
              </a:rPr>
              <a:t>Third level</a:t>
            </a:r>
          </a:p>
          <a:p>
            <a:pPr lvl="3" eaLnBrk="1" latinLnBrk="0" hangingPunct="1"/>
            <a:r>
              <a:rPr lang="en-US">
                <a:uFillTx/>
              </a:rPr>
              <a:t>Fourth level</a:t>
            </a:r>
          </a:p>
          <a:p>
            <a:pPr lvl="4" eaLnBrk="1" latinLnBrk="0" hangingPunct="1"/>
            <a:r>
              <a:rPr lang="en-US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DA1D-B00F-4797-97FC-6235363F7730}" type="datetimeFigureOut">
              <a:rPr lang="en-US" smtClean="0">
                <a:uFillTx/>
              </a:rPr>
              <a:pPr/>
              <a:t>2/10/2017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CAB29D87-E0EC-4C77-846C-FF0A264204C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  <a:uFillTx/>
              </a:defRPr>
            </a:lvl1pPr>
            <a:extLst/>
          </a:lstStyle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DA1D-B00F-4797-97FC-6235363F7730}" type="datetimeFigureOut">
              <a:rPr lang="en-US" smtClean="0">
                <a:uFillTx/>
              </a:rPr>
              <a:pPr/>
              <a:t>2/10/2017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CAB29D87-E0EC-4C77-846C-FF0A264204C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>
                <a:uFillTx/>
              </a:defRPr>
            </a:lvl1pPr>
            <a:extLst/>
          </a:lstStyle>
          <a:p>
            <a:pPr marL="0" algn="l" eaLnBrk="1" latinLnBrk="0" hangingPunct="1"/>
            <a:r>
              <a:rPr kumimoji="0" lang="en-US">
                <a:uFillTx/>
              </a:rPr>
              <a:t>Click icon to add picture</a:t>
            </a:r>
            <a:endParaRPr kumimoji="0" lang="en-US" dirty="0">
              <a:uFillTx/>
            </a:endParaRPr>
          </a:p>
        </p:txBody>
      </p:sp>
      <p:sp>
        <p:nvSpPr>
          <p:cNvPr id="9" name="Flowchart: Process 8"/>
          <p:cNvSpPr>
            <a:spLocks/>
          </p:cNvSpPr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0" name="Flowchart: Process 9"/>
          <p:cNvSpPr>
            <a:spLocks/>
          </p:cNvSpPr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  <a:uFillTx/>
              </a:defRPr>
            </a:lvl1pPr>
            <a:lvl2pPr>
              <a:defRPr sz="1200">
                <a:uFillTx/>
              </a:defRPr>
            </a:lvl2pPr>
            <a:lvl3pPr>
              <a:defRPr sz="1000">
                <a:uFillTx/>
              </a:defRPr>
            </a:lvl3pPr>
            <a:lvl4pPr>
              <a:defRPr sz="900">
                <a:uFillTx/>
              </a:defRPr>
            </a:lvl4pPr>
            <a:lvl5pPr>
              <a:defRPr sz="900">
                <a:uFillTx/>
              </a:defRPr>
            </a:lvl5pPr>
            <a:extLst/>
          </a:lstStyle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>
            <a:spLocks/>
          </p:cNvSpPr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1" name="Donut 10"/>
          <p:cNvSpPr>
            <a:spLocks/>
          </p:cNvSpPr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539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>
                <a:uFillTx/>
              </a:rPr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>
                <a:uFillTx/>
              </a:rPr>
              <a:t>Click to edit Master text styles</a:t>
            </a:r>
          </a:p>
          <a:p>
            <a:pPr lvl="1" eaLnBrk="1" latinLnBrk="0" hangingPunct="1"/>
            <a:r>
              <a:rPr kumimoji="0" lang="en-US">
                <a:uFillTx/>
              </a:rPr>
              <a:t>Second level</a:t>
            </a:r>
          </a:p>
          <a:p>
            <a:pPr lvl="2" eaLnBrk="1" latinLnBrk="0" hangingPunct="1"/>
            <a:r>
              <a:rPr kumimoji="0" lang="en-US">
                <a:uFillTx/>
              </a:rPr>
              <a:t>Third level</a:t>
            </a:r>
          </a:p>
          <a:p>
            <a:pPr lvl="3" eaLnBrk="1" latinLnBrk="0" hangingPunct="1"/>
            <a:r>
              <a:rPr kumimoji="0" lang="en-US">
                <a:uFillTx/>
              </a:rPr>
              <a:t>Fourth level</a:t>
            </a:r>
          </a:p>
          <a:p>
            <a:pPr lvl="4" eaLnBrk="1" latinLnBrk="0" hangingPunct="1"/>
            <a:r>
              <a:rPr kumimoji="0" lang="en-US">
                <a:uFillTx/>
              </a:rPr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uFillTx/>
              </a:defRPr>
            </a:lvl1pPr>
            <a:extLst/>
          </a:lstStyle>
          <a:p>
            <a:fld id="{AEDCDA1D-B00F-4797-97FC-6235363F7730}" type="datetimeFigureOut">
              <a:rPr lang="en-US" smtClean="0">
                <a:uFillTx/>
              </a:rPr>
              <a:pPr/>
              <a:t>2/10/2017</a:t>
            </a:fld>
            <a:endParaRPr lang="en-US">
              <a:uFillTx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uFillTx/>
              </a:defRPr>
            </a:lvl1pPr>
            <a:extLst/>
          </a:lstStyle>
          <a:p>
            <a:endParaRPr lang="en-US">
              <a:uFillTx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>
              <a:satMod val="130000"/>
            </a:schemeClr>
          </a:solidFill>
          <a:effectLst/>
          <a:uFillTx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3220" y="1163106"/>
            <a:ext cx="6804980" cy="1920250"/>
          </a:xfrm>
        </p:spPr>
        <p:txBody>
          <a:bodyPr>
            <a:normAutofit/>
          </a:bodyPr>
          <a:lstStyle/>
          <a:p>
            <a:r>
              <a:rPr lang="en-US" sz="4000" dirty="0">
                <a:uFillTx/>
                <a:latin typeface="Times New Roman" pitchFamily="18" charset="0"/>
                <a:cs typeface="Times New Roman" pitchFamily="18" charset="0"/>
              </a:rPr>
              <a:t>CS 1501: Algorithm Implementation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5896" y="3190460"/>
            <a:ext cx="6422760" cy="2880376"/>
          </a:xfrm>
        </p:spPr>
        <p:txBody>
          <a:bodyPr>
            <a:normAutofit/>
          </a:bodyPr>
          <a:lstStyle/>
          <a:p>
            <a:endParaRPr lang="en-US" dirty="0">
              <a:uFillTx/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uFillTx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uFillTx/>
                <a:latin typeface="Times New Roman" pitchFamily="18" charset="0"/>
                <a:cs typeface="Times New Roman" pitchFamily="18" charset="0"/>
              </a:rPr>
              <a:t>LZW Data Compression</a:t>
            </a:r>
          </a:p>
          <a:p>
            <a:endParaRPr lang="en-US" sz="2000" i="1" dirty="0">
              <a:uFillTx/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942" y="2226864"/>
            <a:ext cx="7724633" cy="1295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uFillTx/>
              </a:rPr>
              <a:t>Original text </a:t>
            </a:r>
            <a:r>
              <a:rPr lang="en-US" dirty="0">
                <a:solidFill>
                  <a:schemeClr val="hlink"/>
                </a:solidFill>
                <a:uFillTx/>
              </a:rPr>
              <a:t>= </a:t>
            </a:r>
            <a:r>
              <a:rPr lang="en-US" sz="3600" dirty="0" err="1">
                <a:solidFill>
                  <a:schemeClr val="tx2"/>
                </a:solidFill>
                <a:uFillTx/>
              </a:rPr>
              <a:t>ab</a:t>
            </a:r>
            <a:r>
              <a:rPr lang="en-US" sz="3600" dirty="0" err="1">
                <a:solidFill>
                  <a:schemeClr val="hlink"/>
                </a:solidFill>
                <a:uFillTx/>
              </a:rPr>
              <a:t>ababbabaabbabbaabba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Compressed text </a:t>
            </a:r>
            <a:r>
              <a:rPr lang="en-US" dirty="0">
                <a:solidFill>
                  <a:schemeClr val="tx2"/>
                </a:solidFill>
                <a:uFillTx/>
              </a:rPr>
              <a:t>= 01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048000" y="818864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11621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code</a:t>
              </a:r>
            </a:p>
          </p:txBody>
        </p:sp>
        <p:sp>
          <p:nvSpPr>
            <p:cNvPr id="111622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key</a:t>
              </a:r>
            </a:p>
          </p:txBody>
        </p:sp>
        <p:sp>
          <p:nvSpPr>
            <p:cNvPr id="111623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0</a:t>
              </a:r>
            </a:p>
          </p:txBody>
        </p:sp>
        <p:sp>
          <p:nvSpPr>
            <p:cNvPr id="111624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</a:t>
              </a:r>
            </a:p>
          </p:txBody>
        </p:sp>
        <p:sp>
          <p:nvSpPr>
            <p:cNvPr id="111625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1</a:t>
              </a:r>
            </a:p>
          </p:txBody>
        </p:sp>
        <p:sp>
          <p:nvSpPr>
            <p:cNvPr id="111626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</a:t>
              </a:r>
            </a:p>
          </p:txBody>
        </p:sp>
        <p:sp>
          <p:nvSpPr>
            <p:cNvPr id="111627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2</a:t>
              </a:r>
            </a:p>
          </p:txBody>
        </p:sp>
        <p:sp>
          <p:nvSpPr>
            <p:cNvPr id="111628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</a:t>
              </a:r>
            </a:p>
          </p:txBody>
        </p:sp>
      </p:grp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5791200" y="81886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3</a:t>
            </a:r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5791200" y="127606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ba</a:t>
            </a:r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1255590" y="3739480"/>
            <a:ext cx="7697337" cy="2333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uFillTx/>
              </a:rPr>
              <a:t>p = ab       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sz="2400" dirty="0">
                <a:solidFill>
                  <a:schemeClr val="hlink"/>
                </a:solidFill>
                <a:uFillTx/>
              </a:rPr>
              <a:t> = 2        </a:t>
            </a:r>
            <a:r>
              <a:rPr lang="en-US" sz="2400" dirty="0">
                <a:uFillTx/>
              </a:rPr>
              <a:t>Compressed text </a:t>
            </a:r>
            <a:r>
              <a:rPr lang="en-US" sz="2400" dirty="0">
                <a:solidFill>
                  <a:schemeClr val="tx2"/>
                </a:solidFill>
                <a:uFillTx/>
              </a:rPr>
              <a:t>= 012</a:t>
            </a:r>
            <a:endParaRPr lang="en-US" sz="24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uFillTx/>
              </a:rPr>
              <a:t>c = 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4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uFillTx/>
              </a:rPr>
              <a:t>Enter</a:t>
            </a:r>
            <a:r>
              <a:rPr lang="en-US" sz="2400" dirty="0">
                <a:solidFill>
                  <a:schemeClr val="hlink"/>
                </a:solidFill>
                <a:uFillTx/>
              </a:rPr>
              <a:t> aba </a:t>
            </a:r>
            <a:r>
              <a:rPr lang="en-US" sz="2400" dirty="0">
                <a:solidFill>
                  <a:schemeClr val="tx1"/>
                </a:solidFill>
                <a:uFillTx/>
              </a:rPr>
              <a:t>into the code table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chemeClr val="tx1"/>
              </a:solidFill>
              <a:uFillTx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6477000" y="818864"/>
            <a:ext cx="685800" cy="914400"/>
            <a:chOff x="4656" y="528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1635" name="Rectangle 19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4</a:t>
              </a:r>
            </a:p>
          </p:txBody>
        </p:sp>
        <p:sp>
          <p:nvSpPr>
            <p:cNvPr id="111636" name="Rectangle 20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2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646" y="2131328"/>
            <a:ext cx="7806522" cy="1539922"/>
          </a:xfrm>
        </p:spPr>
        <p:txBody>
          <a:bodyPr>
            <a:normAutofit/>
          </a:bodyPr>
          <a:lstStyle/>
          <a:p>
            <a:r>
              <a:rPr lang="en-US" dirty="0">
                <a:uFillTx/>
              </a:rPr>
              <a:t>Original text </a:t>
            </a:r>
            <a:r>
              <a:rPr lang="en-US" dirty="0">
                <a:solidFill>
                  <a:schemeClr val="hlink"/>
                </a:solidFill>
                <a:uFillTx/>
              </a:rPr>
              <a:t>= </a:t>
            </a:r>
            <a:r>
              <a:rPr lang="en-US" sz="3600" dirty="0" err="1">
                <a:solidFill>
                  <a:schemeClr val="tx2"/>
                </a:solidFill>
                <a:uFillTx/>
              </a:rPr>
              <a:t>abab</a:t>
            </a:r>
            <a:r>
              <a:rPr lang="en-US" sz="3600" dirty="0" err="1">
                <a:solidFill>
                  <a:schemeClr val="hlink"/>
                </a:solidFill>
                <a:uFillTx/>
              </a:rPr>
              <a:t>abbabaabbabbaabba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Compressed text </a:t>
            </a:r>
            <a:r>
              <a:rPr lang="en-US" dirty="0">
                <a:solidFill>
                  <a:schemeClr val="tx2"/>
                </a:solidFill>
                <a:uFillTx/>
              </a:rPr>
              <a:t>= 012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048000" y="914400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code</a:t>
              </a:r>
            </a:p>
          </p:txBody>
        </p:sp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key</a:t>
              </a:r>
            </a:p>
          </p:txBody>
        </p:sp>
        <p:sp>
          <p:nvSpPr>
            <p:cNvPr id="113671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0</a:t>
              </a:r>
            </a:p>
          </p:txBody>
        </p:sp>
        <p:sp>
          <p:nvSpPr>
            <p:cNvPr id="113672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</a:t>
              </a:r>
            </a:p>
          </p:txBody>
        </p:sp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1</a:t>
              </a:r>
            </a:p>
          </p:txBody>
        </p:sp>
        <p:sp>
          <p:nvSpPr>
            <p:cNvPr id="113674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</a:t>
              </a:r>
            </a:p>
          </p:txBody>
        </p:sp>
        <p:sp>
          <p:nvSpPr>
            <p:cNvPr id="113675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2</a:t>
              </a:r>
            </a:p>
          </p:txBody>
        </p:sp>
        <p:sp>
          <p:nvSpPr>
            <p:cNvPr id="113676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</a:t>
              </a:r>
            </a:p>
          </p:txBody>
        </p:sp>
      </p:grp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5791200" y="9144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3</a:t>
            </a:r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5791200" y="13716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ba</a:t>
            </a:r>
          </a:p>
        </p:txBody>
      </p:sp>
      <p:sp>
        <p:nvSpPr>
          <p:cNvPr id="113679" name="Rectangle 15"/>
          <p:cNvSpPr>
            <a:spLocks noChangeArrowheads="1"/>
          </p:cNvSpPr>
          <p:nvPr/>
        </p:nvSpPr>
        <p:spPr bwMode="auto">
          <a:xfrm>
            <a:off x="1241942" y="3833896"/>
            <a:ext cx="7779226" cy="2730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uFillTx/>
              </a:rPr>
              <a:t>p = ab     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sz="2400" dirty="0">
                <a:solidFill>
                  <a:schemeClr val="hlink"/>
                </a:solidFill>
                <a:uFillTx/>
              </a:rPr>
              <a:t> = 2      </a:t>
            </a:r>
            <a:r>
              <a:rPr lang="en-US" sz="2400" dirty="0">
                <a:uFillTx/>
              </a:rPr>
              <a:t>Compressed text </a:t>
            </a:r>
            <a:r>
              <a:rPr lang="en-US" sz="2400" dirty="0">
                <a:solidFill>
                  <a:schemeClr val="tx2"/>
                </a:solidFill>
                <a:uFillTx/>
              </a:rPr>
              <a:t>= 0122</a:t>
            </a:r>
            <a:endParaRPr lang="en-US" sz="24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uFillTx/>
              </a:rPr>
              <a:t>c = b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uFillTx/>
              </a:rPr>
              <a:t>Enter</a:t>
            </a:r>
            <a:r>
              <a:rPr lang="en-US" sz="2400" dirty="0">
                <a:solidFill>
                  <a:schemeClr val="hlink"/>
                </a:solidFill>
                <a:uFillTx/>
              </a:rPr>
              <a:t>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abb</a:t>
            </a:r>
            <a:r>
              <a:rPr lang="en-US" sz="2400" dirty="0">
                <a:solidFill>
                  <a:schemeClr val="hlink"/>
                </a:solidFill>
                <a:uFillTx/>
              </a:rPr>
              <a:t> </a:t>
            </a:r>
            <a:r>
              <a:rPr lang="en-US" sz="2400" dirty="0">
                <a:solidFill>
                  <a:schemeClr val="tx1"/>
                </a:solidFill>
                <a:uFillTx/>
              </a:rPr>
              <a:t>into the code table.</a:t>
            </a:r>
          </a:p>
        </p:txBody>
      </p:sp>
      <p:sp>
        <p:nvSpPr>
          <p:cNvPr id="113681" name="Rectangle 17"/>
          <p:cNvSpPr>
            <a:spLocks noChangeArrowheads="1"/>
          </p:cNvSpPr>
          <p:nvPr/>
        </p:nvSpPr>
        <p:spPr bwMode="auto">
          <a:xfrm>
            <a:off x="6477000" y="9144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4</a:t>
            </a:r>
          </a:p>
        </p:txBody>
      </p:sp>
      <p:sp>
        <p:nvSpPr>
          <p:cNvPr id="113682" name="Rectangle 18"/>
          <p:cNvSpPr>
            <a:spLocks noChangeArrowheads="1"/>
          </p:cNvSpPr>
          <p:nvPr/>
        </p:nvSpPr>
        <p:spPr bwMode="auto">
          <a:xfrm>
            <a:off x="6477000" y="13716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aba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7162800" y="914400"/>
            <a:ext cx="685800" cy="914400"/>
            <a:chOff x="4656" y="528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3684" name="Rectangle 20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5</a:t>
              </a:r>
            </a:p>
          </p:txBody>
        </p:sp>
        <p:sp>
          <p:nvSpPr>
            <p:cNvPr id="113685" name="Rectangle 21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996" y="2238232"/>
            <a:ext cx="7751935" cy="1323834"/>
          </a:xfrm>
        </p:spPr>
        <p:txBody>
          <a:bodyPr>
            <a:normAutofit lnSpcReduction="10000"/>
          </a:bodyPr>
          <a:lstStyle/>
          <a:p>
            <a:r>
              <a:rPr lang="en-US" dirty="0">
                <a:uFillTx/>
              </a:rPr>
              <a:t>Original text </a:t>
            </a:r>
            <a:r>
              <a:rPr lang="en-US" dirty="0">
                <a:solidFill>
                  <a:schemeClr val="hlink"/>
                </a:solidFill>
                <a:uFillTx/>
              </a:rPr>
              <a:t>= </a:t>
            </a:r>
            <a:r>
              <a:rPr lang="en-US" sz="3600" dirty="0" err="1">
                <a:solidFill>
                  <a:schemeClr val="tx2"/>
                </a:solidFill>
                <a:uFillTx/>
              </a:rPr>
              <a:t>ababab</a:t>
            </a:r>
            <a:r>
              <a:rPr lang="en-US" sz="3600" dirty="0" err="1">
                <a:solidFill>
                  <a:schemeClr val="hlink"/>
                </a:solidFill>
                <a:uFillTx/>
              </a:rPr>
              <a:t>babaabbabbaabba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Compressed text </a:t>
            </a:r>
            <a:r>
              <a:rPr lang="en-US" dirty="0">
                <a:solidFill>
                  <a:schemeClr val="tx2"/>
                </a:solidFill>
                <a:uFillTx/>
              </a:rPr>
              <a:t>= 0122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2036936" y="949656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14693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code</a:t>
              </a:r>
            </a:p>
          </p:txBody>
        </p:sp>
        <p:sp>
          <p:nvSpPr>
            <p:cNvPr id="114694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key</a:t>
              </a:r>
            </a:p>
          </p:txBody>
        </p:sp>
        <p:sp>
          <p:nvSpPr>
            <p:cNvPr id="114695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0</a:t>
              </a:r>
            </a:p>
          </p:txBody>
        </p:sp>
        <p:sp>
          <p:nvSpPr>
            <p:cNvPr id="114696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</a:t>
              </a:r>
            </a:p>
          </p:txBody>
        </p:sp>
        <p:sp>
          <p:nvSpPr>
            <p:cNvPr id="114697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1</a:t>
              </a:r>
            </a:p>
          </p:txBody>
        </p:sp>
        <p:sp>
          <p:nvSpPr>
            <p:cNvPr id="114698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</a:t>
              </a:r>
            </a:p>
          </p:txBody>
        </p:sp>
        <p:sp>
          <p:nvSpPr>
            <p:cNvPr id="114699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2</a:t>
              </a:r>
            </a:p>
          </p:txBody>
        </p:sp>
        <p:sp>
          <p:nvSpPr>
            <p:cNvPr id="114700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</a:t>
              </a:r>
            </a:p>
          </p:txBody>
        </p:sp>
      </p:grpSp>
      <p:sp>
        <p:nvSpPr>
          <p:cNvPr id="114701" name="Rectangle 13"/>
          <p:cNvSpPr>
            <a:spLocks noChangeArrowheads="1"/>
          </p:cNvSpPr>
          <p:nvPr/>
        </p:nvSpPr>
        <p:spPr bwMode="auto">
          <a:xfrm>
            <a:off x="4780136" y="949656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3</a:t>
            </a:r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4780136" y="1406856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ba</a:t>
            </a:r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1200996" y="3794079"/>
            <a:ext cx="7751935" cy="2552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uFillTx/>
              </a:rPr>
              <a:t>p =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ba</a:t>
            </a:r>
            <a:r>
              <a:rPr lang="en-US" sz="2400" dirty="0">
                <a:solidFill>
                  <a:schemeClr val="hlink"/>
                </a:solidFill>
                <a:uFillTx/>
              </a:rPr>
              <a:t>   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sz="2400" dirty="0">
                <a:solidFill>
                  <a:schemeClr val="hlink"/>
                </a:solidFill>
                <a:uFillTx/>
              </a:rPr>
              <a:t> = 3       </a:t>
            </a:r>
            <a:r>
              <a:rPr lang="en-US" sz="2400" dirty="0">
                <a:uFillTx/>
              </a:rPr>
              <a:t>Compressed text </a:t>
            </a:r>
            <a:r>
              <a:rPr lang="en-US" sz="2400" dirty="0">
                <a:solidFill>
                  <a:schemeClr val="tx2"/>
                </a:solidFill>
                <a:uFillTx/>
              </a:rPr>
              <a:t>= 01223</a:t>
            </a:r>
            <a:endParaRPr lang="en-US" sz="24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uFillTx/>
              </a:rPr>
              <a:t>c = b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uFillTx/>
              </a:rPr>
              <a:t>Enter</a:t>
            </a:r>
            <a:r>
              <a:rPr lang="en-US" sz="2400" dirty="0">
                <a:solidFill>
                  <a:schemeClr val="hlink"/>
                </a:solidFill>
                <a:uFillTx/>
              </a:rPr>
              <a:t>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bab</a:t>
            </a:r>
            <a:r>
              <a:rPr lang="en-US" sz="2400" dirty="0">
                <a:solidFill>
                  <a:schemeClr val="hlink"/>
                </a:solidFill>
                <a:uFillTx/>
              </a:rPr>
              <a:t> </a:t>
            </a:r>
            <a:r>
              <a:rPr lang="en-US" sz="2400" dirty="0">
                <a:solidFill>
                  <a:schemeClr val="tx1"/>
                </a:solidFill>
                <a:uFillTx/>
              </a:rPr>
              <a:t>into the code table.</a:t>
            </a:r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5465936" y="949656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4</a:t>
            </a:r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5465936" y="1406856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aba</a:t>
            </a:r>
          </a:p>
        </p:txBody>
      </p: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6151736" y="949656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5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6151736" y="1406856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abb</a:t>
            </a:r>
          </a:p>
        </p:txBody>
      </p:sp>
      <p:grpSp>
        <p:nvGrpSpPr>
          <p:cNvPr id="3" name="Group 21"/>
          <p:cNvGrpSpPr/>
          <p:nvPr/>
        </p:nvGrpSpPr>
        <p:grpSpPr>
          <a:xfrm>
            <a:off x="6851184" y="949656"/>
            <a:ext cx="685800" cy="914400"/>
            <a:chOff x="4656" y="528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4710" name="Rectangle 22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6</a:t>
              </a:r>
            </a:p>
          </p:txBody>
        </p:sp>
        <p:sp>
          <p:nvSpPr>
            <p:cNvPr id="114711" name="Rectangle 23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2762" y="2224584"/>
            <a:ext cx="7861110" cy="1351128"/>
          </a:xfrm>
        </p:spPr>
        <p:txBody>
          <a:bodyPr>
            <a:normAutofit lnSpcReduction="10000"/>
          </a:bodyPr>
          <a:lstStyle/>
          <a:p>
            <a:r>
              <a:rPr lang="en-US" dirty="0">
                <a:uFillTx/>
              </a:rPr>
              <a:t>Original text </a:t>
            </a:r>
            <a:r>
              <a:rPr lang="en-US" dirty="0">
                <a:solidFill>
                  <a:schemeClr val="hlink"/>
                </a:solidFill>
                <a:uFillTx/>
              </a:rPr>
              <a:t>= </a:t>
            </a:r>
            <a:r>
              <a:rPr lang="en-US" sz="3600" dirty="0" err="1">
                <a:solidFill>
                  <a:schemeClr val="tx2"/>
                </a:solidFill>
                <a:uFillTx/>
              </a:rPr>
              <a:t>abababba</a:t>
            </a:r>
            <a:r>
              <a:rPr lang="en-US" sz="3600" dirty="0" err="1">
                <a:solidFill>
                  <a:schemeClr val="hlink"/>
                </a:solidFill>
                <a:uFillTx/>
              </a:rPr>
              <a:t>baabbabbaabba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Compressed text </a:t>
            </a:r>
            <a:r>
              <a:rPr lang="en-US" dirty="0">
                <a:solidFill>
                  <a:schemeClr val="tx2"/>
                </a:solidFill>
                <a:uFillTx/>
              </a:rPr>
              <a:t>= 01223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1600200" y="799528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15717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code</a:t>
              </a:r>
            </a:p>
          </p:txBody>
        </p:sp>
        <p:sp>
          <p:nvSpPr>
            <p:cNvPr id="115718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key</a:t>
              </a:r>
            </a:p>
          </p:txBody>
        </p:sp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0</a:t>
              </a:r>
            </a:p>
          </p:txBody>
        </p:sp>
        <p:sp>
          <p:nvSpPr>
            <p:cNvPr id="115720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</a:t>
              </a:r>
            </a:p>
          </p:txBody>
        </p:sp>
        <p:sp>
          <p:nvSpPr>
            <p:cNvPr id="115721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1</a:t>
              </a:r>
            </a:p>
          </p:txBody>
        </p:sp>
        <p:sp>
          <p:nvSpPr>
            <p:cNvPr id="115722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</a:t>
              </a:r>
            </a:p>
          </p:txBody>
        </p:sp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2</a:t>
              </a:r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</a:t>
              </a:r>
            </a:p>
          </p:txBody>
        </p:sp>
      </p:grpSp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4343400" y="79952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3</a:t>
            </a:r>
          </a:p>
        </p:txBody>
      </p:sp>
      <p:sp>
        <p:nvSpPr>
          <p:cNvPr id="115726" name="Rectangle 14"/>
          <p:cNvSpPr>
            <a:spLocks noChangeArrowheads="1"/>
          </p:cNvSpPr>
          <p:nvPr/>
        </p:nvSpPr>
        <p:spPr bwMode="auto">
          <a:xfrm>
            <a:off x="4343400" y="125672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ba</a:t>
            </a: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1132762" y="3725838"/>
            <a:ext cx="7861110" cy="2886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uFillTx/>
              </a:rPr>
              <a:t>p =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ba</a:t>
            </a:r>
            <a:r>
              <a:rPr lang="en-US" sz="2400" dirty="0">
                <a:solidFill>
                  <a:schemeClr val="hlink"/>
                </a:solidFill>
                <a:uFillTx/>
              </a:rPr>
              <a:t>     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sz="2400" dirty="0">
                <a:solidFill>
                  <a:schemeClr val="hlink"/>
                </a:solidFill>
                <a:uFillTx/>
              </a:rPr>
              <a:t> = 3      </a:t>
            </a:r>
            <a:r>
              <a:rPr lang="en-US" sz="2400" dirty="0">
                <a:uFillTx/>
              </a:rPr>
              <a:t>Compressed text </a:t>
            </a:r>
            <a:r>
              <a:rPr lang="en-US" sz="2400" dirty="0">
                <a:solidFill>
                  <a:schemeClr val="tx2"/>
                </a:solidFill>
                <a:uFillTx/>
              </a:rPr>
              <a:t>= 012233</a:t>
            </a:r>
            <a:endParaRPr lang="en-US" sz="24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uFillTx/>
              </a:rPr>
              <a:t>c = a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uFillTx/>
              </a:rPr>
              <a:t>Enter</a:t>
            </a:r>
            <a:r>
              <a:rPr lang="en-US" sz="2400" dirty="0">
                <a:solidFill>
                  <a:schemeClr val="hlink"/>
                </a:solidFill>
                <a:uFillTx/>
              </a:rPr>
              <a:t> baa </a:t>
            </a:r>
            <a:r>
              <a:rPr lang="en-US" sz="2400" dirty="0">
                <a:solidFill>
                  <a:schemeClr val="tx1"/>
                </a:solidFill>
                <a:uFillTx/>
              </a:rPr>
              <a:t>into the code table.</a:t>
            </a:r>
          </a:p>
        </p:txBody>
      </p:sp>
      <p:sp>
        <p:nvSpPr>
          <p:cNvPr id="115728" name="Rectangle 16"/>
          <p:cNvSpPr>
            <a:spLocks noChangeArrowheads="1"/>
          </p:cNvSpPr>
          <p:nvPr/>
        </p:nvSpPr>
        <p:spPr bwMode="auto">
          <a:xfrm>
            <a:off x="5029200" y="79952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4</a:t>
            </a:r>
          </a:p>
        </p:txBody>
      </p:sp>
      <p:sp>
        <p:nvSpPr>
          <p:cNvPr id="115729" name="Rectangle 17"/>
          <p:cNvSpPr>
            <a:spLocks noChangeArrowheads="1"/>
          </p:cNvSpPr>
          <p:nvPr/>
        </p:nvSpPr>
        <p:spPr bwMode="auto">
          <a:xfrm>
            <a:off x="5029200" y="125672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aba</a:t>
            </a: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5715000" y="79952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5</a:t>
            </a: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5715000" y="125672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abb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6400800" y="799528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5733" name="Rectangle 21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6</a:t>
              </a:r>
            </a:p>
          </p:txBody>
        </p:sp>
        <p:sp>
          <p:nvSpPr>
            <p:cNvPr id="115734" name="Rectangle 22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bab</a:t>
              </a: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7086600" y="799528"/>
            <a:ext cx="685800" cy="914400"/>
            <a:chOff x="4656" y="528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5736" name="Rectangle 24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7</a:t>
              </a:r>
            </a:p>
          </p:txBody>
        </p:sp>
        <p:sp>
          <p:nvSpPr>
            <p:cNvPr id="115737" name="Rectangle 25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5592" y="1912960"/>
            <a:ext cx="7765576" cy="1295400"/>
          </a:xfrm>
        </p:spPr>
        <p:txBody>
          <a:bodyPr>
            <a:normAutofit lnSpcReduction="10000"/>
          </a:bodyPr>
          <a:lstStyle/>
          <a:p>
            <a:r>
              <a:rPr lang="en-US">
                <a:uFillTx/>
              </a:rPr>
              <a:t>Original text </a:t>
            </a:r>
            <a:r>
              <a:rPr lang="en-US">
                <a:solidFill>
                  <a:schemeClr val="hlink"/>
                </a:solidFill>
                <a:uFillTx/>
              </a:rPr>
              <a:t>= </a:t>
            </a:r>
            <a:r>
              <a:rPr lang="en-US" sz="3600">
                <a:solidFill>
                  <a:schemeClr val="tx2"/>
                </a:solidFill>
                <a:uFillTx/>
              </a:rPr>
              <a:t>abababbaba</a:t>
            </a:r>
            <a:r>
              <a:rPr lang="en-US" sz="3600">
                <a:solidFill>
                  <a:schemeClr val="hlink"/>
                </a:solidFill>
                <a:uFillTx/>
              </a:rPr>
              <a:t>abbabbaabba</a:t>
            </a:r>
            <a:endParaRPr lang="en-US">
              <a:uFillTx/>
            </a:endParaRPr>
          </a:p>
          <a:p>
            <a:r>
              <a:rPr lang="en-US">
                <a:uFillTx/>
              </a:rPr>
              <a:t>Compressed text </a:t>
            </a:r>
            <a:r>
              <a:rPr lang="en-US">
                <a:solidFill>
                  <a:schemeClr val="tx2"/>
                </a:solidFill>
                <a:uFillTx/>
              </a:rPr>
              <a:t>= 012233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1600200" y="731288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16741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code</a:t>
              </a:r>
            </a:p>
          </p:txBody>
        </p:sp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key</a:t>
              </a:r>
            </a:p>
          </p:txBody>
        </p:sp>
        <p:sp>
          <p:nvSpPr>
            <p:cNvPr id="116743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0</a:t>
              </a:r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</a:t>
              </a:r>
            </a:p>
          </p:txBody>
        </p:sp>
        <p:sp>
          <p:nvSpPr>
            <p:cNvPr id="116745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1</a:t>
              </a:r>
            </a:p>
          </p:txBody>
        </p:sp>
        <p:sp>
          <p:nvSpPr>
            <p:cNvPr id="116746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</a:t>
              </a:r>
            </a:p>
          </p:txBody>
        </p:sp>
        <p:sp>
          <p:nvSpPr>
            <p:cNvPr id="116747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2</a:t>
              </a:r>
            </a:p>
          </p:txBody>
        </p:sp>
        <p:sp>
          <p:nvSpPr>
            <p:cNvPr id="116748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</a:t>
              </a:r>
            </a:p>
          </p:txBody>
        </p:sp>
      </p:grpSp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4343400" y="73128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3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343400" y="118848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ba</a:t>
            </a:r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1282886" y="3643952"/>
            <a:ext cx="7724633" cy="2954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uFillTx/>
              </a:rPr>
              <a:t>p =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abb</a:t>
            </a:r>
            <a:r>
              <a:rPr lang="en-US" sz="2400" dirty="0">
                <a:solidFill>
                  <a:schemeClr val="hlink"/>
                </a:solidFill>
                <a:uFillTx/>
              </a:rPr>
              <a:t>    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sz="2400" dirty="0">
                <a:solidFill>
                  <a:schemeClr val="hlink"/>
                </a:solidFill>
                <a:uFillTx/>
              </a:rPr>
              <a:t> = 5     </a:t>
            </a:r>
            <a:r>
              <a:rPr lang="en-US" sz="2400" dirty="0">
                <a:uFillTx/>
              </a:rPr>
              <a:t>Compressed text </a:t>
            </a:r>
            <a:r>
              <a:rPr lang="en-US" sz="2400" dirty="0">
                <a:solidFill>
                  <a:schemeClr val="tx2"/>
                </a:solidFill>
                <a:uFillTx/>
              </a:rPr>
              <a:t>= 0122335</a:t>
            </a:r>
            <a:endParaRPr lang="en-US" sz="24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uFillTx/>
              </a:rPr>
              <a:t>c = a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uFillTx/>
              </a:rPr>
              <a:t>Enter</a:t>
            </a:r>
            <a:r>
              <a:rPr lang="en-US" sz="2400" dirty="0">
                <a:solidFill>
                  <a:schemeClr val="hlink"/>
                </a:solidFill>
                <a:uFillTx/>
              </a:rPr>
              <a:t>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abba</a:t>
            </a:r>
            <a:r>
              <a:rPr lang="en-US" sz="2400" dirty="0">
                <a:solidFill>
                  <a:schemeClr val="hlink"/>
                </a:solidFill>
                <a:uFillTx/>
              </a:rPr>
              <a:t> </a:t>
            </a:r>
            <a:r>
              <a:rPr lang="en-US" sz="2400" dirty="0">
                <a:solidFill>
                  <a:schemeClr val="tx1"/>
                </a:solidFill>
                <a:uFillTx/>
              </a:rPr>
              <a:t>into the code table.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5029200" y="73128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4</a:t>
            </a:r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5029200" y="118848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aba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5715000" y="73128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5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5715000" y="118848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abb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6400800" y="731288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6757" name="Rectangle 21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6</a:t>
              </a:r>
            </a:p>
          </p:txBody>
        </p:sp>
        <p:sp>
          <p:nvSpPr>
            <p:cNvPr id="116758" name="Rectangle 22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bab</a:t>
              </a: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7086600" y="731288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6760" name="Rectangle 24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7</a:t>
              </a:r>
            </a:p>
          </p:txBody>
        </p:sp>
        <p:sp>
          <p:nvSpPr>
            <p:cNvPr id="116761" name="Rectangle 25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baa</a:t>
              </a:r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7772400" y="731288"/>
            <a:ext cx="685800" cy="914400"/>
            <a:chOff x="4656" y="528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6763" name="Rectangle 27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8</a:t>
              </a:r>
            </a:p>
          </p:txBody>
        </p:sp>
        <p:sp>
          <p:nvSpPr>
            <p:cNvPr id="116764" name="Rectangle 28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abba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646" y="2197289"/>
            <a:ext cx="7765578" cy="1433013"/>
          </a:xfrm>
        </p:spPr>
        <p:txBody>
          <a:bodyPr>
            <a:normAutofit/>
          </a:bodyPr>
          <a:lstStyle/>
          <a:p>
            <a:r>
              <a:rPr lang="en-US" dirty="0">
                <a:uFillTx/>
              </a:rPr>
              <a:t>Original text </a:t>
            </a:r>
            <a:r>
              <a:rPr lang="en-US" dirty="0">
                <a:solidFill>
                  <a:schemeClr val="hlink"/>
                </a:solidFill>
                <a:uFillTx/>
              </a:rPr>
              <a:t>= </a:t>
            </a:r>
            <a:r>
              <a:rPr lang="en-US" sz="3600" dirty="0" err="1">
                <a:solidFill>
                  <a:schemeClr val="tx2"/>
                </a:solidFill>
                <a:uFillTx/>
              </a:rPr>
              <a:t>abababbabaabb</a:t>
            </a:r>
            <a:r>
              <a:rPr lang="en-US" sz="3600" dirty="0" err="1">
                <a:solidFill>
                  <a:schemeClr val="hlink"/>
                </a:solidFill>
                <a:uFillTx/>
              </a:rPr>
              <a:t>abbaabba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Compressed text </a:t>
            </a:r>
            <a:r>
              <a:rPr lang="en-US" dirty="0">
                <a:solidFill>
                  <a:schemeClr val="tx2"/>
                </a:solidFill>
                <a:uFillTx/>
              </a:rPr>
              <a:t>= 0122335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1281768" y="840472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17765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code</a:t>
              </a:r>
            </a:p>
          </p:txBody>
        </p:sp>
        <p:sp>
          <p:nvSpPr>
            <p:cNvPr id="117766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key</a:t>
              </a:r>
            </a:p>
          </p:txBody>
        </p:sp>
        <p:sp>
          <p:nvSpPr>
            <p:cNvPr id="117767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0</a:t>
              </a:r>
            </a:p>
          </p:txBody>
        </p:sp>
        <p:sp>
          <p:nvSpPr>
            <p:cNvPr id="117768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</a:t>
              </a:r>
            </a:p>
          </p:txBody>
        </p:sp>
        <p:sp>
          <p:nvSpPr>
            <p:cNvPr id="117769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1</a:t>
              </a:r>
            </a:p>
          </p:txBody>
        </p:sp>
        <p:sp>
          <p:nvSpPr>
            <p:cNvPr id="117770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</a:t>
              </a:r>
            </a:p>
          </p:txBody>
        </p:sp>
        <p:sp>
          <p:nvSpPr>
            <p:cNvPr id="117771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2</a:t>
              </a:r>
            </a:p>
          </p:txBody>
        </p:sp>
        <p:sp>
          <p:nvSpPr>
            <p:cNvPr id="117772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</a:t>
              </a:r>
            </a:p>
          </p:txBody>
        </p:sp>
      </p:grp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4024968" y="840472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3</a:t>
            </a: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4024968" y="1297672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ba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1241942" y="3780431"/>
            <a:ext cx="7710985" cy="2361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uFillTx/>
              </a:rPr>
              <a:t>p =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abba</a:t>
            </a:r>
            <a:r>
              <a:rPr lang="en-US" sz="2400" dirty="0">
                <a:solidFill>
                  <a:schemeClr val="hlink"/>
                </a:solidFill>
                <a:uFillTx/>
              </a:rPr>
              <a:t>     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sz="2400" dirty="0">
                <a:solidFill>
                  <a:schemeClr val="hlink"/>
                </a:solidFill>
                <a:uFillTx/>
              </a:rPr>
              <a:t> = 8    </a:t>
            </a:r>
            <a:r>
              <a:rPr lang="en-US" sz="2400" dirty="0">
                <a:uFillTx/>
              </a:rPr>
              <a:t>Compressed text </a:t>
            </a:r>
            <a:r>
              <a:rPr lang="en-US" sz="2400" dirty="0">
                <a:solidFill>
                  <a:schemeClr val="tx2"/>
                </a:solidFill>
                <a:uFillTx/>
              </a:rPr>
              <a:t>= 01223358</a:t>
            </a:r>
            <a:endParaRPr lang="en-US" sz="24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uFillTx/>
              </a:rPr>
              <a:t>c = a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uFillTx/>
              </a:rPr>
              <a:t>Enter</a:t>
            </a:r>
            <a:r>
              <a:rPr lang="en-US" sz="2400" dirty="0">
                <a:solidFill>
                  <a:schemeClr val="hlink"/>
                </a:solidFill>
                <a:uFillTx/>
              </a:rPr>
              <a:t>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abbaa</a:t>
            </a:r>
            <a:r>
              <a:rPr lang="en-US" sz="2400" dirty="0">
                <a:solidFill>
                  <a:schemeClr val="hlink"/>
                </a:solidFill>
                <a:uFillTx/>
              </a:rPr>
              <a:t> </a:t>
            </a:r>
            <a:r>
              <a:rPr lang="en-US" sz="2400" dirty="0">
                <a:solidFill>
                  <a:schemeClr val="tx1"/>
                </a:solidFill>
                <a:uFillTx/>
              </a:rPr>
              <a:t>into the code table.</a:t>
            </a: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4710768" y="840472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4</a:t>
            </a: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4710768" y="1297672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aba</a:t>
            </a:r>
          </a:p>
        </p:txBody>
      </p:sp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5396568" y="840472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5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5396568" y="1297672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abb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6082368" y="840472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7781" name="Rectangle 21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6</a:t>
              </a:r>
            </a:p>
          </p:txBody>
        </p:sp>
        <p:sp>
          <p:nvSpPr>
            <p:cNvPr id="117782" name="Rectangle 22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bab</a:t>
              </a: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6768168" y="840472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7784" name="Rectangle 24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7</a:t>
              </a:r>
            </a:p>
          </p:txBody>
        </p:sp>
        <p:sp>
          <p:nvSpPr>
            <p:cNvPr id="117785" name="Rectangle 25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baa</a:t>
              </a:r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7453968" y="840472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7787" name="Rectangle 27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8</a:t>
              </a:r>
            </a:p>
          </p:txBody>
        </p:sp>
        <p:sp>
          <p:nvSpPr>
            <p:cNvPr id="117788" name="Rectangle 28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abba</a:t>
              </a:r>
            </a:p>
          </p:txBody>
        </p:sp>
      </p:grpSp>
      <p:grpSp>
        <p:nvGrpSpPr>
          <p:cNvPr id="6" name="Group 29"/>
          <p:cNvGrpSpPr/>
          <p:nvPr/>
        </p:nvGrpSpPr>
        <p:grpSpPr>
          <a:xfrm>
            <a:off x="8139768" y="840472"/>
            <a:ext cx="685800" cy="914400"/>
            <a:chOff x="4656" y="528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7790" name="Rectangle 30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9</a:t>
              </a:r>
            </a:p>
          </p:txBody>
        </p:sp>
        <p:sp>
          <p:nvSpPr>
            <p:cNvPr id="117791" name="Rectangle 31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hlink"/>
                  </a:solidFill>
                  <a:uFillTx/>
                </a:rPr>
                <a:t>abbaa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942" y="2076736"/>
            <a:ext cx="7710985" cy="1295400"/>
          </a:xfrm>
        </p:spPr>
        <p:txBody>
          <a:bodyPr/>
          <a:lstStyle/>
          <a:p>
            <a:r>
              <a:rPr lang="en-US" dirty="0">
                <a:uFillTx/>
              </a:rPr>
              <a:t>Original text </a:t>
            </a:r>
            <a:r>
              <a:rPr lang="en-US" dirty="0">
                <a:solidFill>
                  <a:schemeClr val="hlink"/>
                </a:solidFill>
                <a:uFillTx/>
              </a:rPr>
              <a:t>= </a:t>
            </a:r>
            <a:r>
              <a:rPr lang="en-US" dirty="0" err="1">
                <a:solidFill>
                  <a:schemeClr val="tx2"/>
                </a:solidFill>
                <a:uFillTx/>
              </a:rPr>
              <a:t>abababbabaabbabba</a:t>
            </a:r>
            <a:r>
              <a:rPr lang="en-US" dirty="0" err="1">
                <a:solidFill>
                  <a:schemeClr val="hlink"/>
                </a:solidFill>
                <a:uFillTx/>
              </a:rPr>
              <a:t>abba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Compressed text </a:t>
            </a:r>
            <a:r>
              <a:rPr lang="en-US" dirty="0">
                <a:solidFill>
                  <a:schemeClr val="tx2"/>
                </a:solidFill>
                <a:uFillTx/>
              </a:rPr>
              <a:t>= 01223358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1254472" y="826824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18789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code</a:t>
              </a:r>
            </a:p>
          </p:txBody>
        </p:sp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key</a:t>
              </a:r>
            </a:p>
          </p:txBody>
        </p:sp>
        <p:sp>
          <p:nvSpPr>
            <p:cNvPr id="118791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0</a:t>
              </a:r>
            </a:p>
          </p:txBody>
        </p:sp>
        <p:sp>
          <p:nvSpPr>
            <p:cNvPr id="118792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</a:t>
              </a:r>
            </a:p>
          </p:txBody>
        </p:sp>
        <p:sp>
          <p:nvSpPr>
            <p:cNvPr id="118793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1</a:t>
              </a:r>
            </a:p>
          </p:txBody>
        </p:sp>
        <p:sp>
          <p:nvSpPr>
            <p:cNvPr id="118794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</a:t>
              </a:r>
            </a:p>
          </p:txBody>
        </p:sp>
        <p:sp>
          <p:nvSpPr>
            <p:cNvPr id="118795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2</a:t>
              </a:r>
            </a:p>
          </p:txBody>
        </p:sp>
        <p:sp>
          <p:nvSpPr>
            <p:cNvPr id="118796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</a:t>
              </a:r>
            </a:p>
          </p:txBody>
        </p:sp>
      </p:grpSp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3997672" y="8268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3</a:t>
            </a:r>
          </a:p>
        </p:txBody>
      </p:sp>
      <p:sp>
        <p:nvSpPr>
          <p:cNvPr id="118798" name="Rectangle 14"/>
          <p:cNvSpPr>
            <a:spLocks noChangeArrowheads="1"/>
          </p:cNvSpPr>
          <p:nvPr/>
        </p:nvSpPr>
        <p:spPr bwMode="auto">
          <a:xfrm>
            <a:off x="3997672" y="12840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ba</a:t>
            </a: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1296534" y="3616654"/>
            <a:ext cx="7683690" cy="2388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uFillTx/>
              </a:rPr>
              <a:t>p =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abba</a:t>
            </a:r>
            <a:r>
              <a:rPr lang="en-US" sz="2400" dirty="0">
                <a:solidFill>
                  <a:schemeClr val="hlink"/>
                </a:solidFill>
                <a:uFillTx/>
              </a:rPr>
              <a:t>    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sz="2400" dirty="0">
                <a:solidFill>
                  <a:schemeClr val="hlink"/>
                </a:solidFill>
                <a:uFillTx/>
              </a:rPr>
              <a:t> = 8     </a:t>
            </a:r>
            <a:r>
              <a:rPr lang="en-US" sz="2400" dirty="0">
                <a:uFillTx/>
              </a:rPr>
              <a:t>Compressed text </a:t>
            </a:r>
            <a:r>
              <a:rPr lang="en-US" sz="2400" dirty="0">
                <a:solidFill>
                  <a:schemeClr val="tx2"/>
                </a:solidFill>
                <a:uFillTx/>
              </a:rPr>
              <a:t>= 012233588</a:t>
            </a:r>
            <a:endParaRPr lang="en-US" sz="24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uFillTx/>
              </a:rPr>
              <a:t>c = null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uFillTx/>
              </a:rPr>
              <a:t>No need to enter anything to the table</a:t>
            </a:r>
            <a:r>
              <a:rPr lang="en-US" sz="2400" dirty="0">
                <a:solidFill>
                  <a:schemeClr val="hlink"/>
                </a:solidFill>
                <a:uFillTx/>
              </a:rPr>
              <a:t> </a:t>
            </a:r>
          </a:p>
        </p:txBody>
      </p: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4683472" y="8268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4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4683472" y="12840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aba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5369272" y="8268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5</a:t>
            </a:r>
          </a:p>
        </p:txBody>
      </p:sp>
      <p:sp>
        <p:nvSpPr>
          <p:cNvPr id="118803" name="Rectangle 19"/>
          <p:cNvSpPr>
            <a:spLocks noChangeArrowheads="1"/>
          </p:cNvSpPr>
          <p:nvPr/>
        </p:nvSpPr>
        <p:spPr bwMode="auto">
          <a:xfrm>
            <a:off x="5369272" y="12840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abb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6055072" y="826824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8805" name="Rectangle 21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6</a:t>
              </a:r>
            </a:p>
          </p:txBody>
        </p:sp>
        <p:sp>
          <p:nvSpPr>
            <p:cNvPr id="118806" name="Rectangle 22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bab</a:t>
              </a: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6740872" y="826824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8808" name="Rectangle 24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7</a:t>
              </a:r>
            </a:p>
          </p:txBody>
        </p:sp>
        <p:sp>
          <p:nvSpPr>
            <p:cNvPr id="118809" name="Rectangle 25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baa</a:t>
              </a:r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7426672" y="826824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8811" name="Rectangle 27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8</a:t>
              </a:r>
            </a:p>
          </p:txBody>
        </p:sp>
        <p:sp>
          <p:nvSpPr>
            <p:cNvPr id="118812" name="Rectangle 28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abba</a:t>
              </a:r>
            </a:p>
          </p:txBody>
        </p:sp>
      </p:grpSp>
      <p:grpSp>
        <p:nvGrpSpPr>
          <p:cNvPr id="6" name="Group 29"/>
          <p:cNvGrpSpPr/>
          <p:nvPr/>
        </p:nvGrpSpPr>
        <p:grpSpPr>
          <a:xfrm>
            <a:off x="8112472" y="826824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8814" name="Rectangle 30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9</a:t>
              </a:r>
            </a:p>
          </p:txBody>
        </p:sp>
        <p:sp>
          <p:nvSpPr>
            <p:cNvPr id="118815" name="Rectangle 31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hlink"/>
                  </a:solidFill>
                  <a:uFillTx/>
                </a:rPr>
                <a:t>abbaa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408" y="152400"/>
            <a:ext cx="7311792" cy="838200"/>
          </a:xfrm>
        </p:spPr>
        <p:txBody>
          <a:bodyPr>
            <a:normAutofit/>
          </a:bodyPr>
          <a:lstStyle/>
          <a:p>
            <a:r>
              <a:rPr lang="en-US" sz="3200" dirty="0">
                <a:uFillTx/>
              </a:rPr>
              <a:t>Code Table Representation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408" y="2320120"/>
            <a:ext cx="7806519" cy="423080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uFillTx/>
              </a:rPr>
              <a:t>Dictionary.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uFillTx/>
              </a:rPr>
              <a:t>Pairs are </a:t>
            </a:r>
            <a:r>
              <a:rPr lang="en-US" dirty="0">
                <a:solidFill>
                  <a:schemeClr val="hlink"/>
                </a:solidFill>
                <a:uFillTx/>
              </a:rPr>
              <a:t>(key, element) = (key, code)</a:t>
            </a:r>
            <a:r>
              <a:rPr lang="en-US" dirty="0">
                <a:solidFill>
                  <a:schemeClr val="bg2"/>
                </a:solidFill>
                <a:uFillTx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uFillTx/>
              </a:rPr>
              <a:t>Operations are: </a:t>
            </a:r>
            <a:r>
              <a:rPr lang="en-US" dirty="0">
                <a:solidFill>
                  <a:schemeClr val="bg2"/>
                </a:solidFill>
                <a:uFillTx/>
              </a:rPr>
              <a:t> </a:t>
            </a:r>
            <a:r>
              <a:rPr lang="en-US" dirty="0">
                <a:solidFill>
                  <a:schemeClr val="hlink"/>
                </a:solidFill>
                <a:uFillTx/>
              </a:rPr>
              <a:t>get(key) </a:t>
            </a:r>
            <a:r>
              <a:rPr lang="en-US" dirty="0">
                <a:uFillTx/>
              </a:rPr>
              <a:t>and</a:t>
            </a:r>
            <a:r>
              <a:rPr lang="en-US" dirty="0">
                <a:solidFill>
                  <a:schemeClr val="hlink"/>
                </a:solidFill>
                <a:uFillTx/>
              </a:rPr>
              <a:t> put(key, code)</a:t>
            </a:r>
          </a:p>
          <a:p>
            <a:pPr>
              <a:lnSpc>
                <a:spcPct val="90000"/>
              </a:lnSpc>
            </a:pPr>
            <a:endParaRPr lang="en-US" dirty="0">
              <a:uFillTx/>
            </a:endParaRPr>
          </a:p>
          <a:p>
            <a:pPr>
              <a:lnSpc>
                <a:spcPct val="90000"/>
              </a:lnSpc>
            </a:pPr>
            <a:r>
              <a:rPr lang="en-US" dirty="0">
                <a:uFillTx/>
              </a:rPr>
              <a:t>Limit number of codes to</a:t>
            </a:r>
            <a:r>
              <a:rPr lang="en-US" dirty="0">
                <a:solidFill>
                  <a:schemeClr val="hlink"/>
                </a:solidFill>
                <a:uFillTx/>
              </a:rPr>
              <a:t> 2</a:t>
            </a:r>
            <a:r>
              <a:rPr lang="en-US" baseline="30000" dirty="0">
                <a:solidFill>
                  <a:schemeClr val="hlink"/>
                </a:solidFill>
                <a:uFillTx/>
              </a:rPr>
              <a:t>12</a:t>
            </a:r>
            <a:endParaRPr lang="en-US" dirty="0">
              <a:uFillTx/>
            </a:endParaRPr>
          </a:p>
          <a:p>
            <a:pPr>
              <a:lnSpc>
                <a:spcPct val="90000"/>
              </a:lnSpc>
            </a:pPr>
            <a:endParaRPr lang="en-US" dirty="0">
              <a:uFillTx/>
            </a:endParaRPr>
          </a:p>
          <a:p>
            <a:pPr>
              <a:lnSpc>
                <a:spcPct val="90000"/>
              </a:lnSpc>
            </a:pPr>
            <a:r>
              <a:rPr lang="en-US" dirty="0">
                <a:uFillTx/>
              </a:rPr>
              <a:t>Use a hash table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uFillTx/>
              </a:rPr>
              <a:t>Convert variable length keys into fixed length keys.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uFillTx/>
              </a:rPr>
              <a:t>Each key has the form </a:t>
            </a:r>
            <a:r>
              <a:rPr lang="en-US" dirty="0">
                <a:solidFill>
                  <a:schemeClr val="hlink"/>
                </a:solidFill>
                <a:uFillTx/>
              </a:rPr>
              <a:t>pc</a:t>
            </a:r>
            <a:r>
              <a:rPr lang="en-US" dirty="0">
                <a:uFillTx/>
              </a:rPr>
              <a:t>, where the string p is a key that is already in the table.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uFillTx/>
              </a:rPr>
              <a:t>Replace </a:t>
            </a:r>
            <a:r>
              <a:rPr lang="en-US" dirty="0">
                <a:solidFill>
                  <a:schemeClr val="hlink"/>
                </a:solidFill>
                <a:uFillTx/>
              </a:rPr>
              <a:t>pc</a:t>
            </a:r>
            <a:r>
              <a:rPr lang="en-US" dirty="0">
                <a:uFillTx/>
              </a:rPr>
              <a:t> with </a:t>
            </a:r>
            <a:r>
              <a:rPr lang="en-US" dirty="0">
                <a:solidFill>
                  <a:schemeClr val="hlink"/>
                </a:solidFill>
                <a:uFillTx/>
              </a:rPr>
              <a:t>(</a:t>
            </a:r>
            <a:r>
              <a:rPr lang="en-US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dirty="0">
                <a:solidFill>
                  <a:schemeClr val="hlink"/>
                </a:solidFill>
                <a:uFillTx/>
              </a:rPr>
              <a:t>)c</a:t>
            </a:r>
            <a:endParaRPr lang="en-US" dirty="0">
              <a:uFillTx/>
            </a:endParaRPr>
          </a:p>
          <a:p>
            <a:pPr>
              <a:lnSpc>
                <a:spcPct val="90000"/>
              </a:lnSpc>
            </a:pPr>
            <a:endParaRPr lang="en-US" dirty="0">
              <a:uFillTx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268120" y="1127080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19813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code</a:t>
              </a:r>
            </a:p>
          </p:txBody>
        </p:sp>
        <p:sp>
          <p:nvSpPr>
            <p:cNvPr id="119814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key</a:t>
              </a:r>
            </a:p>
          </p:txBody>
        </p:sp>
        <p:sp>
          <p:nvSpPr>
            <p:cNvPr id="119815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0</a:t>
              </a:r>
            </a:p>
          </p:txBody>
        </p:sp>
        <p:sp>
          <p:nvSpPr>
            <p:cNvPr id="119816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</a:t>
              </a:r>
            </a:p>
          </p:txBody>
        </p:sp>
        <p:sp>
          <p:nvSpPr>
            <p:cNvPr id="119817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1</a:t>
              </a:r>
            </a:p>
          </p:txBody>
        </p:sp>
        <p:sp>
          <p:nvSpPr>
            <p:cNvPr id="119818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</a:t>
              </a:r>
            </a:p>
          </p:txBody>
        </p:sp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2</a:t>
              </a:r>
            </a:p>
          </p:txBody>
        </p:sp>
        <p:sp>
          <p:nvSpPr>
            <p:cNvPr id="119820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</a:t>
              </a:r>
            </a:p>
          </p:txBody>
        </p:sp>
      </p:grp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4011320" y="112708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3</a:t>
            </a:r>
          </a:p>
        </p:txBody>
      </p:sp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4011320" y="158428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ba</a:t>
            </a:r>
          </a:p>
        </p:txBody>
      </p:sp>
      <p:sp>
        <p:nvSpPr>
          <p:cNvPr id="119824" name="Rectangle 16"/>
          <p:cNvSpPr>
            <a:spLocks noChangeArrowheads="1"/>
          </p:cNvSpPr>
          <p:nvPr/>
        </p:nvSpPr>
        <p:spPr bwMode="auto">
          <a:xfrm>
            <a:off x="4697120" y="112708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4</a:t>
            </a:r>
          </a:p>
        </p:txBody>
      </p:sp>
      <p:sp>
        <p:nvSpPr>
          <p:cNvPr id="119825" name="Rectangle 17"/>
          <p:cNvSpPr>
            <a:spLocks noChangeArrowheads="1"/>
          </p:cNvSpPr>
          <p:nvPr/>
        </p:nvSpPr>
        <p:spPr bwMode="auto">
          <a:xfrm>
            <a:off x="4697120" y="158428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aba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5382920" y="112708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5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5382920" y="158428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abb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6068720" y="1127080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9829" name="Rectangle 21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6</a:t>
              </a:r>
            </a:p>
          </p:txBody>
        </p:sp>
        <p:sp>
          <p:nvSpPr>
            <p:cNvPr id="119830" name="Rectangle 22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bab</a:t>
              </a: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6754520" y="1127080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9832" name="Rectangle 24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7</a:t>
              </a:r>
            </a:p>
          </p:txBody>
        </p:sp>
        <p:sp>
          <p:nvSpPr>
            <p:cNvPr id="119833" name="Rectangle 25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baa</a:t>
              </a:r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7440320" y="1127080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9835" name="Rectangle 27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8</a:t>
              </a:r>
            </a:p>
          </p:txBody>
        </p:sp>
        <p:sp>
          <p:nvSpPr>
            <p:cNvPr id="119836" name="Rectangle 28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abba</a:t>
              </a:r>
            </a:p>
          </p:txBody>
        </p:sp>
      </p:grpSp>
      <p:grpSp>
        <p:nvGrpSpPr>
          <p:cNvPr id="6" name="Group 29"/>
          <p:cNvGrpSpPr/>
          <p:nvPr/>
        </p:nvGrpSpPr>
        <p:grpSpPr>
          <a:xfrm>
            <a:off x="8126120" y="1127080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9838" name="Rectangle 30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9</a:t>
              </a:r>
            </a:p>
          </p:txBody>
        </p:sp>
        <p:sp>
          <p:nvSpPr>
            <p:cNvPr id="119839" name="Rectangle 31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hlink"/>
                  </a:solidFill>
                  <a:uFillTx/>
                </a:rPr>
                <a:t>abbaa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41946" y="616432"/>
            <a:ext cx="7216254" cy="838200"/>
          </a:xfrm>
        </p:spPr>
        <p:txBody>
          <a:bodyPr>
            <a:normAutofit/>
          </a:bodyPr>
          <a:lstStyle/>
          <a:p>
            <a:r>
              <a:rPr lang="en-US" sz="3200" dirty="0">
                <a:uFillTx/>
              </a:rPr>
              <a:t>Code Table Representation</a:t>
            </a:r>
          </a:p>
        </p:txBody>
      </p:sp>
      <p:grpSp>
        <p:nvGrpSpPr>
          <p:cNvPr id="2" name="Group 1082"/>
          <p:cNvGrpSpPr/>
          <p:nvPr/>
        </p:nvGrpSpPr>
        <p:grpSpPr>
          <a:xfrm>
            <a:off x="1309064" y="1988032"/>
            <a:ext cx="7543800" cy="2667000"/>
            <a:chOff x="240" y="960"/>
            <a:chExt cx="4752" cy="1680"/>
          </a:xfrm>
          <a:solidFill>
            <a:schemeClr val="bg1">
              <a:lumMod val="95000"/>
            </a:schemeClr>
          </a:solidFill>
        </p:grpSpPr>
        <p:grpSp>
          <p:nvGrpSpPr>
            <p:cNvPr id="3" name="Group 1028"/>
            <p:cNvGrpSpPr/>
            <p:nvPr/>
          </p:nvGrpSpPr>
          <p:grpSpPr>
            <a:xfrm>
              <a:off x="240" y="960"/>
              <a:ext cx="1728" cy="576"/>
              <a:chOff x="2064" y="3456"/>
              <a:chExt cx="1728" cy="576"/>
            </a:xfrm>
            <a:grpFill/>
          </p:grpSpPr>
          <p:sp>
            <p:nvSpPr>
              <p:cNvPr id="132101" name="Rectangle 1029"/>
              <p:cNvSpPr>
                <a:spLocks noChangeArrowheads="1"/>
              </p:cNvSpPr>
              <p:nvPr/>
            </p:nvSpPr>
            <p:spPr bwMode="auto">
              <a:xfrm>
                <a:off x="2064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00B0F0"/>
                    </a:solidFill>
                    <a:uFillTx/>
                  </a:rPr>
                  <a:t>code</a:t>
                </a:r>
              </a:p>
            </p:txBody>
          </p:sp>
          <p:sp>
            <p:nvSpPr>
              <p:cNvPr id="132102" name="Rectangle 1030"/>
              <p:cNvSpPr>
                <a:spLocks noChangeArrowheads="1"/>
              </p:cNvSpPr>
              <p:nvPr/>
            </p:nvSpPr>
            <p:spPr bwMode="auto">
              <a:xfrm>
                <a:off x="2064" y="374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00B0F0"/>
                    </a:solidFill>
                    <a:uFillTx/>
                  </a:rPr>
                  <a:t>key</a:t>
                </a:r>
              </a:p>
            </p:txBody>
          </p:sp>
          <p:sp>
            <p:nvSpPr>
              <p:cNvPr id="132103" name="Rectangle 1031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0</a:t>
                </a:r>
              </a:p>
            </p:txBody>
          </p:sp>
          <p:sp>
            <p:nvSpPr>
              <p:cNvPr id="132104" name="Rectangle 1032"/>
              <p:cNvSpPr>
                <a:spLocks noChangeArrowheads="1"/>
              </p:cNvSpPr>
              <p:nvPr/>
            </p:nvSpPr>
            <p:spPr bwMode="auto">
              <a:xfrm>
                <a:off x="2496" y="374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a</a:t>
                </a:r>
              </a:p>
            </p:txBody>
          </p:sp>
          <p:sp>
            <p:nvSpPr>
              <p:cNvPr id="132105" name="Rectangle 1033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1</a:t>
                </a:r>
              </a:p>
            </p:txBody>
          </p:sp>
          <p:sp>
            <p:nvSpPr>
              <p:cNvPr id="132106" name="Rectangle 1034"/>
              <p:cNvSpPr>
                <a:spLocks noChangeArrowheads="1"/>
              </p:cNvSpPr>
              <p:nvPr/>
            </p:nvSpPr>
            <p:spPr bwMode="auto">
              <a:xfrm>
                <a:off x="2928" y="374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b</a:t>
                </a:r>
              </a:p>
            </p:txBody>
          </p:sp>
          <p:sp>
            <p:nvSpPr>
              <p:cNvPr id="132107" name="Rectangle 1035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2</a:t>
                </a:r>
              </a:p>
            </p:txBody>
          </p:sp>
          <p:sp>
            <p:nvSpPr>
              <p:cNvPr id="132108" name="Rectangle 1036"/>
              <p:cNvSpPr>
                <a:spLocks noChangeArrowheads="1"/>
              </p:cNvSpPr>
              <p:nvPr/>
            </p:nvSpPr>
            <p:spPr bwMode="auto">
              <a:xfrm>
                <a:off x="3360" y="374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ab</a:t>
                </a:r>
              </a:p>
            </p:txBody>
          </p:sp>
        </p:grpSp>
        <p:sp>
          <p:nvSpPr>
            <p:cNvPr id="132109" name="Rectangle 1037"/>
            <p:cNvSpPr>
              <a:spLocks noChangeArrowheads="1"/>
            </p:cNvSpPr>
            <p:nvPr/>
          </p:nvSpPr>
          <p:spPr bwMode="auto">
            <a:xfrm>
              <a:off x="1968" y="96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3</a:t>
              </a:r>
            </a:p>
          </p:txBody>
        </p:sp>
        <p:sp>
          <p:nvSpPr>
            <p:cNvPr id="132110" name="Rectangle 1038"/>
            <p:cNvSpPr>
              <a:spLocks noChangeArrowheads="1"/>
            </p:cNvSpPr>
            <p:nvPr/>
          </p:nvSpPr>
          <p:spPr bwMode="auto">
            <a:xfrm>
              <a:off x="1968" y="124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</a:t>
              </a:r>
            </a:p>
          </p:txBody>
        </p:sp>
        <p:sp>
          <p:nvSpPr>
            <p:cNvPr id="132111" name="Rectangle 1039"/>
            <p:cNvSpPr>
              <a:spLocks noChangeArrowheads="1"/>
            </p:cNvSpPr>
            <p:nvPr/>
          </p:nvSpPr>
          <p:spPr bwMode="auto">
            <a:xfrm>
              <a:off x="2400" y="96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4</a:t>
              </a:r>
            </a:p>
          </p:txBody>
        </p:sp>
        <p:sp>
          <p:nvSpPr>
            <p:cNvPr id="132112" name="Rectangle 1040"/>
            <p:cNvSpPr>
              <a:spLocks noChangeArrowheads="1"/>
            </p:cNvSpPr>
            <p:nvPr/>
          </p:nvSpPr>
          <p:spPr bwMode="auto">
            <a:xfrm>
              <a:off x="2400" y="124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aba</a:t>
              </a:r>
            </a:p>
          </p:txBody>
        </p:sp>
        <p:sp>
          <p:nvSpPr>
            <p:cNvPr id="132113" name="Rectangle 1041"/>
            <p:cNvSpPr>
              <a:spLocks noChangeArrowheads="1"/>
            </p:cNvSpPr>
            <p:nvPr/>
          </p:nvSpPr>
          <p:spPr bwMode="auto">
            <a:xfrm>
              <a:off x="2832" y="96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5</a:t>
              </a:r>
            </a:p>
          </p:txBody>
        </p:sp>
        <p:sp>
          <p:nvSpPr>
            <p:cNvPr id="132114" name="Rectangle 1042"/>
            <p:cNvSpPr>
              <a:spLocks noChangeArrowheads="1"/>
            </p:cNvSpPr>
            <p:nvPr/>
          </p:nvSpPr>
          <p:spPr bwMode="auto">
            <a:xfrm>
              <a:off x="2832" y="124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abb</a:t>
              </a:r>
            </a:p>
          </p:txBody>
        </p:sp>
        <p:grpSp>
          <p:nvGrpSpPr>
            <p:cNvPr id="4" name="Group 1043"/>
            <p:cNvGrpSpPr/>
            <p:nvPr/>
          </p:nvGrpSpPr>
          <p:grpSpPr>
            <a:xfrm>
              <a:off x="3264" y="960"/>
              <a:ext cx="432" cy="576"/>
              <a:chOff x="4656" y="528"/>
              <a:chExt cx="432" cy="576"/>
            </a:xfrm>
            <a:grpFill/>
          </p:grpSpPr>
          <p:sp>
            <p:nvSpPr>
              <p:cNvPr id="132116" name="Rectangle 1044"/>
              <p:cNvSpPr>
                <a:spLocks noChangeArrowheads="1"/>
              </p:cNvSpPr>
              <p:nvPr/>
            </p:nvSpPr>
            <p:spPr bwMode="auto">
              <a:xfrm>
                <a:off x="4656" y="52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6</a:t>
                </a:r>
              </a:p>
            </p:txBody>
          </p:sp>
          <p:sp>
            <p:nvSpPr>
              <p:cNvPr id="132117" name="Rectangle 1045"/>
              <p:cNvSpPr>
                <a:spLocks noChangeArrowheads="1"/>
              </p:cNvSpPr>
              <p:nvPr/>
            </p:nvSpPr>
            <p:spPr bwMode="auto">
              <a:xfrm>
                <a:off x="4656" y="81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bab</a:t>
                </a:r>
              </a:p>
            </p:txBody>
          </p:sp>
        </p:grpSp>
        <p:grpSp>
          <p:nvGrpSpPr>
            <p:cNvPr id="5" name="Group 1046"/>
            <p:cNvGrpSpPr/>
            <p:nvPr/>
          </p:nvGrpSpPr>
          <p:grpSpPr>
            <a:xfrm>
              <a:off x="3696" y="960"/>
              <a:ext cx="432" cy="576"/>
              <a:chOff x="4656" y="528"/>
              <a:chExt cx="432" cy="576"/>
            </a:xfrm>
            <a:grpFill/>
          </p:grpSpPr>
          <p:sp>
            <p:nvSpPr>
              <p:cNvPr id="132119" name="Rectangle 1047"/>
              <p:cNvSpPr>
                <a:spLocks noChangeArrowheads="1"/>
              </p:cNvSpPr>
              <p:nvPr/>
            </p:nvSpPr>
            <p:spPr bwMode="auto">
              <a:xfrm>
                <a:off x="4656" y="52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7</a:t>
                </a:r>
              </a:p>
            </p:txBody>
          </p:sp>
          <p:sp>
            <p:nvSpPr>
              <p:cNvPr id="132120" name="Rectangle 1048"/>
              <p:cNvSpPr>
                <a:spLocks noChangeArrowheads="1"/>
              </p:cNvSpPr>
              <p:nvPr/>
            </p:nvSpPr>
            <p:spPr bwMode="auto">
              <a:xfrm>
                <a:off x="4656" y="81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baa</a:t>
                </a:r>
              </a:p>
            </p:txBody>
          </p:sp>
        </p:grpSp>
        <p:grpSp>
          <p:nvGrpSpPr>
            <p:cNvPr id="6" name="Group 1049"/>
            <p:cNvGrpSpPr/>
            <p:nvPr/>
          </p:nvGrpSpPr>
          <p:grpSpPr>
            <a:xfrm>
              <a:off x="4128" y="960"/>
              <a:ext cx="432" cy="576"/>
              <a:chOff x="4656" y="528"/>
              <a:chExt cx="432" cy="576"/>
            </a:xfrm>
            <a:grpFill/>
          </p:grpSpPr>
          <p:sp>
            <p:nvSpPr>
              <p:cNvPr id="132122" name="Rectangle 1050"/>
              <p:cNvSpPr>
                <a:spLocks noChangeArrowheads="1"/>
              </p:cNvSpPr>
              <p:nvPr/>
            </p:nvSpPr>
            <p:spPr bwMode="auto">
              <a:xfrm>
                <a:off x="4656" y="52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8</a:t>
                </a:r>
              </a:p>
            </p:txBody>
          </p:sp>
          <p:sp>
            <p:nvSpPr>
              <p:cNvPr id="132123" name="Rectangle 1051"/>
              <p:cNvSpPr>
                <a:spLocks noChangeArrowheads="1"/>
              </p:cNvSpPr>
              <p:nvPr/>
            </p:nvSpPr>
            <p:spPr bwMode="auto">
              <a:xfrm>
                <a:off x="4656" y="81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abba</a:t>
                </a:r>
              </a:p>
            </p:txBody>
          </p:sp>
        </p:grpSp>
        <p:grpSp>
          <p:nvGrpSpPr>
            <p:cNvPr id="7" name="Group 1052"/>
            <p:cNvGrpSpPr/>
            <p:nvPr/>
          </p:nvGrpSpPr>
          <p:grpSpPr>
            <a:xfrm>
              <a:off x="4560" y="960"/>
              <a:ext cx="432" cy="576"/>
              <a:chOff x="4656" y="528"/>
              <a:chExt cx="432" cy="576"/>
            </a:xfrm>
            <a:grpFill/>
          </p:grpSpPr>
          <p:sp>
            <p:nvSpPr>
              <p:cNvPr id="132125" name="Rectangle 1053"/>
              <p:cNvSpPr>
                <a:spLocks noChangeArrowheads="1"/>
              </p:cNvSpPr>
              <p:nvPr/>
            </p:nvSpPr>
            <p:spPr bwMode="auto">
              <a:xfrm>
                <a:off x="4656" y="52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9</a:t>
                </a:r>
              </a:p>
            </p:txBody>
          </p:sp>
          <p:sp>
            <p:nvSpPr>
              <p:cNvPr id="132126" name="Rectangle 1054"/>
              <p:cNvSpPr>
                <a:spLocks noChangeArrowheads="1"/>
              </p:cNvSpPr>
              <p:nvPr/>
            </p:nvSpPr>
            <p:spPr bwMode="auto">
              <a:xfrm>
                <a:off x="4656" y="81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chemeClr val="hlink"/>
                    </a:solidFill>
                    <a:uFillTx/>
                  </a:rPr>
                  <a:t>abbaa</a:t>
                </a:r>
              </a:p>
            </p:txBody>
          </p:sp>
        </p:grpSp>
        <p:grpSp>
          <p:nvGrpSpPr>
            <p:cNvPr id="8" name="Group 1055"/>
            <p:cNvGrpSpPr/>
            <p:nvPr/>
          </p:nvGrpSpPr>
          <p:grpSpPr>
            <a:xfrm>
              <a:off x="240" y="2064"/>
              <a:ext cx="1728" cy="576"/>
              <a:chOff x="2064" y="3456"/>
              <a:chExt cx="1728" cy="576"/>
            </a:xfrm>
            <a:grpFill/>
          </p:grpSpPr>
          <p:sp>
            <p:nvSpPr>
              <p:cNvPr id="132128" name="Rectangle 1056"/>
              <p:cNvSpPr>
                <a:spLocks noChangeArrowheads="1"/>
              </p:cNvSpPr>
              <p:nvPr/>
            </p:nvSpPr>
            <p:spPr bwMode="auto">
              <a:xfrm>
                <a:off x="2064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00B0F0"/>
                    </a:solidFill>
                    <a:uFillTx/>
                  </a:rPr>
                  <a:t>code</a:t>
                </a:r>
              </a:p>
            </p:txBody>
          </p:sp>
          <p:sp>
            <p:nvSpPr>
              <p:cNvPr id="132129" name="Rectangle 1057"/>
              <p:cNvSpPr>
                <a:spLocks noChangeArrowheads="1"/>
              </p:cNvSpPr>
              <p:nvPr/>
            </p:nvSpPr>
            <p:spPr bwMode="auto">
              <a:xfrm>
                <a:off x="2064" y="374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00B0F0"/>
                    </a:solidFill>
                    <a:uFillTx/>
                  </a:rPr>
                  <a:t>key</a:t>
                </a:r>
              </a:p>
            </p:txBody>
          </p:sp>
          <p:sp>
            <p:nvSpPr>
              <p:cNvPr id="132130" name="Rectangle 1058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0</a:t>
                </a:r>
              </a:p>
            </p:txBody>
          </p:sp>
          <p:sp>
            <p:nvSpPr>
              <p:cNvPr id="132131" name="Rectangle 1059"/>
              <p:cNvSpPr>
                <a:spLocks noChangeArrowheads="1"/>
              </p:cNvSpPr>
              <p:nvPr/>
            </p:nvSpPr>
            <p:spPr bwMode="auto">
              <a:xfrm>
                <a:off x="2496" y="374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a</a:t>
                </a:r>
              </a:p>
            </p:txBody>
          </p:sp>
          <p:sp>
            <p:nvSpPr>
              <p:cNvPr id="132132" name="Rectangle 1060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1</a:t>
                </a:r>
              </a:p>
            </p:txBody>
          </p:sp>
          <p:sp>
            <p:nvSpPr>
              <p:cNvPr id="132133" name="Rectangle 1061"/>
              <p:cNvSpPr>
                <a:spLocks noChangeArrowheads="1"/>
              </p:cNvSpPr>
              <p:nvPr/>
            </p:nvSpPr>
            <p:spPr bwMode="auto">
              <a:xfrm>
                <a:off x="2928" y="374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b</a:t>
                </a:r>
              </a:p>
            </p:txBody>
          </p:sp>
          <p:sp>
            <p:nvSpPr>
              <p:cNvPr id="132134" name="Rectangle 1062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2</a:t>
                </a:r>
              </a:p>
            </p:txBody>
          </p:sp>
          <p:sp>
            <p:nvSpPr>
              <p:cNvPr id="132135" name="Rectangle 1063"/>
              <p:cNvSpPr>
                <a:spLocks noChangeArrowheads="1"/>
              </p:cNvSpPr>
              <p:nvPr/>
            </p:nvSpPr>
            <p:spPr bwMode="auto">
              <a:xfrm>
                <a:off x="3360" y="374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0b</a:t>
                </a:r>
              </a:p>
            </p:txBody>
          </p:sp>
        </p:grpSp>
        <p:sp>
          <p:nvSpPr>
            <p:cNvPr id="132136" name="Rectangle 1064"/>
            <p:cNvSpPr>
              <a:spLocks noChangeArrowheads="1"/>
            </p:cNvSpPr>
            <p:nvPr/>
          </p:nvSpPr>
          <p:spPr bwMode="auto">
            <a:xfrm>
              <a:off x="1968" y="206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3</a:t>
              </a:r>
            </a:p>
          </p:txBody>
        </p:sp>
        <p:sp>
          <p:nvSpPr>
            <p:cNvPr id="132137" name="Rectangle 1065"/>
            <p:cNvSpPr>
              <a:spLocks noChangeArrowheads="1"/>
            </p:cNvSpPr>
            <p:nvPr/>
          </p:nvSpPr>
          <p:spPr bwMode="auto">
            <a:xfrm>
              <a:off x="1968" y="235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1a</a:t>
              </a:r>
            </a:p>
          </p:txBody>
        </p:sp>
        <p:sp>
          <p:nvSpPr>
            <p:cNvPr id="132138" name="Rectangle 1066"/>
            <p:cNvSpPr>
              <a:spLocks noChangeArrowheads="1"/>
            </p:cNvSpPr>
            <p:nvPr/>
          </p:nvSpPr>
          <p:spPr bwMode="auto">
            <a:xfrm>
              <a:off x="2400" y="206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4</a:t>
              </a:r>
            </a:p>
          </p:txBody>
        </p:sp>
        <p:sp>
          <p:nvSpPr>
            <p:cNvPr id="132139" name="Rectangle 1067"/>
            <p:cNvSpPr>
              <a:spLocks noChangeArrowheads="1"/>
            </p:cNvSpPr>
            <p:nvPr/>
          </p:nvSpPr>
          <p:spPr bwMode="auto">
            <a:xfrm>
              <a:off x="2400" y="235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2a</a:t>
              </a:r>
            </a:p>
          </p:txBody>
        </p:sp>
        <p:sp>
          <p:nvSpPr>
            <p:cNvPr id="132140" name="Rectangle 1068"/>
            <p:cNvSpPr>
              <a:spLocks noChangeArrowheads="1"/>
            </p:cNvSpPr>
            <p:nvPr/>
          </p:nvSpPr>
          <p:spPr bwMode="auto">
            <a:xfrm>
              <a:off x="2832" y="206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5</a:t>
              </a:r>
            </a:p>
          </p:txBody>
        </p:sp>
        <p:sp>
          <p:nvSpPr>
            <p:cNvPr id="132141" name="Rectangle 1069"/>
            <p:cNvSpPr>
              <a:spLocks noChangeArrowheads="1"/>
            </p:cNvSpPr>
            <p:nvPr/>
          </p:nvSpPr>
          <p:spPr bwMode="auto">
            <a:xfrm>
              <a:off x="2832" y="235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2b</a:t>
              </a:r>
            </a:p>
          </p:txBody>
        </p:sp>
        <p:grpSp>
          <p:nvGrpSpPr>
            <p:cNvPr id="9" name="Group 1070"/>
            <p:cNvGrpSpPr/>
            <p:nvPr/>
          </p:nvGrpSpPr>
          <p:grpSpPr>
            <a:xfrm>
              <a:off x="3264" y="2064"/>
              <a:ext cx="432" cy="576"/>
              <a:chOff x="4656" y="528"/>
              <a:chExt cx="432" cy="576"/>
            </a:xfrm>
            <a:grpFill/>
          </p:grpSpPr>
          <p:sp>
            <p:nvSpPr>
              <p:cNvPr id="132143" name="Rectangle 1071"/>
              <p:cNvSpPr>
                <a:spLocks noChangeArrowheads="1"/>
              </p:cNvSpPr>
              <p:nvPr/>
            </p:nvSpPr>
            <p:spPr bwMode="auto">
              <a:xfrm>
                <a:off x="4656" y="52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6</a:t>
                </a:r>
              </a:p>
            </p:txBody>
          </p:sp>
          <p:sp>
            <p:nvSpPr>
              <p:cNvPr id="132144" name="Rectangle 1072"/>
              <p:cNvSpPr>
                <a:spLocks noChangeArrowheads="1"/>
              </p:cNvSpPr>
              <p:nvPr/>
            </p:nvSpPr>
            <p:spPr bwMode="auto">
              <a:xfrm>
                <a:off x="4656" y="81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3b</a:t>
                </a:r>
              </a:p>
            </p:txBody>
          </p:sp>
        </p:grpSp>
        <p:grpSp>
          <p:nvGrpSpPr>
            <p:cNvPr id="10" name="Group 1073"/>
            <p:cNvGrpSpPr/>
            <p:nvPr/>
          </p:nvGrpSpPr>
          <p:grpSpPr>
            <a:xfrm>
              <a:off x="3696" y="2064"/>
              <a:ext cx="432" cy="576"/>
              <a:chOff x="4656" y="528"/>
              <a:chExt cx="432" cy="576"/>
            </a:xfrm>
            <a:grpFill/>
          </p:grpSpPr>
          <p:sp>
            <p:nvSpPr>
              <p:cNvPr id="132146" name="Rectangle 1074"/>
              <p:cNvSpPr>
                <a:spLocks noChangeArrowheads="1"/>
              </p:cNvSpPr>
              <p:nvPr/>
            </p:nvSpPr>
            <p:spPr bwMode="auto">
              <a:xfrm>
                <a:off x="4656" y="52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7</a:t>
                </a:r>
              </a:p>
            </p:txBody>
          </p:sp>
          <p:sp>
            <p:nvSpPr>
              <p:cNvPr id="132147" name="Rectangle 1075"/>
              <p:cNvSpPr>
                <a:spLocks noChangeArrowheads="1"/>
              </p:cNvSpPr>
              <p:nvPr/>
            </p:nvSpPr>
            <p:spPr bwMode="auto">
              <a:xfrm>
                <a:off x="4656" y="81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3a</a:t>
                </a:r>
              </a:p>
            </p:txBody>
          </p:sp>
        </p:grpSp>
        <p:grpSp>
          <p:nvGrpSpPr>
            <p:cNvPr id="11" name="Group 1076"/>
            <p:cNvGrpSpPr/>
            <p:nvPr/>
          </p:nvGrpSpPr>
          <p:grpSpPr>
            <a:xfrm>
              <a:off x="4128" y="2064"/>
              <a:ext cx="432" cy="576"/>
              <a:chOff x="4656" y="528"/>
              <a:chExt cx="432" cy="576"/>
            </a:xfrm>
            <a:grpFill/>
          </p:grpSpPr>
          <p:sp>
            <p:nvSpPr>
              <p:cNvPr id="132149" name="Rectangle 1077"/>
              <p:cNvSpPr>
                <a:spLocks noChangeArrowheads="1"/>
              </p:cNvSpPr>
              <p:nvPr/>
            </p:nvSpPr>
            <p:spPr bwMode="auto">
              <a:xfrm>
                <a:off x="4656" y="52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8</a:t>
                </a:r>
              </a:p>
            </p:txBody>
          </p:sp>
          <p:sp>
            <p:nvSpPr>
              <p:cNvPr id="132150" name="Rectangle 1078"/>
              <p:cNvSpPr>
                <a:spLocks noChangeArrowheads="1"/>
              </p:cNvSpPr>
              <p:nvPr/>
            </p:nvSpPr>
            <p:spPr bwMode="auto">
              <a:xfrm>
                <a:off x="4656" y="81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5a</a:t>
                </a:r>
              </a:p>
            </p:txBody>
          </p:sp>
        </p:grpSp>
        <p:grpSp>
          <p:nvGrpSpPr>
            <p:cNvPr id="12" name="Group 1079"/>
            <p:cNvGrpSpPr/>
            <p:nvPr/>
          </p:nvGrpSpPr>
          <p:grpSpPr>
            <a:xfrm>
              <a:off x="4560" y="2064"/>
              <a:ext cx="432" cy="576"/>
              <a:chOff x="4656" y="528"/>
              <a:chExt cx="432" cy="576"/>
            </a:xfrm>
            <a:grpFill/>
          </p:grpSpPr>
          <p:sp>
            <p:nvSpPr>
              <p:cNvPr id="132152" name="Rectangle 1080"/>
              <p:cNvSpPr>
                <a:spLocks noChangeArrowheads="1"/>
              </p:cNvSpPr>
              <p:nvPr/>
            </p:nvSpPr>
            <p:spPr bwMode="auto">
              <a:xfrm>
                <a:off x="4656" y="52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9</a:t>
                </a:r>
              </a:p>
            </p:txBody>
          </p:sp>
          <p:sp>
            <p:nvSpPr>
              <p:cNvPr id="132153" name="Rectangle 1081"/>
              <p:cNvSpPr>
                <a:spLocks noChangeArrowheads="1"/>
              </p:cNvSpPr>
              <p:nvPr/>
            </p:nvSpPr>
            <p:spPr bwMode="auto">
              <a:xfrm>
                <a:off x="4656" y="81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8a</a:t>
                </a: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1820" y="228600"/>
            <a:ext cx="7290179" cy="838200"/>
          </a:xfrm>
        </p:spPr>
        <p:txBody>
          <a:bodyPr>
            <a:normAutofit/>
          </a:bodyPr>
          <a:lstStyle/>
          <a:p>
            <a:r>
              <a:rPr lang="en-US" sz="3200" dirty="0">
                <a:uFillTx/>
              </a:rPr>
              <a:t>LZW Decompression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30" y="2472528"/>
            <a:ext cx="7642746" cy="1295400"/>
          </a:xfrm>
        </p:spPr>
        <p:txBody>
          <a:bodyPr/>
          <a:lstStyle/>
          <a:p>
            <a:r>
              <a:rPr lang="en-US" dirty="0">
                <a:uFillTx/>
              </a:rPr>
              <a:t>Original text </a:t>
            </a:r>
            <a:r>
              <a:rPr lang="en-US" dirty="0">
                <a:solidFill>
                  <a:schemeClr val="hlink"/>
                </a:solidFill>
                <a:uFillTx/>
              </a:rPr>
              <a:t>= </a:t>
            </a:r>
            <a:r>
              <a:rPr lang="en-US" dirty="0" err="1">
                <a:solidFill>
                  <a:schemeClr val="tx2"/>
                </a:solidFill>
                <a:uFillTx/>
              </a:rPr>
              <a:t>abababbabaabbabbaabba</a:t>
            </a:r>
            <a:endParaRPr lang="en-US" dirty="0">
              <a:solidFill>
                <a:schemeClr val="tx2"/>
              </a:solidFill>
              <a:uFillTx/>
            </a:endParaRPr>
          </a:p>
          <a:p>
            <a:r>
              <a:rPr lang="en-US" dirty="0">
                <a:uFillTx/>
              </a:rPr>
              <a:t>Compressed text</a:t>
            </a:r>
            <a:r>
              <a:rPr lang="en-US" dirty="0">
                <a:solidFill>
                  <a:schemeClr val="hlink"/>
                </a:solidFill>
                <a:uFillTx/>
              </a:rPr>
              <a:t> =</a:t>
            </a:r>
            <a:r>
              <a:rPr lang="en-US" dirty="0">
                <a:solidFill>
                  <a:schemeClr val="tx2"/>
                </a:solidFill>
                <a:uFillTx/>
              </a:rPr>
              <a:t> 012233588</a:t>
            </a: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1337476" y="4271749"/>
            <a:ext cx="7588155" cy="1378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>
                <a:uFillTx/>
              </a:rPr>
              <a:t>Convert codes to text from left to right.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sz="2000" dirty="0">
                <a:solidFill>
                  <a:schemeClr val="hlink"/>
                </a:solidFill>
                <a:uFillTx/>
              </a:rPr>
              <a:t>=</a:t>
            </a:r>
            <a:r>
              <a:rPr lang="en-US" sz="2000" dirty="0">
                <a:solidFill>
                  <a:schemeClr val="tx2"/>
                </a:solidFill>
                <a:uFillTx/>
              </a:rPr>
              <a:t>0</a:t>
            </a:r>
            <a:r>
              <a:rPr lang="en-US" sz="2000" dirty="0">
                <a:solidFill>
                  <a:schemeClr val="bg2"/>
                </a:solidFill>
                <a:uFillTx/>
              </a:rPr>
              <a:t> </a:t>
            </a:r>
            <a:r>
              <a:rPr lang="en-US" sz="2000" dirty="0">
                <a:uFillTx/>
              </a:rPr>
              <a:t>represents</a:t>
            </a:r>
            <a:r>
              <a:rPr lang="en-US" sz="2000" dirty="0">
                <a:solidFill>
                  <a:schemeClr val="bg2"/>
                </a:solidFill>
                <a:uFillTx/>
              </a:rPr>
              <a:t> </a:t>
            </a:r>
            <a:r>
              <a:rPr lang="en-US" sz="2000" dirty="0">
                <a:solidFill>
                  <a:schemeClr val="hlink"/>
                </a:solidFill>
                <a:uFillTx/>
              </a:rPr>
              <a:t>p=a</a:t>
            </a:r>
            <a:r>
              <a:rPr lang="en-US" sz="2000" dirty="0">
                <a:solidFill>
                  <a:schemeClr val="bg2"/>
                </a:solidFill>
                <a:uFillTx/>
              </a:rPr>
              <a:t>      </a:t>
            </a:r>
            <a:r>
              <a:rPr lang="en-US" sz="2000" dirty="0" err="1">
                <a:uFillTx/>
              </a:rPr>
              <a:t>DecompressedText</a:t>
            </a:r>
            <a:r>
              <a:rPr lang="en-US" sz="2000" dirty="0">
                <a:uFillTx/>
              </a:rPr>
              <a:t> </a:t>
            </a:r>
            <a:r>
              <a:rPr lang="en-US" sz="2000" dirty="0">
                <a:solidFill>
                  <a:schemeClr val="hlink"/>
                </a:solidFill>
                <a:uFillTx/>
              </a:rPr>
              <a:t>= a</a:t>
            </a:r>
            <a:endParaRPr lang="en-US" sz="2000" dirty="0">
              <a:solidFill>
                <a:schemeClr val="bg2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hlink"/>
              </a:solidFill>
              <a:uFillTx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000" dirty="0">
              <a:solidFill>
                <a:schemeClr val="hlink"/>
              </a:solidFill>
              <a:uFillTx/>
            </a:endParaRPr>
          </a:p>
        </p:txBody>
      </p:sp>
      <p:grpSp>
        <p:nvGrpSpPr>
          <p:cNvPr id="2" name="Group 33"/>
          <p:cNvGrpSpPr/>
          <p:nvPr/>
        </p:nvGrpSpPr>
        <p:grpSpPr>
          <a:xfrm>
            <a:off x="2743200" y="1372744"/>
            <a:ext cx="2057400" cy="914400"/>
            <a:chOff x="1728" y="624"/>
            <a:chExt cx="1296" cy="576"/>
          </a:xfrm>
          <a:solidFill>
            <a:schemeClr val="bg1">
              <a:lumMod val="95000"/>
            </a:schemeClr>
          </a:solidFill>
        </p:grpSpPr>
        <p:sp>
          <p:nvSpPr>
            <p:cNvPr id="120837" name="Rectangle 5"/>
            <p:cNvSpPr>
              <a:spLocks noChangeArrowheads="1"/>
            </p:cNvSpPr>
            <p:nvPr/>
          </p:nvSpPr>
          <p:spPr bwMode="auto">
            <a:xfrm>
              <a:off x="1728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code</a:t>
              </a:r>
            </a:p>
          </p:txBody>
        </p:sp>
        <p:sp>
          <p:nvSpPr>
            <p:cNvPr id="120838" name="Rectangle 6"/>
            <p:cNvSpPr>
              <a:spLocks noChangeArrowheads="1"/>
            </p:cNvSpPr>
            <p:nvPr/>
          </p:nvSpPr>
          <p:spPr bwMode="auto">
            <a:xfrm>
              <a:off x="1728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key</a:t>
              </a:r>
            </a:p>
          </p:txBody>
        </p:sp>
        <p:sp>
          <p:nvSpPr>
            <p:cNvPr id="120839" name="Rectangle 7"/>
            <p:cNvSpPr>
              <a:spLocks noChangeArrowheads="1"/>
            </p:cNvSpPr>
            <p:nvPr/>
          </p:nvSpPr>
          <p:spPr bwMode="auto">
            <a:xfrm>
              <a:off x="2160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0</a:t>
              </a:r>
            </a:p>
          </p:txBody>
        </p:sp>
        <p:sp>
          <p:nvSpPr>
            <p:cNvPr id="120840" name="Rectangle 8"/>
            <p:cNvSpPr>
              <a:spLocks noChangeArrowheads="1"/>
            </p:cNvSpPr>
            <p:nvPr/>
          </p:nvSpPr>
          <p:spPr bwMode="auto">
            <a:xfrm>
              <a:off x="2160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</a:t>
              </a:r>
            </a:p>
          </p:txBody>
        </p:sp>
        <p:sp>
          <p:nvSpPr>
            <p:cNvPr id="120841" name="Rectangle 9"/>
            <p:cNvSpPr>
              <a:spLocks noChangeArrowheads="1"/>
            </p:cNvSpPr>
            <p:nvPr/>
          </p:nvSpPr>
          <p:spPr bwMode="auto">
            <a:xfrm>
              <a:off x="2592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1</a:t>
              </a:r>
            </a:p>
          </p:txBody>
        </p:sp>
        <p:sp>
          <p:nvSpPr>
            <p:cNvPr id="120842" name="Rectangle 10"/>
            <p:cNvSpPr>
              <a:spLocks noChangeArrowheads="1"/>
            </p:cNvSpPr>
            <p:nvPr/>
          </p:nvSpPr>
          <p:spPr bwMode="auto">
            <a:xfrm>
              <a:off x="2592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 autoUpdateAnimBg="0"/>
      <p:bldP spid="1208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uFillTx/>
              </a:rPr>
              <a:t>Data Compression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648" y="1364775"/>
            <a:ext cx="7751928" cy="518614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uFillTx/>
              </a:rPr>
              <a:t>Reduce the size of data</a:t>
            </a:r>
          </a:p>
          <a:p>
            <a:pPr>
              <a:buNone/>
            </a:pPr>
            <a:endParaRPr lang="en-US" dirty="0">
              <a:uFillTx/>
            </a:endParaRPr>
          </a:p>
          <a:p>
            <a:pPr lvl="1"/>
            <a:r>
              <a:rPr lang="en-US" b="1" dirty="0">
                <a:uFillTx/>
              </a:rPr>
              <a:t>Reduces</a:t>
            </a:r>
            <a:r>
              <a:rPr lang="en-US" dirty="0">
                <a:uFillTx/>
              </a:rPr>
              <a:t> storage </a:t>
            </a:r>
            <a:r>
              <a:rPr lang="en-US" b="1" dirty="0">
                <a:uFillTx/>
              </a:rPr>
              <a:t>space</a:t>
            </a:r>
            <a:r>
              <a:rPr lang="en-US" dirty="0">
                <a:uFillTx/>
              </a:rPr>
              <a:t> and hence the </a:t>
            </a:r>
            <a:r>
              <a:rPr lang="en-US" b="1" dirty="0">
                <a:uFillTx/>
              </a:rPr>
              <a:t>cost</a:t>
            </a:r>
            <a:endParaRPr lang="en-US" dirty="0">
              <a:uFillTx/>
            </a:endParaRPr>
          </a:p>
          <a:p>
            <a:pPr lvl="1"/>
            <a:endParaRPr lang="en-US" dirty="0">
              <a:uFillTx/>
            </a:endParaRPr>
          </a:p>
          <a:p>
            <a:pPr lvl="1"/>
            <a:r>
              <a:rPr lang="en-US" dirty="0">
                <a:uFillTx/>
              </a:rPr>
              <a:t>Reduces time to retrieve and transmit data</a:t>
            </a:r>
          </a:p>
          <a:p>
            <a:pPr lvl="1"/>
            <a:endParaRPr lang="en-US" dirty="0">
              <a:uFillTx/>
            </a:endParaRPr>
          </a:p>
          <a:p>
            <a:pPr lvl="1"/>
            <a:endParaRPr lang="en-US" dirty="0">
              <a:uFillTx/>
            </a:endParaRPr>
          </a:p>
          <a:p>
            <a:pPr lvl="2">
              <a:buNone/>
            </a:pPr>
            <a:r>
              <a:rPr lang="en-US" sz="2000" b="1" dirty="0">
                <a:solidFill>
                  <a:srgbClr val="0070C0"/>
                </a:solidFill>
                <a:uFillTx/>
              </a:rPr>
              <a:t>Compression ratio = original data size / compressed data size</a:t>
            </a:r>
          </a:p>
          <a:p>
            <a:pPr lvl="1"/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7823" y="272955"/>
            <a:ext cx="7772400" cy="838200"/>
          </a:xfrm>
        </p:spPr>
        <p:txBody>
          <a:bodyPr>
            <a:normAutofit/>
          </a:bodyPr>
          <a:lstStyle/>
          <a:p>
            <a:r>
              <a:rPr lang="en-US" sz="3200" dirty="0">
                <a:uFillTx/>
              </a:rPr>
              <a:t>LZW Decompression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940" y="2636304"/>
            <a:ext cx="7738284" cy="1295400"/>
          </a:xfrm>
        </p:spPr>
        <p:txBody>
          <a:bodyPr/>
          <a:lstStyle/>
          <a:p>
            <a:r>
              <a:rPr lang="en-US" dirty="0">
                <a:uFillTx/>
              </a:rPr>
              <a:t>Original text </a:t>
            </a:r>
            <a:r>
              <a:rPr lang="en-US" dirty="0">
                <a:solidFill>
                  <a:schemeClr val="hlink"/>
                </a:solidFill>
                <a:uFillTx/>
              </a:rPr>
              <a:t>= </a:t>
            </a:r>
            <a:r>
              <a:rPr lang="en-US" dirty="0" err="1">
                <a:solidFill>
                  <a:schemeClr val="hlink"/>
                </a:solidFill>
                <a:uFillTx/>
              </a:rPr>
              <a:t>a</a:t>
            </a:r>
            <a:r>
              <a:rPr lang="en-US" dirty="0" err="1">
                <a:solidFill>
                  <a:schemeClr val="tx2"/>
                </a:solidFill>
                <a:uFillTx/>
              </a:rPr>
              <a:t>bababbabaabbabbaabba</a:t>
            </a:r>
            <a:endParaRPr lang="en-US" dirty="0">
              <a:solidFill>
                <a:schemeClr val="tx2"/>
              </a:solidFill>
              <a:uFillTx/>
            </a:endParaRPr>
          </a:p>
          <a:p>
            <a:r>
              <a:rPr lang="en-US" dirty="0">
                <a:uFillTx/>
              </a:rPr>
              <a:t>Compressed text </a:t>
            </a:r>
            <a:r>
              <a:rPr lang="en-US" dirty="0">
                <a:solidFill>
                  <a:schemeClr val="tx2"/>
                </a:solidFill>
                <a:uFillTx/>
              </a:rPr>
              <a:t>= </a:t>
            </a:r>
            <a:r>
              <a:rPr lang="en-US" dirty="0">
                <a:solidFill>
                  <a:schemeClr val="hlink"/>
                </a:solidFill>
                <a:uFillTx/>
              </a:rPr>
              <a:t>0</a:t>
            </a:r>
            <a:r>
              <a:rPr lang="en-US" dirty="0">
                <a:solidFill>
                  <a:schemeClr val="tx2"/>
                </a:solidFill>
                <a:uFillTx/>
              </a:rPr>
              <a:t>12233588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255588" y="4394579"/>
            <a:ext cx="7724635" cy="2101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sz="2000" dirty="0">
                <a:solidFill>
                  <a:schemeClr val="hlink"/>
                </a:solidFill>
                <a:uFillTx/>
              </a:rPr>
              <a:t>=</a:t>
            </a:r>
            <a:r>
              <a:rPr lang="en-US" sz="2000" dirty="0">
                <a:solidFill>
                  <a:schemeClr val="tx2"/>
                </a:solidFill>
                <a:uFillTx/>
              </a:rPr>
              <a:t>1</a:t>
            </a:r>
            <a:r>
              <a:rPr lang="en-US" sz="2000" dirty="0">
                <a:solidFill>
                  <a:schemeClr val="bg2"/>
                </a:solidFill>
                <a:uFillTx/>
              </a:rPr>
              <a:t> </a:t>
            </a:r>
            <a:r>
              <a:rPr lang="en-US" sz="2000" dirty="0">
                <a:uFillTx/>
              </a:rPr>
              <a:t>represents</a:t>
            </a:r>
            <a:r>
              <a:rPr lang="en-US" sz="2000" dirty="0">
                <a:solidFill>
                  <a:schemeClr val="bg2"/>
                </a:solidFill>
                <a:uFillTx/>
              </a:rPr>
              <a:t> </a:t>
            </a:r>
            <a:r>
              <a:rPr lang="en-US" sz="2000" dirty="0">
                <a:solidFill>
                  <a:schemeClr val="hlink"/>
                </a:solidFill>
                <a:uFillTx/>
              </a:rPr>
              <a:t>p = b</a:t>
            </a:r>
            <a:r>
              <a:rPr lang="en-US" sz="2000" dirty="0">
                <a:solidFill>
                  <a:schemeClr val="bg2"/>
                </a:solidFill>
                <a:uFillTx/>
              </a:rPr>
              <a:t>       </a:t>
            </a:r>
            <a:r>
              <a:rPr lang="en-US" sz="2000" dirty="0" err="1">
                <a:uFillTx/>
              </a:rPr>
              <a:t>DecompressedText</a:t>
            </a:r>
            <a:r>
              <a:rPr lang="en-US" sz="2000" dirty="0">
                <a:uFillTx/>
              </a:rPr>
              <a:t> = </a:t>
            </a:r>
            <a:r>
              <a:rPr lang="en-US" sz="2000" dirty="0">
                <a:solidFill>
                  <a:schemeClr val="hlink"/>
                </a:solidFill>
                <a:uFillTx/>
              </a:rPr>
              <a:t>ab</a:t>
            </a:r>
            <a:endParaRPr lang="en-US" sz="2000" dirty="0">
              <a:solidFill>
                <a:schemeClr val="bg2"/>
              </a:solidFill>
              <a:uFillTx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000" dirty="0">
              <a:solidFill>
                <a:schemeClr val="bg2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  <a:uFillTx/>
              </a:rPr>
              <a:t>lastP</a:t>
            </a:r>
            <a:r>
              <a:rPr lang="en-US" sz="2000" dirty="0">
                <a:solidFill>
                  <a:schemeClr val="hlink"/>
                </a:solidFill>
                <a:uFillTx/>
              </a:rPr>
              <a:t>  = a </a:t>
            </a:r>
            <a:r>
              <a:rPr lang="en-US" sz="2000" dirty="0">
                <a:solidFill>
                  <a:schemeClr val="tx1"/>
                </a:solidFill>
                <a:uFillTx/>
              </a:rPr>
              <a:t>followed by first character of </a:t>
            </a:r>
            <a:r>
              <a:rPr lang="en-US" sz="2000" dirty="0">
                <a:solidFill>
                  <a:schemeClr val="hlink"/>
                </a:solidFill>
                <a:uFillTx/>
              </a:rPr>
              <a:t>p</a:t>
            </a:r>
            <a:r>
              <a:rPr lang="en-US" sz="2000" dirty="0">
                <a:solidFill>
                  <a:schemeClr val="tx1"/>
                </a:solidFill>
                <a:uFillTx/>
              </a:rPr>
              <a:t> is entered into the code table (</a:t>
            </a:r>
            <a:r>
              <a:rPr lang="en-US" sz="2000" dirty="0">
                <a:solidFill>
                  <a:srgbClr val="FFC000"/>
                </a:solidFill>
                <a:uFillTx/>
              </a:rPr>
              <a:t>a | b</a:t>
            </a:r>
            <a:r>
              <a:rPr lang="en-US" sz="2000" dirty="0">
                <a:solidFill>
                  <a:schemeClr val="tx1"/>
                </a:solidFill>
                <a:uFillTx/>
              </a:rPr>
              <a:t>)</a:t>
            </a:r>
            <a:endParaRPr lang="en-US" sz="2000" dirty="0">
              <a:solidFill>
                <a:schemeClr val="hlink"/>
              </a:solidFill>
              <a:uFillTx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756848" y="1386392"/>
            <a:ext cx="2057400" cy="914400"/>
            <a:chOff x="1728" y="624"/>
            <a:chExt cx="1296" cy="576"/>
          </a:xfrm>
          <a:solidFill>
            <a:schemeClr val="bg1">
              <a:lumMod val="95000"/>
            </a:schemeClr>
          </a:solidFill>
        </p:grpSpPr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1728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code</a:t>
              </a:r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1728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key</a:t>
              </a:r>
            </a:p>
          </p:txBody>
        </p:sp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2160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0</a:t>
              </a:r>
            </a:p>
          </p:txBody>
        </p:sp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2160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</a:t>
              </a:r>
            </a:p>
          </p:txBody>
        </p:sp>
        <p:sp>
          <p:nvSpPr>
            <p:cNvPr id="122890" name="Rectangle 10"/>
            <p:cNvSpPr>
              <a:spLocks noChangeArrowheads="1"/>
            </p:cNvSpPr>
            <p:nvPr/>
          </p:nvSpPr>
          <p:spPr bwMode="auto">
            <a:xfrm>
              <a:off x="2592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1</a:t>
              </a:r>
            </a:p>
          </p:txBody>
        </p:sp>
        <p:sp>
          <p:nvSpPr>
            <p:cNvPr id="122891" name="Rectangle 11"/>
            <p:cNvSpPr>
              <a:spLocks noChangeArrowheads="1"/>
            </p:cNvSpPr>
            <p:nvPr/>
          </p:nvSpPr>
          <p:spPr bwMode="auto">
            <a:xfrm>
              <a:off x="2592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</a:t>
              </a: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4814248" y="1386392"/>
            <a:ext cx="685800" cy="914400"/>
            <a:chOff x="3024" y="624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3024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2</a:t>
              </a:r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3024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944" y="2390640"/>
            <a:ext cx="7751928" cy="1295400"/>
          </a:xfrm>
        </p:spPr>
        <p:txBody>
          <a:bodyPr/>
          <a:lstStyle/>
          <a:p>
            <a:r>
              <a:rPr lang="en-US">
                <a:uFillTx/>
              </a:rPr>
              <a:t>Original text </a:t>
            </a:r>
            <a:r>
              <a:rPr lang="en-US">
                <a:solidFill>
                  <a:schemeClr val="hlink"/>
                </a:solidFill>
                <a:uFillTx/>
              </a:rPr>
              <a:t>= ab</a:t>
            </a:r>
            <a:r>
              <a:rPr lang="en-US">
                <a:solidFill>
                  <a:schemeClr val="tx2"/>
                </a:solidFill>
                <a:uFillTx/>
              </a:rPr>
              <a:t>ababbabaabbabbaabba</a:t>
            </a:r>
          </a:p>
          <a:p>
            <a:r>
              <a:rPr lang="en-US">
                <a:uFillTx/>
              </a:rPr>
              <a:t>Compressed text </a:t>
            </a:r>
            <a:r>
              <a:rPr lang="en-US">
                <a:solidFill>
                  <a:schemeClr val="tx2"/>
                </a:solidFill>
                <a:uFillTx/>
              </a:rPr>
              <a:t>= </a:t>
            </a:r>
            <a:r>
              <a:rPr lang="en-US">
                <a:solidFill>
                  <a:schemeClr val="hlink"/>
                </a:solidFill>
                <a:uFillTx/>
              </a:rPr>
              <a:t>01</a:t>
            </a:r>
            <a:r>
              <a:rPr lang="en-US">
                <a:solidFill>
                  <a:schemeClr val="tx2"/>
                </a:solidFill>
                <a:uFillTx/>
              </a:rPr>
              <a:t>2233588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241944" y="4271749"/>
            <a:ext cx="7751928" cy="2292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sz="2000" dirty="0">
                <a:solidFill>
                  <a:schemeClr val="hlink"/>
                </a:solidFill>
                <a:uFillTx/>
              </a:rPr>
              <a:t> = </a:t>
            </a:r>
            <a:r>
              <a:rPr lang="en-US" sz="2000" dirty="0">
                <a:solidFill>
                  <a:schemeClr val="tx2"/>
                </a:solidFill>
                <a:uFillTx/>
              </a:rPr>
              <a:t>2</a:t>
            </a:r>
            <a:r>
              <a:rPr lang="en-US" sz="2000" dirty="0">
                <a:solidFill>
                  <a:schemeClr val="bg2"/>
                </a:solidFill>
                <a:uFillTx/>
              </a:rPr>
              <a:t> </a:t>
            </a:r>
            <a:r>
              <a:rPr lang="en-US" sz="2000" dirty="0">
                <a:uFillTx/>
              </a:rPr>
              <a:t>represents</a:t>
            </a:r>
            <a:r>
              <a:rPr lang="en-US" sz="2000" dirty="0">
                <a:solidFill>
                  <a:schemeClr val="bg2"/>
                </a:solidFill>
                <a:uFillTx/>
              </a:rPr>
              <a:t> </a:t>
            </a:r>
            <a:r>
              <a:rPr lang="en-US" sz="2000" dirty="0">
                <a:solidFill>
                  <a:schemeClr val="hlink"/>
                </a:solidFill>
                <a:uFillTx/>
              </a:rPr>
              <a:t>p=ab</a:t>
            </a:r>
            <a:r>
              <a:rPr lang="en-US" sz="2000" dirty="0">
                <a:solidFill>
                  <a:schemeClr val="bg2"/>
                </a:solidFill>
                <a:uFillTx/>
              </a:rPr>
              <a:t>   </a:t>
            </a:r>
            <a:r>
              <a:rPr lang="en-US" sz="2000" dirty="0" err="1">
                <a:uFillTx/>
              </a:rPr>
              <a:t>DecompressedText</a:t>
            </a:r>
            <a:r>
              <a:rPr lang="en-US" sz="2000" dirty="0">
                <a:uFillTx/>
              </a:rPr>
              <a:t> = </a:t>
            </a:r>
            <a:r>
              <a:rPr lang="en-US" sz="2000" dirty="0" err="1">
                <a:solidFill>
                  <a:schemeClr val="hlink"/>
                </a:solidFill>
                <a:uFillTx/>
              </a:rPr>
              <a:t>abab</a:t>
            </a:r>
            <a:endParaRPr lang="en-US" sz="2000" dirty="0">
              <a:solidFill>
                <a:schemeClr val="bg2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  <a:uFillTx/>
              </a:rPr>
              <a:t>lastP</a:t>
            </a:r>
            <a:r>
              <a:rPr lang="en-US" sz="2000" dirty="0">
                <a:solidFill>
                  <a:schemeClr val="hlink"/>
                </a:solidFill>
                <a:uFillTx/>
              </a:rPr>
              <a:t>  = b </a:t>
            </a:r>
            <a:r>
              <a:rPr lang="en-US" sz="2000" dirty="0">
                <a:solidFill>
                  <a:schemeClr val="tx1"/>
                </a:solidFill>
                <a:uFillTx/>
              </a:rPr>
              <a:t>followed by first character of </a:t>
            </a:r>
            <a:r>
              <a:rPr lang="en-US" sz="2000" dirty="0">
                <a:solidFill>
                  <a:schemeClr val="hlink"/>
                </a:solidFill>
                <a:uFillTx/>
              </a:rPr>
              <a:t>p</a:t>
            </a:r>
            <a:r>
              <a:rPr lang="en-US" sz="2000" dirty="0">
                <a:solidFill>
                  <a:schemeClr val="tx1"/>
                </a:solidFill>
                <a:uFillTx/>
              </a:rPr>
              <a:t> is entered into the code table (</a:t>
            </a:r>
            <a:r>
              <a:rPr lang="en-US" sz="2000" dirty="0">
                <a:solidFill>
                  <a:srgbClr val="FFC000"/>
                </a:solidFill>
                <a:uFillTx/>
              </a:rPr>
              <a:t>b | a</a:t>
            </a:r>
            <a:r>
              <a:rPr lang="en-US" sz="2000" dirty="0">
                <a:solidFill>
                  <a:schemeClr val="tx1"/>
                </a:solidFill>
                <a:uFillTx/>
              </a:rPr>
              <a:t>)</a:t>
            </a:r>
            <a:endParaRPr lang="en-US" sz="2000" dirty="0">
              <a:solidFill>
                <a:schemeClr val="hlink"/>
              </a:solidFill>
              <a:uFillTx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743200" y="990600"/>
            <a:ext cx="2057400" cy="914400"/>
            <a:chOff x="1728" y="624"/>
            <a:chExt cx="1296" cy="576"/>
          </a:xfrm>
          <a:solidFill>
            <a:schemeClr val="bg1">
              <a:lumMod val="95000"/>
            </a:schemeClr>
          </a:solidFill>
        </p:grpSpPr>
        <p:sp>
          <p:nvSpPr>
            <p:cNvPr id="123910" name="Rectangle 6"/>
            <p:cNvSpPr>
              <a:spLocks noChangeArrowheads="1"/>
            </p:cNvSpPr>
            <p:nvPr/>
          </p:nvSpPr>
          <p:spPr bwMode="auto">
            <a:xfrm>
              <a:off x="1728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dirty="0">
                  <a:solidFill>
                    <a:srgbClr val="00B0F0"/>
                  </a:solidFill>
                  <a:uFillTx/>
                </a:rPr>
                <a:t>code</a:t>
              </a:r>
            </a:p>
          </p:txBody>
        </p:sp>
        <p:sp>
          <p:nvSpPr>
            <p:cNvPr id="123911" name="Rectangle 7"/>
            <p:cNvSpPr>
              <a:spLocks noChangeArrowheads="1"/>
            </p:cNvSpPr>
            <p:nvPr/>
          </p:nvSpPr>
          <p:spPr bwMode="auto">
            <a:xfrm>
              <a:off x="1728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dirty="0">
                  <a:solidFill>
                    <a:srgbClr val="00B0F0"/>
                  </a:solidFill>
                  <a:uFillTx/>
                </a:rPr>
                <a:t>key</a:t>
              </a:r>
            </a:p>
          </p:txBody>
        </p:sp>
        <p:sp>
          <p:nvSpPr>
            <p:cNvPr id="123912" name="Rectangle 8"/>
            <p:cNvSpPr>
              <a:spLocks noChangeArrowheads="1"/>
            </p:cNvSpPr>
            <p:nvPr/>
          </p:nvSpPr>
          <p:spPr bwMode="auto">
            <a:xfrm>
              <a:off x="2160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  <a:uFillTx/>
                </a:rPr>
                <a:t>0</a:t>
              </a:r>
            </a:p>
          </p:txBody>
        </p:sp>
        <p:sp>
          <p:nvSpPr>
            <p:cNvPr id="123913" name="Rectangle 9"/>
            <p:cNvSpPr>
              <a:spLocks noChangeArrowheads="1"/>
            </p:cNvSpPr>
            <p:nvPr/>
          </p:nvSpPr>
          <p:spPr bwMode="auto">
            <a:xfrm>
              <a:off x="2160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  <a:uFillTx/>
                </a:rPr>
                <a:t>a</a:t>
              </a:r>
            </a:p>
          </p:txBody>
        </p:sp>
        <p:sp>
          <p:nvSpPr>
            <p:cNvPr id="123914" name="Rectangle 10"/>
            <p:cNvSpPr>
              <a:spLocks noChangeArrowheads="1"/>
            </p:cNvSpPr>
            <p:nvPr/>
          </p:nvSpPr>
          <p:spPr bwMode="auto">
            <a:xfrm>
              <a:off x="2592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  <a:uFillTx/>
                </a:rPr>
                <a:t>1</a:t>
              </a:r>
            </a:p>
          </p:txBody>
        </p:sp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2592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  <a:uFillTx/>
                </a:rPr>
                <a:t>b</a:t>
              </a: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4800600" y="990600"/>
            <a:ext cx="685800" cy="914400"/>
            <a:chOff x="3024" y="624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23917" name="Rectangle 13"/>
            <p:cNvSpPr>
              <a:spLocks noChangeArrowheads="1"/>
            </p:cNvSpPr>
            <p:nvPr/>
          </p:nvSpPr>
          <p:spPr bwMode="auto">
            <a:xfrm>
              <a:off x="3024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  <a:uFillTx/>
                </a:rPr>
                <a:t>2</a:t>
              </a:r>
            </a:p>
          </p:txBody>
        </p:sp>
        <p:sp>
          <p:nvSpPr>
            <p:cNvPr id="123918" name="Rectangle 14"/>
            <p:cNvSpPr>
              <a:spLocks noChangeArrowheads="1"/>
            </p:cNvSpPr>
            <p:nvPr/>
          </p:nvSpPr>
          <p:spPr bwMode="auto">
            <a:xfrm>
              <a:off x="3024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  <a:uFillTx/>
                </a:rPr>
                <a:t>ab</a:t>
              </a:r>
            </a:p>
          </p:txBody>
        </p:sp>
      </p:grpSp>
      <p:grpSp>
        <p:nvGrpSpPr>
          <p:cNvPr id="4" name="Group 17"/>
          <p:cNvGrpSpPr/>
          <p:nvPr/>
        </p:nvGrpSpPr>
        <p:grpSpPr>
          <a:xfrm>
            <a:off x="5486400" y="990600"/>
            <a:ext cx="685800" cy="914400"/>
            <a:chOff x="3456" y="624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3919" name="Rectangle 15"/>
            <p:cNvSpPr>
              <a:spLocks noChangeArrowheads="1"/>
            </p:cNvSpPr>
            <p:nvPr/>
          </p:nvSpPr>
          <p:spPr bwMode="auto">
            <a:xfrm>
              <a:off x="3456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  <a:uFillTx/>
                </a:rPr>
                <a:t>3</a:t>
              </a:r>
            </a:p>
          </p:txBody>
        </p:sp>
        <p:sp>
          <p:nvSpPr>
            <p:cNvPr id="123920" name="Rectangle 16"/>
            <p:cNvSpPr>
              <a:spLocks noChangeArrowheads="1"/>
            </p:cNvSpPr>
            <p:nvPr/>
          </p:nvSpPr>
          <p:spPr bwMode="auto">
            <a:xfrm>
              <a:off x="3456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  <a:uFillTx/>
                </a:rPr>
                <a:t>ba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296" y="2486176"/>
            <a:ext cx="7765576" cy="1295400"/>
          </a:xfrm>
        </p:spPr>
        <p:txBody>
          <a:bodyPr/>
          <a:lstStyle/>
          <a:p>
            <a:r>
              <a:rPr lang="en-US" dirty="0">
                <a:uFillTx/>
              </a:rPr>
              <a:t>Original text </a:t>
            </a:r>
            <a:r>
              <a:rPr lang="en-US" dirty="0">
                <a:solidFill>
                  <a:schemeClr val="hlink"/>
                </a:solidFill>
                <a:uFillTx/>
              </a:rPr>
              <a:t>= </a:t>
            </a:r>
            <a:r>
              <a:rPr lang="en-US" dirty="0" err="1">
                <a:solidFill>
                  <a:schemeClr val="hlink"/>
                </a:solidFill>
                <a:uFillTx/>
              </a:rPr>
              <a:t>abab</a:t>
            </a:r>
            <a:r>
              <a:rPr lang="en-US" dirty="0" err="1">
                <a:solidFill>
                  <a:schemeClr val="tx2"/>
                </a:solidFill>
                <a:uFillTx/>
              </a:rPr>
              <a:t>abbabaabbabbaabba</a:t>
            </a:r>
            <a:endParaRPr lang="en-US" dirty="0">
              <a:solidFill>
                <a:schemeClr val="tx2"/>
              </a:solidFill>
              <a:uFillTx/>
            </a:endParaRPr>
          </a:p>
          <a:p>
            <a:r>
              <a:rPr lang="en-US" dirty="0">
                <a:uFillTx/>
              </a:rPr>
              <a:t>Compressed text </a:t>
            </a:r>
            <a:r>
              <a:rPr lang="en-US" dirty="0">
                <a:solidFill>
                  <a:schemeClr val="tx2"/>
                </a:solidFill>
                <a:uFillTx/>
              </a:rPr>
              <a:t>= </a:t>
            </a:r>
            <a:r>
              <a:rPr lang="en-US" dirty="0">
                <a:solidFill>
                  <a:schemeClr val="hlink"/>
                </a:solidFill>
                <a:uFillTx/>
              </a:rPr>
              <a:t>012</a:t>
            </a:r>
            <a:r>
              <a:rPr lang="en-US" dirty="0">
                <a:solidFill>
                  <a:schemeClr val="tx2"/>
                </a:solidFill>
                <a:uFillTx/>
              </a:rPr>
              <a:t>233588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1228296" y="4299044"/>
            <a:ext cx="7765576" cy="2217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sz="2000" dirty="0">
                <a:solidFill>
                  <a:schemeClr val="hlink"/>
                </a:solidFill>
                <a:uFillTx/>
              </a:rPr>
              <a:t> = </a:t>
            </a:r>
            <a:r>
              <a:rPr lang="en-US" sz="2000" dirty="0">
                <a:solidFill>
                  <a:schemeClr val="tx2"/>
                </a:solidFill>
                <a:uFillTx/>
              </a:rPr>
              <a:t>2</a:t>
            </a:r>
            <a:r>
              <a:rPr lang="en-US" sz="2000" dirty="0">
                <a:solidFill>
                  <a:schemeClr val="bg2"/>
                </a:solidFill>
                <a:uFillTx/>
              </a:rPr>
              <a:t> </a:t>
            </a:r>
            <a:r>
              <a:rPr lang="en-US" sz="2000" dirty="0">
                <a:uFillTx/>
              </a:rPr>
              <a:t>represents</a:t>
            </a:r>
            <a:r>
              <a:rPr lang="en-US" sz="2000" dirty="0">
                <a:solidFill>
                  <a:schemeClr val="bg2"/>
                </a:solidFill>
                <a:uFillTx/>
              </a:rPr>
              <a:t> </a:t>
            </a:r>
            <a:r>
              <a:rPr lang="en-US" sz="2000" dirty="0">
                <a:solidFill>
                  <a:schemeClr val="hlink"/>
                </a:solidFill>
                <a:uFillTx/>
              </a:rPr>
              <a:t>p = ab    </a:t>
            </a:r>
            <a:r>
              <a:rPr lang="en-US" sz="2000" dirty="0" err="1">
                <a:uFillTx/>
              </a:rPr>
              <a:t>DecompressedText</a:t>
            </a:r>
            <a:r>
              <a:rPr lang="en-US" sz="2000" dirty="0">
                <a:uFillTx/>
              </a:rPr>
              <a:t> = </a:t>
            </a:r>
            <a:r>
              <a:rPr lang="en-US" sz="2000" dirty="0" err="1">
                <a:solidFill>
                  <a:schemeClr val="hlink"/>
                </a:solidFill>
                <a:uFillTx/>
              </a:rPr>
              <a:t>ababab</a:t>
            </a:r>
            <a:r>
              <a:rPr lang="en-US" sz="2000" dirty="0">
                <a:solidFill>
                  <a:schemeClr val="bg2"/>
                </a:solidFill>
                <a:uFillTx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  <a:uFillTx/>
              </a:rPr>
              <a:t>lastP</a:t>
            </a:r>
            <a:r>
              <a:rPr lang="en-US" sz="2000" dirty="0">
                <a:solidFill>
                  <a:schemeClr val="hlink"/>
                </a:solidFill>
                <a:uFillTx/>
              </a:rPr>
              <a:t>  = ab </a:t>
            </a:r>
            <a:r>
              <a:rPr lang="en-US" sz="2000" dirty="0">
                <a:solidFill>
                  <a:schemeClr val="tx1"/>
                </a:solidFill>
                <a:uFillTx/>
              </a:rPr>
              <a:t>followed by first character of </a:t>
            </a:r>
            <a:r>
              <a:rPr lang="en-US" sz="2000" dirty="0">
                <a:solidFill>
                  <a:schemeClr val="hlink"/>
                </a:solidFill>
                <a:uFillTx/>
              </a:rPr>
              <a:t>p</a:t>
            </a:r>
            <a:r>
              <a:rPr lang="en-US" sz="2000" dirty="0">
                <a:solidFill>
                  <a:schemeClr val="tx1"/>
                </a:solidFill>
                <a:uFillTx/>
              </a:rPr>
              <a:t> is entered into the code table ( </a:t>
            </a:r>
            <a:r>
              <a:rPr lang="en-US" sz="2000" dirty="0">
                <a:solidFill>
                  <a:srgbClr val="FFC000"/>
                </a:solidFill>
                <a:uFillTx/>
              </a:rPr>
              <a:t>ab | a </a:t>
            </a:r>
            <a:r>
              <a:rPr lang="en-US" sz="2000" dirty="0">
                <a:solidFill>
                  <a:schemeClr val="tx1"/>
                </a:solidFill>
                <a:uFillTx/>
              </a:rPr>
              <a:t>)</a:t>
            </a:r>
            <a:endParaRPr lang="en-US" sz="20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hlink"/>
              </a:solidFill>
              <a:uFillTx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743200" y="990600"/>
            <a:ext cx="2057400" cy="914400"/>
            <a:chOff x="1728" y="624"/>
            <a:chExt cx="1296" cy="576"/>
          </a:xfrm>
          <a:solidFill>
            <a:schemeClr val="bg1">
              <a:lumMod val="95000"/>
            </a:schemeClr>
          </a:solidFill>
        </p:grpSpPr>
        <p:sp>
          <p:nvSpPr>
            <p:cNvPr id="124934" name="Rectangle 6"/>
            <p:cNvSpPr>
              <a:spLocks noChangeArrowheads="1"/>
            </p:cNvSpPr>
            <p:nvPr/>
          </p:nvSpPr>
          <p:spPr bwMode="auto">
            <a:xfrm>
              <a:off x="1728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code</a:t>
              </a:r>
            </a:p>
          </p:txBody>
        </p:sp>
        <p:sp>
          <p:nvSpPr>
            <p:cNvPr id="124935" name="Rectangle 7"/>
            <p:cNvSpPr>
              <a:spLocks noChangeArrowheads="1"/>
            </p:cNvSpPr>
            <p:nvPr/>
          </p:nvSpPr>
          <p:spPr bwMode="auto">
            <a:xfrm>
              <a:off x="1728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key</a:t>
              </a:r>
            </a:p>
          </p:txBody>
        </p:sp>
        <p:sp>
          <p:nvSpPr>
            <p:cNvPr id="124936" name="Rectangle 8"/>
            <p:cNvSpPr>
              <a:spLocks noChangeArrowheads="1"/>
            </p:cNvSpPr>
            <p:nvPr/>
          </p:nvSpPr>
          <p:spPr bwMode="auto">
            <a:xfrm>
              <a:off x="2160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0</a:t>
              </a:r>
            </a:p>
          </p:txBody>
        </p:sp>
        <p:sp>
          <p:nvSpPr>
            <p:cNvPr id="124937" name="Rectangle 9"/>
            <p:cNvSpPr>
              <a:spLocks noChangeArrowheads="1"/>
            </p:cNvSpPr>
            <p:nvPr/>
          </p:nvSpPr>
          <p:spPr bwMode="auto">
            <a:xfrm>
              <a:off x="2160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</a:t>
              </a:r>
            </a:p>
          </p:txBody>
        </p:sp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2592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1</a:t>
              </a:r>
            </a:p>
          </p:txBody>
        </p:sp>
        <p:sp>
          <p:nvSpPr>
            <p:cNvPr id="124939" name="Rectangle 11"/>
            <p:cNvSpPr>
              <a:spLocks noChangeArrowheads="1"/>
            </p:cNvSpPr>
            <p:nvPr/>
          </p:nvSpPr>
          <p:spPr bwMode="auto">
            <a:xfrm>
              <a:off x="2592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</a:t>
              </a: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4800600" y="990600"/>
            <a:ext cx="685800" cy="914400"/>
            <a:chOff x="3024" y="624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24941" name="Rectangle 13"/>
            <p:cNvSpPr>
              <a:spLocks noChangeArrowheads="1"/>
            </p:cNvSpPr>
            <p:nvPr/>
          </p:nvSpPr>
          <p:spPr bwMode="auto">
            <a:xfrm>
              <a:off x="3024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2</a:t>
              </a:r>
            </a:p>
          </p:txBody>
        </p:sp>
        <p:sp>
          <p:nvSpPr>
            <p:cNvPr id="124942" name="Rectangle 14"/>
            <p:cNvSpPr>
              <a:spLocks noChangeArrowheads="1"/>
            </p:cNvSpPr>
            <p:nvPr/>
          </p:nvSpPr>
          <p:spPr bwMode="auto">
            <a:xfrm>
              <a:off x="3024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</a:t>
              </a: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5486400" y="990600"/>
            <a:ext cx="685800" cy="914400"/>
            <a:chOff x="3456" y="624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24944" name="Rectangle 16"/>
            <p:cNvSpPr>
              <a:spLocks noChangeArrowheads="1"/>
            </p:cNvSpPr>
            <p:nvPr/>
          </p:nvSpPr>
          <p:spPr bwMode="auto">
            <a:xfrm>
              <a:off x="3456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3</a:t>
              </a:r>
            </a:p>
          </p:txBody>
        </p:sp>
        <p:sp>
          <p:nvSpPr>
            <p:cNvPr id="124945" name="Rectangle 17"/>
            <p:cNvSpPr>
              <a:spLocks noChangeArrowheads="1"/>
            </p:cNvSpPr>
            <p:nvPr/>
          </p:nvSpPr>
          <p:spPr bwMode="auto">
            <a:xfrm>
              <a:off x="3456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</a:t>
              </a: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6172200" y="990600"/>
            <a:ext cx="685800" cy="914400"/>
            <a:chOff x="2400" y="1920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4946" name="Rectangle 18"/>
            <p:cNvSpPr>
              <a:spLocks noChangeArrowheads="1"/>
            </p:cNvSpPr>
            <p:nvPr/>
          </p:nvSpPr>
          <p:spPr bwMode="auto">
            <a:xfrm>
              <a:off x="2400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4</a:t>
              </a:r>
            </a:p>
          </p:txBody>
        </p:sp>
        <p:sp>
          <p:nvSpPr>
            <p:cNvPr id="124947" name="Rectangle 19"/>
            <p:cNvSpPr>
              <a:spLocks noChangeArrowheads="1"/>
            </p:cNvSpPr>
            <p:nvPr/>
          </p:nvSpPr>
          <p:spPr bwMode="auto">
            <a:xfrm>
              <a:off x="2400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000" y="2552130"/>
            <a:ext cx="7806519" cy="1228300"/>
          </a:xfrm>
        </p:spPr>
        <p:txBody>
          <a:bodyPr>
            <a:normAutofit/>
          </a:bodyPr>
          <a:lstStyle/>
          <a:p>
            <a:r>
              <a:rPr lang="en-US">
                <a:uFillTx/>
              </a:rPr>
              <a:t>Original text </a:t>
            </a:r>
            <a:r>
              <a:rPr lang="en-US">
                <a:solidFill>
                  <a:schemeClr val="hlink"/>
                </a:solidFill>
                <a:uFillTx/>
              </a:rPr>
              <a:t>= ababab</a:t>
            </a:r>
            <a:r>
              <a:rPr lang="en-US">
                <a:solidFill>
                  <a:schemeClr val="tx2"/>
                </a:solidFill>
                <a:uFillTx/>
              </a:rPr>
              <a:t>babaabbabbaabba</a:t>
            </a:r>
          </a:p>
          <a:p>
            <a:r>
              <a:rPr lang="en-US">
                <a:uFillTx/>
              </a:rPr>
              <a:t>Compressed text </a:t>
            </a:r>
            <a:r>
              <a:rPr lang="en-US">
                <a:solidFill>
                  <a:schemeClr val="tx2"/>
                </a:solidFill>
                <a:uFillTx/>
              </a:rPr>
              <a:t>= </a:t>
            </a:r>
            <a:r>
              <a:rPr lang="en-US">
                <a:solidFill>
                  <a:schemeClr val="hlink"/>
                </a:solidFill>
                <a:uFillTx/>
              </a:rPr>
              <a:t>0122</a:t>
            </a:r>
            <a:r>
              <a:rPr lang="en-US">
                <a:solidFill>
                  <a:schemeClr val="tx2"/>
                </a:solidFill>
                <a:uFillTx/>
              </a:rPr>
              <a:t>33588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201000" y="4353636"/>
            <a:ext cx="7806519" cy="21836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sz="2000" dirty="0">
                <a:solidFill>
                  <a:schemeClr val="hlink"/>
                </a:solidFill>
                <a:uFillTx/>
              </a:rPr>
              <a:t> = </a:t>
            </a:r>
            <a:r>
              <a:rPr lang="en-US" sz="2000" dirty="0">
                <a:solidFill>
                  <a:schemeClr val="tx2"/>
                </a:solidFill>
                <a:uFillTx/>
              </a:rPr>
              <a:t>3</a:t>
            </a:r>
            <a:r>
              <a:rPr lang="en-US" sz="2000" dirty="0">
                <a:solidFill>
                  <a:schemeClr val="bg2"/>
                </a:solidFill>
                <a:uFillTx/>
              </a:rPr>
              <a:t> </a:t>
            </a:r>
            <a:r>
              <a:rPr lang="en-US" sz="2000" dirty="0">
                <a:uFillTx/>
              </a:rPr>
              <a:t>represents</a:t>
            </a:r>
            <a:r>
              <a:rPr lang="en-US" sz="2000" dirty="0">
                <a:solidFill>
                  <a:schemeClr val="bg2"/>
                </a:solidFill>
                <a:uFillTx/>
              </a:rPr>
              <a:t> </a:t>
            </a:r>
            <a:r>
              <a:rPr lang="en-US" sz="2000" dirty="0">
                <a:solidFill>
                  <a:schemeClr val="hlink"/>
                </a:solidFill>
                <a:uFillTx/>
              </a:rPr>
              <a:t>p = </a:t>
            </a:r>
            <a:r>
              <a:rPr lang="en-US" sz="2000" dirty="0" err="1">
                <a:solidFill>
                  <a:schemeClr val="hlink"/>
                </a:solidFill>
                <a:uFillTx/>
              </a:rPr>
              <a:t>ba</a:t>
            </a:r>
            <a:r>
              <a:rPr lang="en-US" sz="2000" dirty="0">
                <a:solidFill>
                  <a:schemeClr val="hlink"/>
                </a:solidFill>
                <a:uFillTx/>
              </a:rPr>
              <a:t>     </a:t>
            </a:r>
            <a:r>
              <a:rPr lang="en-US" sz="2000" dirty="0" err="1">
                <a:uFillTx/>
              </a:rPr>
              <a:t>DecompressedText</a:t>
            </a:r>
            <a:r>
              <a:rPr lang="en-US" sz="2000" dirty="0">
                <a:uFillTx/>
              </a:rPr>
              <a:t> = </a:t>
            </a:r>
            <a:r>
              <a:rPr lang="en-US" sz="2000" dirty="0" err="1">
                <a:solidFill>
                  <a:schemeClr val="hlink"/>
                </a:solidFill>
                <a:uFillTx/>
              </a:rPr>
              <a:t>abababba</a:t>
            </a:r>
            <a:r>
              <a:rPr lang="en-US" sz="2000" dirty="0">
                <a:solidFill>
                  <a:schemeClr val="bg2"/>
                </a:solidFill>
                <a:uFillTx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  <a:uFillTx/>
              </a:rPr>
              <a:t>lastP</a:t>
            </a:r>
            <a:r>
              <a:rPr lang="en-US" sz="2000" dirty="0">
                <a:solidFill>
                  <a:schemeClr val="hlink"/>
                </a:solidFill>
                <a:uFillTx/>
              </a:rPr>
              <a:t>  = ab </a:t>
            </a:r>
            <a:r>
              <a:rPr lang="en-US" sz="2000" dirty="0">
                <a:solidFill>
                  <a:schemeClr val="tx1"/>
                </a:solidFill>
                <a:uFillTx/>
              </a:rPr>
              <a:t>followed by first character of </a:t>
            </a:r>
            <a:r>
              <a:rPr lang="en-US" sz="2000" dirty="0">
                <a:solidFill>
                  <a:schemeClr val="hlink"/>
                </a:solidFill>
                <a:uFillTx/>
              </a:rPr>
              <a:t>p</a:t>
            </a:r>
            <a:r>
              <a:rPr lang="en-US" sz="2000" dirty="0">
                <a:solidFill>
                  <a:schemeClr val="tx1"/>
                </a:solidFill>
                <a:uFillTx/>
              </a:rPr>
              <a:t> is entered into the code table</a:t>
            </a:r>
            <a:endParaRPr lang="en-US" sz="20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hlink"/>
              </a:solidFill>
              <a:uFillTx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2743200" y="990600"/>
            <a:ext cx="4114800" cy="914400"/>
            <a:chOff x="1728" y="624"/>
            <a:chExt cx="2592" cy="576"/>
          </a:xfrm>
          <a:solidFill>
            <a:schemeClr val="bg1">
              <a:lumMod val="95000"/>
            </a:schemeClr>
          </a:solidFill>
        </p:grpSpPr>
        <p:grpSp>
          <p:nvGrpSpPr>
            <p:cNvPr id="3" name="Group 5"/>
            <p:cNvGrpSpPr/>
            <p:nvPr/>
          </p:nvGrpSpPr>
          <p:grpSpPr>
            <a:xfrm>
              <a:off x="1728" y="624"/>
              <a:ext cx="1296" cy="576"/>
              <a:chOff x="1728" y="624"/>
              <a:chExt cx="1296" cy="576"/>
            </a:xfrm>
            <a:grpFill/>
          </p:grpSpPr>
          <p:sp>
            <p:nvSpPr>
              <p:cNvPr id="125958" name="Rectangle 6"/>
              <p:cNvSpPr>
                <a:spLocks noChangeArrowheads="1"/>
              </p:cNvSpPr>
              <p:nvPr/>
            </p:nvSpPr>
            <p:spPr bwMode="auto">
              <a:xfrm>
                <a:off x="1728" y="62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00B0F0"/>
                    </a:solidFill>
                    <a:uFillTx/>
                  </a:rPr>
                  <a:t>code</a:t>
                </a:r>
              </a:p>
            </p:txBody>
          </p:sp>
          <p:sp>
            <p:nvSpPr>
              <p:cNvPr id="125959" name="Rectangle 7"/>
              <p:cNvSpPr>
                <a:spLocks noChangeArrowheads="1"/>
              </p:cNvSpPr>
              <p:nvPr/>
            </p:nvSpPr>
            <p:spPr bwMode="auto">
              <a:xfrm>
                <a:off x="1728" y="912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00B0F0"/>
                    </a:solidFill>
                    <a:uFillTx/>
                  </a:rPr>
                  <a:t>key</a:t>
                </a:r>
              </a:p>
            </p:txBody>
          </p:sp>
          <p:sp>
            <p:nvSpPr>
              <p:cNvPr id="125960" name="Rectangle 8"/>
              <p:cNvSpPr>
                <a:spLocks noChangeArrowheads="1"/>
              </p:cNvSpPr>
              <p:nvPr/>
            </p:nvSpPr>
            <p:spPr bwMode="auto">
              <a:xfrm>
                <a:off x="2160" y="62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0</a:t>
                </a:r>
              </a:p>
            </p:txBody>
          </p:sp>
          <p:sp>
            <p:nvSpPr>
              <p:cNvPr id="125961" name="Rectangle 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a</a:t>
                </a:r>
              </a:p>
            </p:txBody>
          </p:sp>
          <p:sp>
            <p:nvSpPr>
              <p:cNvPr id="125962" name="Rectangle 10"/>
              <p:cNvSpPr>
                <a:spLocks noChangeArrowheads="1"/>
              </p:cNvSpPr>
              <p:nvPr/>
            </p:nvSpPr>
            <p:spPr bwMode="auto">
              <a:xfrm>
                <a:off x="2592" y="62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1</a:t>
                </a:r>
              </a:p>
            </p:txBody>
          </p:sp>
          <p:sp>
            <p:nvSpPr>
              <p:cNvPr id="125963" name="Rectangle 11"/>
              <p:cNvSpPr>
                <a:spLocks noChangeArrowheads="1"/>
              </p:cNvSpPr>
              <p:nvPr/>
            </p:nvSpPr>
            <p:spPr bwMode="auto">
              <a:xfrm>
                <a:off x="2592" y="912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b</a:t>
                </a:r>
              </a:p>
            </p:txBody>
          </p:sp>
        </p:grpSp>
        <p:grpSp>
          <p:nvGrpSpPr>
            <p:cNvPr id="4" name="Group 12"/>
            <p:cNvGrpSpPr/>
            <p:nvPr/>
          </p:nvGrpSpPr>
          <p:grpSpPr>
            <a:xfrm>
              <a:off x="3024" y="624"/>
              <a:ext cx="432" cy="576"/>
              <a:chOff x="3024" y="624"/>
              <a:chExt cx="432" cy="576"/>
            </a:xfrm>
            <a:grpFill/>
          </p:grpSpPr>
          <p:sp>
            <p:nvSpPr>
              <p:cNvPr id="125965" name="Rectangle 13"/>
              <p:cNvSpPr>
                <a:spLocks noChangeArrowheads="1"/>
              </p:cNvSpPr>
              <p:nvPr/>
            </p:nvSpPr>
            <p:spPr bwMode="auto">
              <a:xfrm>
                <a:off x="3024" y="62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2</a:t>
                </a:r>
              </a:p>
            </p:txBody>
          </p:sp>
          <p:sp>
            <p:nvSpPr>
              <p:cNvPr id="125966" name="Rectangle 14"/>
              <p:cNvSpPr>
                <a:spLocks noChangeArrowheads="1"/>
              </p:cNvSpPr>
              <p:nvPr/>
            </p:nvSpPr>
            <p:spPr bwMode="auto">
              <a:xfrm>
                <a:off x="3024" y="912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ab</a:t>
                </a:r>
              </a:p>
            </p:txBody>
          </p:sp>
        </p:grpSp>
        <p:grpSp>
          <p:nvGrpSpPr>
            <p:cNvPr id="5" name="Group 15"/>
            <p:cNvGrpSpPr/>
            <p:nvPr/>
          </p:nvGrpSpPr>
          <p:grpSpPr>
            <a:xfrm>
              <a:off x="3456" y="624"/>
              <a:ext cx="432" cy="576"/>
              <a:chOff x="3456" y="624"/>
              <a:chExt cx="432" cy="576"/>
            </a:xfrm>
            <a:grpFill/>
          </p:grpSpPr>
          <p:sp>
            <p:nvSpPr>
              <p:cNvPr id="125968" name="Rectangle 16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3</a:t>
                </a:r>
              </a:p>
            </p:txBody>
          </p:sp>
          <p:sp>
            <p:nvSpPr>
              <p:cNvPr id="125969" name="Rectangle 17"/>
              <p:cNvSpPr>
                <a:spLocks noChangeArrowheads="1"/>
              </p:cNvSpPr>
              <p:nvPr/>
            </p:nvSpPr>
            <p:spPr bwMode="auto">
              <a:xfrm>
                <a:off x="3456" y="912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ba</a:t>
                </a:r>
              </a:p>
            </p:txBody>
          </p:sp>
        </p:grpSp>
        <p:grpSp>
          <p:nvGrpSpPr>
            <p:cNvPr id="6" name="Group 18"/>
            <p:cNvGrpSpPr/>
            <p:nvPr/>
          </p:nvGrpSpPr>
          <p:grpSpPr>
            <a:xfrm>
              <a:off x="3888" y="624"/>
              <a:ext cx="432" cy="576"/>
              <a:chOff x="2400" y="1920"/>
              <a:chExt cx="432" cy="576"/>
            </a:xfrm>
            <a:grpFill/>
          </p:grpSpPr>
          <p:sp>
            <p:nvSpPr>
              <p:cNvPr id="125971" name="Rectangle 19"/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4</a:t>
                </a:r>
              </a:p>
            </p:txBody>
          </p:sp>
          <p:sp>
            <p:nvSpPr>
              <p:cNvPr id="125972" name="Rectangle 20"/>
              <p:cNvSpPr>
                <a:spLocks noChangeArrowheads="1"/>
              </p:cNvSpPr>
              <p:nvPr/>
            </p:nvSpPr>
            <p:spPr bwMode="auto">
              <a:xfrm>
                <a:off x="2400" y="220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aba</a:t>
                </a:r>
              </a:p>
            </p:txBody>
          </p:sp>
        </p:grpSp>
      </p:grpSp>
      <p:grpSp>
        <p:nvGrpSpPr>
          <p:cNvPr id="7" name="Group 24"/>
          <p:cNvGrpSpPr/>
          <p:nvPr/>
        </p:nvGrpSpPr>
        <p:grpSpPr>
          <a:xfrm>
            <a:off x="6858000" y="990600"/>
            <a:ext cx="685800" cy="914400"/>
            <a:chOff x="2832" y="1920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5974" name="Rectangle 22"/>
            <p:cNvSpPr>
              <a:spLocks noChangeArrowheads="1"/>
            </p:cNvSpPr>
            <p:nvPr/>
          </p:nvSpPr>
          <p:spPr bwMode="auto">
            <a:xfrm>
              <a:off x="2832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chemeClr val="hlink"/>
                  </a:solidFill>
                  <a:uFillTx/>
                </a:rPr>
                <a:t>5</a:t>
              </a:r>
            </a:p>
          </p:txBody>
        </p:sp>
        <p:sp>
          <p:nvSpPr>
            <p:cNvPr id="125975" name="Rectangle 23"/>
            <p:cNvSpPr>
              <a:spLocks noChangeArrowheads="1"/>
            </p:cNvSpPr>
            <p:nvPr/>
          </p:nvSpPr>
          <p:spPr bwMode="auto">
            <a:xfrm>
              <a:off x="2832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942" y="2718192"/>
            <a:ext cx="7697337" cy="1295400"/>
          </a:xfrm>
        </p:spPr>
        <p:txBody>
          <a:bodyPr/>
          <a:lstStyle/>
          <a:p>
            <a:r>
              <a:rPr lang="en-US">
                <a:uFillTx/>
              </a:rPr>
              <a:t>Original text </a:t>
            </a:r>
            <a:r>
              <a:rPr lang="en-US">
                <a:solidFill>
                  <a:schemeClr val="hlink"/>
                </a:solidFill>
                <a:uFillTx/>
              </a:rPr>
              <a:t>= abababba</a:t>
            </a:r>
            <a:r>
              <a:rPr lang="en-US">
                <a:solidFill>
                  <a:schemeClr val="tx2"/>
                </a:solidFill>
                <a:uFillTx/>
              </a:rPr>
              <a:t>baabbabbaabba</a:t>
            </a:r>
          </a:p>
          <a:p>
            <a:r>
              <a:rPr lang="en-US">
                <a:uFillTx/>
              </a:rPr>
              <a:t>Compressed text </a:t>
            </a:r>
            <a:r>
              <a:rPr lang="en-US">
                <a:solidFill>
                  <a:schemeClr val="tx2"/>
                </a:solidFill>
                <a:uFillTx/>
              </a:rPr>
              <a:t>= </a:t>
            </a:r>
            <a:r>
              <a:rPr lang="en-US">
                <a:solidFill>
                  <a:schemeClr val="hlink"/>
                </a:solidFill>
                <a:uFillTx/>
              </a:rPr>
              <a:t>01223</a:t>
            </a:r>
            <a:r>
              <a:rPr lang="en-US">
                <a:solidFill>
                  <a:schemeClr val="tx2"/>
                </a:solidFill>
                <a:uFillTx/>
              </a:rPr>
              <a:t>3588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241942" y="4599296"/>
            <a:ext cx="7697337" cy="20062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sz="2000" dirty="0">
                <a:solidFill>
                  <a:schemeClr val="hlink"/>
                </a:solidFill>
                <a:uFillTx/>
              </a:rPr>
              <a:t> = </a:t>
            </a:r>
            <a:r>
              <a:rPr lang="en-US" sz="2000" dirty="0">
                <a:solidFill>
                  <a:schemeClr val="tx2"/>
                </a:solidFill>
                <a:uFillTx/>
              </a:rPr>
              <a:t>3</a:t>
            </a:r>
            <a:r>
              <a:rPr lang="en-US" sz="2000" dirty="0">
                <a:solidFill>
                  <a:schemeClr val="bg2"/>
                </a:solidFill>
                <a:uFillTx/>
              </a:rPr>
              <a:t> </a:t>
            </a:r>
            <a:r>
              <a:rPr lang="en-US" sz="2000" dirty="0">
                <a:uFillTx/>
              </a:rPr>
              <a:t>represents </a:t>
            </a:r>
            <a:r>
              <a:rPr lang="en-US" sz="2000" dirty="0">
                <a:solidFill>
                  <a:schemeClr val="bg2"/>
                </a:solidFill>
                <a:uFillTx/>
              </a:rPr>
              <a:t> </a:t>
            </a:r>
            <a:r>
              <a:rPr lang="en-US" sz="2000" dirty="0">
                <a:solidFill>
                  <a:schemeClr val="hlink"/>
                </a:solidFill>
                <a:uFillTx/>
              </a:rPr>
              <a:t>p = </a:t>
            </a:r>
            <a:r>
              <a:rPr lang="en-US" sz="2000" dirty="0" err="1">
                <a:solidFill>
                  <a:schemeClr val="hlink"/>
                </a:solidFill>
                <a:uFillTx/>
              </a:rPr>
              <a:t>ba</a:t>
            </a:r>
            <a:r>
              <a:rPr lang="en-US" sz="2000" dirty="0">
                <a:solidFill>
                  <a:schemeClr val="hlink"/>
                </a:solidFill>
                <a:uFillTx/>
              </a:rPr>
              <a:t>   </a:t>
            </a:r>
            <a:r>
              <a:rPr lang="en-US" sz="2000" dirty="0" err="1">
                <a:uFillTx/>
              </a:rPr>
              <a:t>DecompressedText</a:t>
            </a:r>
            <a:r>
              <a:rPr lang="en-US" sz="2000" dirty="0">
                <a:uFillTx/>
              </a:rPr>
              <a:t> = </a:t>
            </a:r>
            <a:r>
              <a:rPr lang="en-US" sz="2000" dirty="0" err="1">
                <a:solidFill>
                  <a:schemeClr val="hlink"/>
                </a:solidFill>
                <a:uFillTx/>
              </a:rPr>
              <a:t>abababbaba</a:t>
            </a:r>
            <a:r>
              <a:rPr lang="en-US" sz="2000" dirty="0">
                <a:solidFill>
                  <a:schemeClr val="bg2"/>
                </a:solidFill>
                <a:uFillTx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  <a:uFillTx/>
              </a:rPr>
              <a:t>lastP</a:t>
            </a:r>
            <a:r>
              <a:rPr lang="en-US" sz="2000" dirty="0">
                <a:solidFill>
                  <a:schemeClr val="hlink"/>
                </a:solidFill>
                <a:uFillTx/>
              </a:rPr>
              <a:t>  = </a:t>
            </a:r>
            <a:r>
              <a:rPr lang="en-US" sz="2000" dirty="0" err="1">
                <a:solidFill>
                  <a:schemeClr val="hlink"/>
                </a:solidFill>
                <a:uFillTx/>
              </a:rPr>
              <a:t>ba</a:t>
            </a:r>
            <a:r>
              <a:rPr lang="en-US" sz="2000" dirty="0">
                <a:solidFill>
                  <a:schemeClr val="hlink"/>
                </a:solidFill>
                <a:uFillTx/>
              </a:rPr>
              <a:t> </a:t>
            </a:r>
            <a:r>
              <a:rPr lang="en-US" sz="2000" dirty="0">
                <a:solidFill>
                  <a:schemeClr val="tx1"/>
                </a:solidFill>
                <a:uFillTx/>
              </a:rPr>
              <a:t>followed by first character of </a:t>
            </a:r>
            <a:r>
              <a:rPr lang="en-US" sz="2000" dirty="0">
                <a:solidFill>
                  <a:schemeClr val="hlink"/>
                </a:solidFill>
                <a:uFillTx/>
              </a:rPr>
              <a:t>p</a:t>
            </a:r>
            <a:r>
              <a:rPr lang="en-US" sz="2000" dirty="0">
                <a:solidFill>
                  <a:schemeClr val="tx1"/>
                </a:solidFill>
                <a:uFillTx/>
              </a:rPr>
              <a:t> is entered into the code table.</a:t>
            </a:r>
            <a:endParaRPr lang="en-US" sz="20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hlink"/>
              </a:solidFill>
              <a:uFillTx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2165472" y="990600"/>
            <a:ext cx="4800600" cy="914400"/>
            <a:chOff x="1728" y="624"/>
            <a:chExt cx="3024" cy="576"/>
          </a:xfrm>
          <a:solidFill>
            <a:schemeClr val="bg1">
              <a:lumMod val="95000"/>
            </a:schemeClr>
          </a:solidFill>
        </p:grpSpPr>
        <p:grpSp>
          <p:nvGrpSpPr>
            <p:cNvPr id="3" name="Group 5"/>
            <p:cNvGrpSpPr/>
            <p:nvPr/>
          </p:nvGrpSpPr>
          <p:grpSpPr>
            <a:xfrm>
              <a:off x="1728" y="624"/>
              <a:ext cx="2592" cy="576"/>
              <a:chOff x="1728" y="624"/>
              <a:chExt cx="2592" cy="576"/>
            </a:xfrm>
            <a:grpFill/>
          </p:grpSpPr>
          <p:grpSp>
            <p:nvGrpSpPr>
              <p:cNvPr id="4" name="Group 6"/>
              <p:cNvGrpSpPr/>
              <p:nvPr/>
            </p:nvGrpSpPr>
            <p:grpSpPr>
              <a:xfrm>
                <a:off x="1728" y="624"/>
                <a:ext cx="1296" cy="576"/>
                <a:chOff x="1728" y="624"/>
                <a:chExt cx="1296" cy="576"/>
              </a:xfrm>
              <a:grpFill/>
            </p:grpSpPr>
            <p:sp>
              <p:nvSpPr>
                <p:cNvPr id="126983" name="Rectangle 7"/>
                <p:cNvSpPr>
                  <a:spLocks noChangeArrowheads="1"/>
                </p:cNvSpPr>
                <p:nvPr/>
              </p:nvSpPr>
              <p:spPr bwMode="auto">
                <a:xfrm>
                  <a:off x="1728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 dirty="0">
                      <a:solidFill>
                        <a:srgbClr val="00B0F0"/>
                      </a:solidFill>
                      <a:uFillTx/>
                    </a:rPr>
                    <a:t>code</a:t>
                  </a:r>
                </a:p>
              </p:txBody>
            </p:sp>
            <p:sp>
              <p:nvSpPr>
                <p:cNvPr id="126984" name="Rectangle 8"/>
                <p:cNvSpPr>
                  <a:spLocks noChangeArrowheads="1"/>
                </p:cNvSpPr>
                <p:nvPr/>
              </p:nvSpPr>
              <p:spPr bwMode="auto">
                <a:xfrm>
                  <a:off x="1728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 dirty="0">
                      <a:solidFill>
                        <a:srgbClr val="00B0F0"/>
                      </a:solidFill>
                      <a:uFillTx/>
                    </a:rPr>
                    <a:t>key</a:t>
                  </a:r>
                </a:p>
              </p:txBody>
            </p:sp>
            <p:sp>
              <p:nvSpPr>
                <p:cNvPr id="126985" name="Rectangle 9"/>
                <p:cNvSpPr>
                  <a:spLocks noChangeArrowheads="1"/>
                </p:cNvSpPr>
                <p:nvPr/>
              </p:nvSpPr>
              <p:spPr bwMode="auto">
                <a:xfrm>
                  <a:off x="2160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0</a:t>
                  </a:r>
                </a:p>
              </p:txBody>
            </p:sp>
            <p:sp>
              <p:nvSpPr>
                <p:cNvPr id="126986" name="Rectangle 10"/>
                <p:cNvSpPr>
                  <a:spLocks noChangeArrowheads="1"/>
                </p:cNvSpPr>
                <p:nvPr/>
              </p:nvSpPr>
              <p:spPr bwMode="auto">
                <a:xfrm>
                  <a:off x="2160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a</a:t>
                  </a:r>
                </a:p>
              </p:txBody>
            </p:sp>
            <p:sp>
              <p:nvSpPr>
                <p:cNvPr id="126987" name="Rectangle 11"/>
                <p:cNvSpPr>
                  <a:spLocks noChangeArrowheads="1"/>
                </p:cNvSpPr>
                <p:nvPr/>
              </p:nvSpPr>
              <p:spPr bwMode="auto">
                <a:xfrm>
                  <a:off x="2592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1</a:t>
                  </a:r>
                </a:p>
              </p:txBody>
            </p:sp>
            <p:sp>
              <p:nvSpPr>
                <p:cNvPr id="126988" name="Rectangle 12"/>
                <p:cNvSpPr>
                  <a:spLocks noChangeArrowheads="1"/>
                </p:cNvSpPr>
                <p:nvPr/>
              </p:nvSpPr>
              <p:spPr bwMode="auto">
                <a:xfrm>
                  <a:off x="2592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b</a:t>
                  </a:r>
                </a:p>
              </p:txBody>
            </p:sp>
          </p:grpSp>
          <p:grpSp>
            <p:nvGrpSpPr>
              <p:cNvPr id="5" name="Group 13"/>
              <p:cNvGrpSpPr/>
              <p:nvPr/>
            </p:nvGrpSpPr>
            <p:grpSpPr>
              <a:xfrm>
                <a:off x="3024" y="624"/>
                <a:ext cx="432" cy="576"/>
                <a:chOff x="3024" y="624"/>
                <a:chExt cx="432" cy="576"/>
              </a:xfrm>
              <a:grpFill/>
            </p:grpSpPr>
            <p:sp>
              <p:nvSpPr>
                <p:cNvPr id="126990" name="Rectangle 14"/>
                <p:cNvSpPr>
                  <a:spLocks noChangeArrowheads="1"/>
                </p:cNvSpPr>
                <p:nvPr/>
              </p:nvSpPr>
              <p:spPr bwMode="auto">
                <a:xfrm>
                  <a:off x="3024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2</a:t>
                  </a:r>
                </a:p>
              </p:txBody>
            </p:sp>
            <p:sp>
              <p:nvSpPr>
                <p:cNvPr id="12699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ab</a:t>
                  </a:r>
                </a:p>
              </p:txBody>
            </p:sp>
          </p:grpSp>
          <p:grpSp>
            <p:nvGrpSpPr>
              <p:cNvPr id="6" name="Group 16"/>
              <p:cNvGrpSpPr/>
              <p:nvPr/>
            </p:nvGrpSpPr>
            <p:grpSpPr>
              <a:xfrm>
                <a:off x="3456" y="624"/>
                <a:ext cx="432" cy="576"/>
                <a:chOff x="3456" y="624"/>
                <a:chExt cx="432" cy="576"/>
              </a:xfrm>
              <a:grpFill/>
            </p:grpSpPr>
            <p:sp>
              <p:nvSpPr>
                <p:cNvPr id="126993" name="Rectangle 17"/>
                <p:cNvSpPr>
                  <a:spLocks noChangeArrowheads="1"/>
                </p:cNvSpPr>
                <p:nvPr/>
              </p:nvSpPr>
              <p:spPr bwMode="auto">
                <a:xfrm>
                  <a:off x="3456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3</a:t>
                  </a:r>
                </a:p>
              </p:txBody>
            </p:sp>
            <p:sp>
              <p:nvSpPr>
                <p:cNvPr id="126994" name="Rectangle 18"/>
                <p:cNvSpPr>
                  <a:spLocks noChangeArrowheads="1"/>
                </p:cNvSpPr>
                <p:nvPr/>
              </p:nvSpPr>
              <p:spPr bwMode="auto">
                <a:xfrm>
                  <a:off x="3456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ba</a:t>
                  </a:r>
                </a:p>
              </p:txBody>
            </p:sp>
          </p:grpSp>
          <p:grpSp>
            <p:nvGrpSpPr>
              <p:cNvPr id="7" name="Group 19"/>
              <p:cNvGrpSpPr/>
              <p:nvPr/>
            </p:nvGrpSpPr>
            <p:grpSpPr>
              <a:xfrm>
                <a:off x="3888" y="624"/>
                <a:ext cx="432" cy="576"/>
                <a:chOff x="2400" y="1920"/>
                <a:chExt cx="432" cy="576"/>
              </a:xfrm>
              <a:grpFill/>
            </p:grpSpPr>
            <p:sp>
              <p:nvSpPr>
                <p:cNvPr id="126996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" y="1920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4</a:t>
                  </a:r>
                </a:p>
              </p:txBody>
            </p:sp>
            <p:sp>
              <p:nvSpPr>
                <p:cNvPr id="126997" name="Rectangle 21"/>
                <p:cNvSpPr>
                  <a:spLocks noChangeArrowheads="1"/>
                </p:cNvSpPr>
                <p:nvPr/>
              </p:nvSpPr>
              <p:spPr bwMode="auto">
                <a:xfrm>
                  <a:off x="2400" y="2208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aba</a:t>
                  </a:r>
                </a:p>
              </p:txBody>
            </p:sp>
          </p:grpSp>
        </p:grpSp>
        <p:grpSp>
          <p:nvGrpSpPr>
            <p:cNvPr id="8" name="Group 22"/>
            <p:cNvGrpSpPr/>
            <p:nvPr/>
          </p:nvGrpSpPr>
          <p:grpSpPr>
            <a:xfrm>
              <a:off x="4320" y="624"/>
              <a:ext cx="432" cy="576"/>
              <a:chOff x="2832" y="1920"/>
              <a:chExt cx="432" cy="576"/>
            </a:xfrm>
            <a:grpFill/>
          </p:grpSpPr>
          <p:sp>
            <p:nvSpPr>
              <p:cNvPr id="126999" name="Rectangle 23"/>
              <p:cNvSpPr>
                <a:spLocks noChangeArrowheads="1"/>
              </p:cNvSpPr>
              <p:nvPr/>
            </p:nvSpPr>
            <p:spPr bwMode="auto">
              <a:xfrm>
                <a:off x="2832" y="1920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5</a:t>
                </a:r>
              </a:p>
            </p:txBody>
          </p:sp>
          <p:sp>
            <p:nvSpPr>
              <p:cNvPr id="127000" name="Rectangle 24"/>
              <p:cNvSpPr>
                <a:spLocks noChangeArrowheads="1"/>
              </p:cNvSpPr>
              <p:nvPr/>
            </p:nvSpPr>
            <p:spPr bwMode="auto">
              <a:xfrm>
                <a:off x="2832" y="220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abb</a:t>
                </a:r>
              </a:p>
            </p:txBody>
          </p:sp>
        </p:grpSp>
      </p:grpSp>
      <p:grpSp>
        <p:nvGrpSpPr>
          <p:cNvPr id="9" name="Group 28"/>
          <p:cNvGrpSpPr/>
          <p:nvPr/>
        </p:nvGrpSpPr>
        <p:grpSpPr>
          <a:xfrm>
            <a:off x="6966072" y="990600"/>
            <a:ext cx="685800" cy="914400"/>
            <a:chOff x="3264" y="1920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7002" name="Rectangle 26"/>
            <p:cNvSpPr>
              <a:spLocks noChangeArrowheads="1"/>
            </p:cNvSpPr>
            <p:nvPr/>
          </p:nvSpPr>
          <p:spPr bwMode="auto">
            <a:xfrm>
              <a:off x="3264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6</a:t>
              </a:r>
            </a:p>
          </p:txBody>
        </p:sp>
        <p:sp>
          <p:nvSpPr>
            <p:cNvPr id="127003" name="Rectangle 27"/>
            <p:cNvSpPr>
              <a:spLocks noChangeArrowheads="1"/>
            </p:cNvSpPr>
            <p:nvPr/>
          </p:nvSpPr>
          <p:spPr bwMode="auto">
            <a:xfrm>
              <a:off x="3264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648" y="2731840"/>
            <a:ext cx="7792872" cy="1295400"/>
          </a:xfrm>
        </p:spPr>
        <p:txBody>
          <a:bodyPr/>
          <a:lstStyle/>
          <a:p>
            <a:r>
              <a:rPr lang="en-US">
                <a:uFillTx/>
              </a:rPr>
              <a:t>Original text </a:t>
            </a:r>
            <a:r>
              <a:rPr lang="en-US">
                <a:solidFill>
                  <a:schemeClr val="hlink"/>
                </a:solidFill>
                <a:uFillTx/>
              </a:rPr>
              <a:t>= abababbaba</a:t>
            </a:r>
            <a:r>
              <a:rPr lang="en-US">
                <a:solidFill>
                  <a:schemeClr val="tx2"/>
                </a:solidFill>
                <a:uFillTx/>
              </a:rPr>
              <a:t>abbabbaabba</a:t>
            </a:r>
          </a:p>
          <a:p>
            <a:r>
              <a:rPr lang="en-US">
                <a:uFillTx/>
              </a:rPr>
              <a:t>Compressed text </a:t>
            </a:r>
            <a:r>
              <a:rPr lang="en-US">
                <a:solidFill>
                  <a:schemeClr val="tx2"/>
                </a:solidFill>
                <a:uFillTx/>
              </a:rPr>
              <a:t>= </a:t>
            </a:r>
            <a:r>
              <a:rPr lang="en-US">
                <a:solidFill>
                  <a:schemeClr val="hlink"/>
                </a:solidFill>
                <a:uFillTx/>
              </a:rPr>
              <a:t>012233</a:t>
            </a:r>
            <a:r>
              <a:rPr lang="en-US">
                <a:solidFill>
                  <a:schemeClr val="tx2"/>
                </a:solidFill>
                <a:uFillTx/>
              </a:rPr>
              <a:t>588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1214648" y="4626590"/>
            <a:ext cx="7792872" cy="2033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sz="2000" dirty="0">
                <a:solidFill>
                  <a:schemeClr val="hlink"/>
                </a:solidFill>
                <a:uFillTx/>
              </a:rPr>
              <a:t> = </a:t>
            </a:r>
            <a:r>
              <a:rPr lang="en-US" sz="2000" dirty="0">
                <a:solidFill>
                  <a:schemeClr val="tx2"/>
                </a:solidFill>
                <a:uFillTx/>
              </a:rPr>
              <a:t>5</a:t>
            </a:r>
            <a:r>
              <a:rPr lang="en-US" sz="2000" dirty="0">
                <a:solidFill>
                  <a:schemeClr val="bg2"/>
                </a:solidFill>
                <a:uFillTx/>
              </a:rPr>
              <a:t> </a:t>
            </a:r>
            <a:r>
              <a:rPr lang="en-US" sz="2000" dirty="0">
                <a:uFillTx/>
              </a:rPr>
              <a:t>represents</a:t>
            </a:r>
            <a:r>
              <a:rPr lang="en-US" sz="2000" dirty="0">
                <a:solidFill>
                  <a:schemeClr val="bg2"/>
                </a:solidFill>
                <a:uFillTx/>
              </a:rPr>
              <a:t> </a:t>
            </a:r>
            <a:r>
              <a:rPr lang="en-US" sz="2000" dirty="0">
                <a:solidFill>
                  <a:schemeClr val="hlink"/>
                </a:solidFill>
                <a:uFillTx/>
              </a:rPr>
              <a:t>p = </a:t>
            </a:r>
            <a:r>
              <a:rPr lang="en-US" sz="2000" dirty="0" err="1">
                <a:solidFill>
                  <a:schemeClr val="hlink"/>
                </a:solidFill>
                <a:uFillTx/>
              </a:rPr>
              <a:t>abb</a:t>
            </a:r>
            <a:r>
              <a:rPr lang="en-US" sz="2000" dirty="0">
                <a:solidFill>
                  <a:schemeClr val="hlink"/>
                </a:solidFill>
                <a:uFillTx/>
              </a:rPr>
              <a:t>   </a:t>
            </a:r>
            <a:r>
              <a:rPr lang="en-US" sz="2000" dirty="0" err="1">
                <a:uFillTx/>
              </a:rPr>
              <a:t>DecompressedText</a:t>
            </a:r>
            <a:r>
              <a:rPr lang="en-US" sz="2000" dirty="0">
                <a:uFillTx/>
              </a:rPr>
              <a:t> = </a:t>
            </a:r>
            <a:r>
              <a:rPr lang="en-US" sz="2000" dirty="0" err="1">
                <a:solidFill>
                  <a:schemeClr val="hlink"/>
                </a:solidFill>
                <a:uFillTx/>
              </a:rPr>
              <a:t>abababbabaabb</a:t>
            </a:r>
            <a:r>
              <a:rPr lang="en-US" sz="2000" dirty="0">
                <a:solidFill>
                  <a:schemeClr val="bg2"/>
                </a:solidFill>
                <a:uFillTx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  <a:uFillTx/>
              </a:rPr>
              <a:t>lastP</a:t>
            </a:r>
            <a:r>
              <a:rPr lang="en-US" sz="2000" dirty="0">
                <a:solidFill>
                  <a:schemeClr val="hlink"/>
                </a:solidFill>
                <a:uFillTx/>
              </a:rPr>
              <a:t>  = </a:t>
            </a:r>
            <a:r>
              <a:rPr lang="en-US" sz="2000" dirty="0" err="1">
                <a:solidFill>
                  <a:schemeClr val="hlink"/>
                </a:solidFill>
                <a:uFillTx/>
              </a:rPr>
              <a:t>ba</a:t>
            </a:r>
            <a:r>
              <a:rPr lang="en-US" sz="2000" dirty="0">
                <a:solidFill>
                  <a:schemeClr val="hlink"/>
                </a:solidFill>
                <a:uFillTx/>
              </a:rPr>
              <a:t> </a:t>
            </a:r>
            <a:r>
              <a:rPr lang="en-US" sz="2000" dirty="0">
                <a:solidFill>
                  <a:schemeClr val="tx1"/>
                </a:solidFill>
                <a:uFillTx/>
              </a:rPr>
              <a:t>followed by first character of </a:t>
            </a:r>
            <a:r>
              <a:rPr lang="en-US" sz="2000" dirty="0">
                <a:solidFill>
                  <a:schemeClr val="hlink"/>
                </a:solidFill>
                <a:uFillTx/>
              </a:rPr>
              <a:t>p</a:t>
            </a:r>
            <a:r>
              <a:rPr lang="en-US" sz="2000" dirty="0">
                <a:solidFill>
                  <a:schemeClr val="tx1"/>
                </a:solidFill>
                <a:uFillTx/>
              </a:rPr>
              <a:t> is entered into the code table.</a:t>
            </a:r>
            <a:endParaRPr lang="en-US" sz="20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hlink"/>
              </a:solidFill>
              <a:uFillTx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865216" y="990600"/>
            <a:ext cx="4800600" cy="914400"/>
            <a:chOff x="1728" y="624"/>
            <a:chExt cx="3024" cy="576"/>
          </a:xfrm>
          <a:solidFill>
            <a:schemeClr val="bg1">
              <a:lumMod val="95000"/>
            </a:schemeClr>
          </a:solidFill>
        </p:grpSpPr>
        <p:grpSp>
          <p:nvGrpSpPr>
            <p:cNvPr id="3" name="Group 6"/>
            <p:cNvGrpSpPr/>
            <p:nvPr/>
          </p:nvGrpSpPr>
          <p:grpSpPr>
            <a:xfrm>
              <a:off x="1728" y="624"/>
              <a:ext cx="2592" cy="576"/>
              <a:chOff x="1728" y="624"/>
              <a:chExt cx="2592" cy="576"/>
            </a:xfrm>
            <a:grpFill/>
          </p:grpSpPr>
          <p:grpSp>
            <p:nvGrpSpPr>
              <p:cNvPr id="4" name="Group 7"/>
              <p:cNvGrpSpPr/>
              <p:nvPr/>
            </p:nvGrpSpPr>
            <p:grpSpPr>
              <a:xfrm>
                <a:off x="1728" y="624"/>
                <a:ext cx="1296" cy="576"/>
                <a:chOff x="1728" y="624"/>
                <a:chExt cx="1296" cy="576"/>
              </a:xfrm>
              <a:grpFill/>
            </p:grpSpPr>
            <p:sp>
              <p:nvSpPr>
                <p:cNvPr id="129032" name="Rectangle 8"/>
                <p:cNvSpPr>
                  <a:spLocks noChangeArrowheads="1"/>
                </p:cNvSpPr>
                <p:nvPr/>
              </p:nvSpPr>
              <p:spPr bwMode="auto">
                <a:xfrm>
                  <a:off x="1728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 dirty="0">
                      <a:solidFill>
                        <a:srgbClr val="00B0F0"/>
                      </a:solidFill>
                      <a:uFillTx/>
                    </a:rPr>
                    <a:t>code</a:t>
                  </a:r>
                </a:p>
              </p:txBody>
            </p:sp>
            <p:sp>
              <p:nvSpPr>
                <p:cNvPr id="129033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 dirty="0">
                      <a:solidFill>
                        <a:srgbClr val="00B0F0"/>
                      </a:solidFill>
                      <a:uFillTx/>
                    </a:rPr>
                    <a:t>key</a:t>
                  </a:r>
                </a:p>
              </p:txBody>
            </p:sp>
            <p:sp>
              <p:nvSpPr>
                <p:cNvPr id="129034" name="Rectangle 10"/>
                <p:cNvSpPr>
                  <a:spLocks noChangeArrowheads="1"/>
                </p:cNvSpPr>
                <p:nvPr/>
              </p:nvSpPr>
              <p:spPr bwMode="auto">
                <a:xfrm>
                  <a:off x="2160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0</a:t>
                  </a:r>
                </a:p>
              </p:txBody>
            </p:sp>
            <p:sp>
              <p:nvSpPr>
                <p:cNvPr id="129035" name="Rectangle 11"/>
                <p:cNvSpPr>
                  <a:spLocks noChangeArrowheads="1"/>
                </p:cNvSpPr>
                <p:nvPr/>
              </p:nvSpPr>
              <p:spPr bwMode="auto">
                <a:xfrm>
                  <a:off x="2160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a</a:t>
                  </a:r>
                </a:p>
              </p:txBody>
            </p:sp>
            <p:sp>
              <p:nvSpPr>
                <p:cNvPr id="129036" name="Rectangle 12"/>
                <p:cNvSpPr>
                  <a:spLocks noChangeArrowheads="1"/>
                </p:cNvSpPr>
                <p:nvPr/>
              </p:nvSpPr>
              <p:spPr bwMode="auto">
                <a:xfrm>
                  <a:off x="2592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1</a:t>
                  </a:r>
                </a:p>
              </p:txBody>
            </p:sp>
            <p:sp>
              <p:nvSpPr>
                <p:cNvPr id="129037" name="Rectangle 13"/>
                <p:cNvSpPr>
                  <a:spLocks noChangeArrowheads="1"/>
                </p:cNvSpPr>
                <p:nvPr/>
              </p:nvSpPr>
              <p:spPr bwMode="auto">
                <a:xfrm>
                  <a:off x="2592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b</a:t>
                  </a:r>
                </a:p>
              </p:txBody>
            </p:sp>
          </p:grpSp>
          <p:grpSp>
            <p:nvGrpSpPr>
              <p:cNvPr id="5" name="Group 14"/>
              <p:cNvGrpSpPr/>
              <p:nvPr/>
            </p:nvGrpSpPr>
            <p:grpSpPr>
              <a:xfrm>
                <a:off x="3024" y="624"/>
                <a:ext cx="432" cy="576"/>
                <a:chOff x="3024" y="624"/>
                <a:chExt cx="432" cy="576"/>
              </a:xfrm>
              <a:grpFill/>
            </p:grpSpPr>
            <p:sp>
              <p:nvSpPr>
                <p:cNvPr id="129039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2</a:t>
                  </a:r>
                </a:p>
              </p:txBody>
            </p:sp>
            <p:sp>
              <p:nvSpPr>
                <p:cNvPr id="129040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ab</a:t>
                  </a:r>
                </a:p>
              </p:txBody>
            </p:sp>
          </p:grpSp>
          <p:grpSp>
            <p:nvGrpSpPr>
              <p:cNvPr id="6" name="Group 17"/>
              <p:cNvGrpSpPr/>
              <p:nvPr/>
            </p:nvGrpSpPr>
            <p:grpSpPr>
              <a:xfrm>
                <a:off x="3456" y="624"/>
                <a:ext cx="432" cy="576"/>
                <a:chOff x="3456" y="624"/>
                <a:chExt cx="432" cy="576"/>
              </a:xfrm>
              <a:grpFill/>
            </p:grpSpPr>
            <p:sp>
              <p:nvSpPr>
                <p:cNvPr id="129042" name="Rectangle 18"/>
                <p:cNvSpPr>
                  <a:spLocks noChangeArrowheads="1"/>
                </p:cNvSpPr>
                <p:nvPr/>
              </p:nvSpPr>
              <p:spPr bwMode="auto">
                <a:xfrm>
                  <a:off x="3456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3</a:t>
                  </a:r>
                </a:p>
              </p:txBody>
            </p:sp>
            <p:sp>
              <p:nvSpPr>
                <p:cNvPr id="129043" name="Rectangle 19"/>
                <p:cNvSpPr>
                  <a:spLocks noChangeArrowheads="1"/>
                </p:cNvSpPr>
                <p:nvPr/>
              </p:nvSpPr>
              <p:spPr bwMode="auto">
                <a:xfrm>
                  <a:off x="3456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ba</a:t>
                  </a:r>
                </a:p>
              </p:txBody>
            </p:sp>
          </p:grpSp>
          <p:grpSp>
            <p:nvGrpSpPr>
              <p:cNvPr id="7" name="Group 20"/>
              <p:cNvGrpSpPr/>
              <p:nvPr/>
            </p:nvGrpSpPr>
            <p:grpSpPr>
              <a:xfrm>
                <a:off x="3888" y="624"/>
                <a:ext cx="432" cy="576"/>
                <a:chOff x="2400" y="1920"/>
                <a:chExt cx="432" cy="576"/>
              </a:xfrm>
              <a:grpFill/>
            </p:grpSpPr>
            <p:sp>
              <p:nvSpPr>
                <p:cNvPr id="129045" name="Rectangle 21"/>
                <p:cNvSpPr>
                  <a:spLocks noChangeArrowheads="1"/>
                </p:cNvSpPr>
                <p:nvPr/>
              </p:nvSpPr>
              <p:spPr bwMode="auto">
                <a:xfrm>
                  <a:off x="2400" y="1920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4</a:t>
                  </a:r>
                </a:p>
              </p:txBody>
            </p:sp>
            <p:sp>
              <p:nvSpPr>
                <p:cNvPr id="129046" name="Rectangle 22"/>
                <p:cNvSpPr>
                  <a:spLocks noChangeArrowheads="1"/>
                </p:cNvSpPr>
                <p:nvPr/>
              </p:nvSpPr>
              <p:spPr bwMode="auto">
                <a:xfrm>
                  <a:off x="2400" y="2208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aba</a:t>
                  </a:r>
                </a:p>
              </p:txBody>
            </p:sp>
          </p:grpSp>
        </p:grpSp>
        <p:grpSp>
          <p:nvGrpSpPr>
            <p:cNvPr id="8" name="Group 23"/>
            <p:cNvGrpSpPr/>
            <p:nvPr/>
          </p:nvGrpSpPr>
          <p:grpSpPr>
            <a:xfrm>
              <a:off x="4320" y="624"/>
              <a:ext cx="432" cy="576"/>
              <a:chOff x="2832" y="1920"/>
              <a:chExt cx="432" cy="576"/>
            </a:xfrm>
            <a:grpFill/>
          </p:grpSpPr>
          <p:sp>
            <p:nvSpPr>
              <p:cNvPr id="129048" name="Rectangle 24"/>
              <p:cNvSpPr>
                <a:spLocks noChangeArrowheads="1"/>
              </p:cNvSpPr>
              <p:nvPr/>
            </p:nvSpPr>
            <p:spPr bwMode="auto">
              <a:xfrm>
                <a:off x="2832" y="1920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5</a:t>
                </a:r>
              </a:p>
            </p:txBody>
          </p:sp>
          <p:sp>
            <p:nvSpPr>
              <p:cNvPr id="129049" name="Rectangle 25"/>
              <p:cNvSpPr>
                <a:spLocks noChangeArrowheads="1"/>
              </p:cNvSpPr>
              <p:nvPr/>
            </p:nvSpPr>
            <p:spPr bwMode="auto">
              <a:xfrm>
                <a:off x="2832" y="220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abb</a:t>
                </a:r>
              </a:p>
            </p:txBody>
          </p:sp>
        </p:grpSp>
      </p:grpSp>
      <p:grpSp>
        <p:nvGrpSpPr>
          <p:cNvPr id="9" name="Group 26"/>
          <p:cNvGrpSpPr/>
          <p:nvPr/>
        </p:nvGrpSpPr>
        <p:grpSpPr>
          <a:xfrm>
            <a:off x="6665816" y="990600"/>
            <a:ext cx="685800" cy="914400"/>
            <a:chOff x="3264" y="1920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29051" name="Rectangle 27"/>
            <p:cNvSpPr>
              <a:spLocks noChangeArrowheads="1"/>
            </p:cNvSpPr>
            <p:nvPr/>
          </p:nvSpPr>
          <p:spPr bwMode="auto">
            <a:xfrm>
              <a:off x="3264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6</a:t>
              </a:r>
            </a:p>
          </p:txBody>
        </p:sp>
        <p:sp>
          <p:nvSpPr>
            <p:cNvPr id="129052" name="Rectangle 28"/>
            <p:cNvSpPr>
              <a:spLocks noChangeArrowheads="1"/>
            </p:cNvSpPr>
            <p:nvPr/>
          </p:nvSpPr>
          <p:spPr bwMode="auto">
            <a:xfrm>
              <a:off x="3264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bab</a:t>
              </a:r>
            </a:p>
          </p:txBody>
        </p:sp>
      </p:grpSp>
      <p:grpSp>
        <p:nvGrpSpPr>
          <p:cNvPr id="10" name="Group 29"/>
          <p:cNvGrpSpPr/>
          <p:nvPr/>
        </p:nvGrpSpPr>
        <p:grpSpPr>
          <a:xfrm>
            <a:off x="7351616" y="990600"/>
            <a:ext cx="685800" cy="914400"/>
            <a:chOff x="3696" y="1920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9054" name="Rectangle 30"/>
            <p:cNvSpPr>
              <a:spLocks noChangeArrowheads="1"/>
            </p:cNvSpPr>
            <p:nvPr/>
          </p:nvSpPr>
          <p:spPr bwMode="auto">
            <a:xfrm>
              <a:off x="3696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7</a:t>
              </a:r>
            </a:p>
          </p:txBody>
        </p:sp>
        <p:sp>
          <p:nvSpPr>
            <p:cNvPr id="129055" name="Rectangle 31"/>
            <p:cNvSpPr>
              <a:spLocks noChangeArrowheads="1"/>
            </p:cNvSpPr>
            <p:nvPr/>
          </p:nvSpPr>
          <p:spPr bwMode="auto">
            <a:xfrm>
              <a:off x="3696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942" y="2445232"/>
            <a:ext cx="7710985" cy="1295400"/>
          </a:xfrm>
        </p:spPr>
        <p:txBody>
          <a:bodyPr/>
          <a:lstStyle/>
          <a:p>
            <a:r>
              <a:rPr lang="en-US" dirty="0">
                <a:uFillTx/>
              </a:rPr>
              <a:t>Original text </a:t>
            </a:r>
            <a:r>
              <a:rPr lang="en-US" dirty="0">
                <a:solidFill>
                  <a:schemeClr val="hlink"/>
                </a:solidFill>
                <a:uFillTx/>
              </a:rPr>
              <a:t>= </a:t>
            </a:r>
            <a:r>
              <a:rPr lang="en-US" dirty="0" err="1">
                <a:solidFill>
                  <a:schemeClr val="hlink"/>
                </a:solidFill>
                <a:uFillTx/>
              </a:rPr>
              <a:t>abababbabaabb</a:t>
            </a:r>
            <a:r>
              <a:rPr lang="en-US" dirty="0" err="1">
                <a:solidFill>
                  <a:schemeClr val="tx2"/>
                </a:solidFill>
                <a:uFillTx/>
              </a:rPr>
              <a:t>abbaabba</a:t>
            </a:r>
            <a:endParaRPr lang="en-US" dirty="0">
              <a:solidFill>
                <a:schemeClr val="tx2"/>
              </a:solidFill>
              <a:uFillTx/>
            </a:endParaRPr>
          </a:p>
          <a:p>
            <a:r>
              <a:rPr lang="en-US" dirty="0">
                <a:uFillTx/>
              </a:rPr>
              <a:t>Compressed text </a:t>
            </a:r>
            <a:r>
              <a:rPr lang="en-US" dirty="0">
                <a:solidFill>
                  <a:schemeClr val="tx2"/>
                </a:solidFill>
                <a:uFillTx/>
              </a:rPr>
              <a:t>= </a:t>
            </a:r>
            <a:r>
              <a:rPr lang="en-US" dirty="0">
                <a:solidFill>
                  <a:schemeClr val="hlink"/>
                </a:solidFill>
                <a:uFillTx/>
              </a:rPr>
              <a:t>0122335</a:t>
            </a:r>
            <a:r>
              <a:rPr lang="en-US" dirty="0">
                <a:solidFill>
                  <a:schemeClr val="tx2"/>
                </a:solidFill>
                <a:uFillTx/>
              </a:rPr>
              <a:t>88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1605904" y="990600"/>
            <a:ext cx="4800600" cy="914400"/>
            <a:chOff x="1728" y="624"/>
            <a:chExt cx="3024" cy="576"/>
          </a:xfrm>
          <a:solidFill>
            <a:schemeClr val="bg1">
              <a:lumMod val="95000"/>
            </a:schemeClr>
          </a:solidFill>
        </p:grpSpPr>
        <p:grpSp>
          <p:nvGrpSpPr>
            <p:cNvPr id="3" name="Group 6"/>
            <p:cNvGrpSpPr/>
            <p:nvPr/>
          </p:nvGrpSpPr>
          <p:grpSpPr>
            <a:xfrm>
              <a:off x="1728" y="624"/>
              <a:ext cx="2592" cy="576"/>
              <a:chOff x="1728" y="624"/>
              <a:chExt cx="2592" cy="576"/>
            </a:xfrm>
            <a:grpFill/>
          </p:grpSpPr>
          <p:grpSp>
            <p:nvGrpSpPr>
              <p:cNvPr id="4" name="Group 7"/>
              <p:cNvGrpSpPr/>
              <p:nvPr/>
            </p:nvGrpSpPr>
            <p:grpSpPr>
              <a:xfrm>
                <a:off x="1728" y="624"/>
                <a:ext cx="1296" cy="576"/>
                <a:chOff x="1728" y="624"/>
                <a:chExt cx="1296" cy="576"/>
              </a:xfrm>
              <a:grpFill/>
            </p:grpSpPr>
            <p:sp>
              <p:nvSpPr>
                <p:cNvPr id="128008" name="Rectangle 8"/>
                <p:cNvSpPr>
                  <a:spLocks noChangeArrowheads="1"/>
                </p:cNvSpPr>
                <p:nvPr/>
              </p:nvSpPr>
              <p:spPr bwMode="auto">
                <a:xfrm>
                  <a:off x="1728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 dirty="0">
                      <a:solidFill>
                        <a:srgbClr val="00B0F0"/>
                      </a:solidFill>
                      <a:uFillTx/>
                    </a:rPr>
                    <a:t>code</a:t>
                  </a:r>
                </a:p>
              </p:txBody>
            </p:sp>
            <p:sp>
              <p:nvSpPr>
                <p:cNvPr id="128009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 dirty="0">
                      <a:solidFill>
                        <a:srgbClr val="00B0F0"/>
                      </a:solidFill>
                      <a:uFillTx/>
                    </a:rPr>
                    <a:t>key</a:t>
                  </a:r>
                </a:p>
              </p:txBody>
            </p:sp>
            <p:sp>
              <p:nvSpPr>
                <p:cNvPr id="128010" name="Rectangle 10"/>
                <p:cNvSpPr>
                  <a:spLocks noChangeArrowheads="1"/>
                </p:cNvSpPr>
                <p:nvPr/>
              </p:nvSpPr>
              <p:spPr bwMode="auto">
                <a:xfrm>
                  <a:off x="2160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0</a:t>
                  </a:r>
                </a:p>
              </p:txBody>
            </p:sp>
            <p:sp>
              <p:nvSpPr>
                <p:cNvPr id="128011" name="Rectangle 11"/>
                <p:cNvSpPr>
                  <a:spLocks noChangeArrowheads="1"/>
                </p:cNvSpPr>
                <p:nvPr/>
              </p:nvSpPr>
              <p:spPr bwMode="auto">
                <a:xfrm>
                  <a:off x="2160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a</a:t>
                  </a:r>
                </a:p>
              </p:txBody>
            </p:sp>
            <p:sp>
              <p:nvSpPr>
                <p:cNvPr id="128012" name="Rectangle 12"/>
                <p:cNvSpPr>
                  <a:spLocks noChangeArrowheads="1"/>
                </p:cNvSpPr>
                <p:nvPr/>
              </p:nvSpPr>
              <p:spPr bwMode="auto">
                <a:xfrm>
                  <a:off x="2592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1</a:t>
                  </a:r>
                </a:p>
              </p:txBody>
            </p:sp>
            <p:sp>
              <p:nvSpPr>
                <p:cNvPr id="128013" name="Rectangle 13"/>
                <p:cNvSpPr>
                  <a:spLocks noChangeArrowheads="1"/>
                </p:cNvSpPr>
                <p:nvPr/>
              </p:nvSpPr>
              <p:spPr bwMode="auto">
                <a:xfrm>
                  <a:off x="2592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b</a:t>
                  </a:r>
                </a:p>
              </p:txBody>
            </p:sp>
          </p:grpSp>
          <p:grpSp>
            <p:nvGrpSpPr>
              <p:cNvPr id="5" name="Group 14"/>
              <p:cNvGrpSpPr/>
              <p:nvPr/>
            </p:nvGrpSpPr>
            <p:grpSpPr>
              <a:xfrm>
                <a:off x="3024" y="624"/>
                <a:ext cx="432" cy="576"/>
                <a:chOff x="3024" y="624"/>
                <a:chExt cx="432" cy="576"/>
              </a:xfrm>
              <a:grpFill/>
            </p:grpSpPr>
            <p:sp>
              <p:nvSpPr>
                <p:cNvPr id="128015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2</a:t>
                  </a:r>
                </a:p>
              </p:txBody>
            </p:sp>
            <p:sp>
              <p:nvSpPr>
                <p:cNvPr id="128016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ab</a:t>
                  </a:r>
                </a:p>
              </p:txBody>
            </p:sp>
          </p:grpSp>
          <p:grpSp>
            <p:nvGrpSpPr>
              <p:cNvPr id="6" name="Group 17"/>
              <p:cNvGrpSpPr/>
              <p:nvPr/>
            </p:nvGrpSpPr>
            <p:grpSpPr>
              <a:xfrm>
                <a:off x="3456" y="624"/>
                <a:ext cx="432" cy="576"/>
                <a:chOff x="3456" y="624"/>
                <a:chExt cx="432" cy="576"/>
              </a:xfrm>
              <a:grpFill/>
            </p:grpSpPr>
            <p:sp>
              <p:nvSpPr>
                <p:cNvPr id="128018" name="Rectangle 18"/>
                <p:cNvSpPr>
                  <a:spLocks noChangeArrowheads="1"/>
                </p:cNvSpPr>
                <p:nvPr/>
              </p:nvSpPr>
              <p:spPr bwMode="auto">
                <a:xfrm>
                  <a:off x="3456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3</a:t>
                  </a:r>
                </a:p>
              </p:txBody>
            </p:sp>
            <p:sp>
              <p:nvSpPr>
                <p:cNvPr id="1280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456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ba</a:t>
                  </a:r>
                </a:p>
              </p:txBody>
            </p:sp>
          </p:grpSp>
          <p:grpSp>
            <p:nvGrpSpPr>
              <p:cNvPr id="7" name="Group 20"/>
              <p:cNvGrpSpPr/>
              <p:nvPr/>
            </p:nvGrpSpPr>
            <p:grpSpPr>
              <a:xfrm>
                <a:off x="3888" y="624"/>
                <a:ext cx="432" cy="576"/>
                <a:chOff x="2400" y="1920"/>
                <a:chExt cx="432" cy="576"/>
              </a:xfrm>
              <a:grpFill/>
            </p:grpSpPr>
            <p:sp>
              <p:nvSpPr>
                <p:cNvPr id="128021" name="Rectangle 21"/>
                <p:cNvSpPr>
                  <a:spLocks noChangeArrowheads="1"/>
                </p:cNvSpPr>
                <p:nvPr/>
              </p:nvSpPr>
              <p:spPr bwMode="auto">
                <a:xfrm>
                  <a:off x="2400" y="1920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4</a:t>
                  </a:r>
                </a:p>
              </p:txBody>
            </p:sp>
            <p:sp>
              <p:nvSpPr>
                <p:cNvPr id="128022" name="Rectangle 22"/>
                <p:cNvSpPr>
                  <a:spLocks noChangeArrowheads="1"/>
                </p:cNvSpPr>
                <p:nvPr/>
              </p:nvSpPr>
              <p:spPr bwMode="auto">
                <a:xfrm>
                  <a:off x="2400" y="2208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aba</a:t>
                  </a:r>
                </a:p>
              </p:txBody>
            </p:sp>
          </p:grpSp>
        </p:grpSp>
        <p:grpSp>
          <p:nvGrpSpPr>
            <p:cNvPr id="8" name="Group 23"/>
            <p:cNvGrpSpPr/>
            <p:nvPr/>
          </p:nvGrpSpPr>
          <p:grpSpPr>
            <a:xfrm>
              <a:off x="4320" y="624"/>
              <a:ext cx="432" cy="576"/>
              <a:chOff x="2832" y="1920"/>
              <a:chExt cx="432" cy="576"/>
            </a:xfrm>
            <a:grpFill/>
          </p:grpSpPr>
          <p:sp>
            <p:nvSpPr>
              <p:cNvPr id="128024" name="Rectangle 24"/>
              <p:cNvSpPr>
                <a:spLocks noChangeArrowheads="1"/>
              </p:cNvSpPr>
              <p:nvPr/>
            </p:nvSpPr>
            <p:spPr bwMode="auto">
              <a:xfrm>
                <a:off x="2832" y="1920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5</a:t>
                </a:r>
              </a:p>
            </p:txBody>
          </p:sp>
          <p:sp>
            <p:nvSpPr>
              <p:cNvPr id="128025" name="Rectangle 25"/>
              <p:cNvSpPr>
                <a:spLocks noChangeArrowheads="1"/>
              </p:cNvSpPr>
              <p:nvPr/>
            </p:nvSpPr>
            <p:spPr bwMode="auto">
              <a:xfrm>
                <a:off x="2832" y="220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abb</a:t>
                </a:r>
              </a:p>
            </p:txBody>
          </p:sp>
        </p:grpSp>
      </p:grpSp>
      <p:grpSp>
        <p:nvGrpSpPr>
          <p:cNvPr id="9" name="Group 26"/>
          <p:cNvGrpSpPr/>
          <p:nvPr/>
        </p:nvGrpSpPr>
        <p:grpSpPr>
          <a:xfrm>
            <a:off x="6406504" y="990600"/>
            <a:ext cx="685800" cy="914400"/>
            <a:chOff x="3264" y="1920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28027" name="Rectangle 27"/>
            <p:cNvSpPr>
              <a:spLocks noChangeArrowheads="1"/>
            </p:cNvSpPr>
            <p:nvPr/>
          </p:nvSpPr>
          <p:spPr bwMode="auto">
            <a:xfrm>
              <a:off x="3264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6</a:t>
              </a:r>
            </a:p>
          </p:txBody>
        </p:sp>
        <p:sp>
          <p:nvSpPr>
            <p:cNvPr id="128028" name="Rectangle 28"/>
            <p:cNvSpPr>
              <a:spLocks noChangeArrowheads="1"/>
            </p:cNvSpPr>
            <p:nvPr/>
          </p:nvSpPr>
          <p:spPr bwMode="auto">
            <a:xfrm>
              <a:off x="3264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bab</a:t>
              </a:r>
            </a:p>
          </p:txBody>
        </p:sp>
      </p:grpSp>
      <p:grpSp>
        <p:nvGrpSpPr>
          <p:cNvPr id="10" name="Group 31"/>
          <p:cNvGrpSpPr/>
          <p:nvPr/>
        </p:nvGrpSpPr>
        <p:grpSpPr>
          <a:xfrm>
            <a:off x="7092304" y="990600"/>
            <a:ext cx="685800" cy="914400"/>
            <a:chOff x="3696" y="1920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28029" name="Rectangle 29"/>
            <p:cNvSpPr>
              <a:spLocks noChangeArrowheads="1"/>
            </p:cNvSpPr>
            <p:nvPr/>
          </p:nvSpPr>
          <p:spPr bwMode="auto">
            <a:xfrm>
              <a:off x="3696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7</a:t>
              </a:r>
            </a:p>
          </p:txBody>
        </p:sp>
        <p:sp>
          <p:nvSpPr>
            <p:cNvPr id="128030" name="Rectangle 30"/>
            <p:cNvSpPr>
              <a:spLocks noChangeArrowheads="1"/>
            </p:cNvSpPr>
            <p:nvPr/>
          </p:nvSpPr>
          <p:spPr bwMode="auto">
            <a:xfrm>
              <a:off x="3696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baa</a:t>
              </a:r>
            </a:p>
          </p:txBody>
        </p:sp>
      </p:grpSp>
      <p:sp>
        <p:nvSpPr>
          <p:cNvPr id="128032" name="Rectangle 32"/>
          <p:cNvSpPr>
            <a:spLocks noChangeArrowheads="1"/>
          </p:cNvSpPr>
          <p:nvPr/>
        </p:nvSpPr>
        <p:spPr bwMode="auto">
          <a:xfrm>
            <a:off x="1214656" y="3971499"/>
            <a:ext cx="7738271" cy="2497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231775" indent="-231775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>
                <a:solidFill>
                  <a:schemeClr val="tx2"/>
                </a:solidFill>
                <a:uFillTx/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dirty="0">
                <a:solidFill>
                  <a:schemeClr val="bg2"/>
                </a:solidFill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>
                <a:uFillTx/>
                <a:latin typeface="Times New Roman" pitchFamily="18" charset="0"/>
                <a:cs typeface="Times New Roman" pitchFamily="18" charset="0"/>
              </a:rPr>
              <a:t>represents ???</a:t>
            </a:r>
          </a:p>
          <a:p>
            <a:pPr marL="231775" indent="-231775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uFillTx/>
                <a:latin typeface="Times New Roman" pitchFamily="18" charset="0"/>
                <a:cs typeface="Times New Roman" pitchFamily="18" charset="0"/>
              </a:rPr>
              <a:t>When a code is not in the table (then, it is the last one entered), and its key is </a:t>
            </a:r>
            <a:r>
              <a:rPr lang="en-US" sz="2000" dirty="0" err="1">
                <a:solidFill>
                  <a:schemeClr val="hlink"/>
                </a:solidFill>
                <a:uFillTx/>
                <a:latin typeface="Times New Roman" pitchFamily="18" charset="0"/>
                <a:cs typeface="Times New Roman" pitchFamily="18" charset="0"/>
              </a:rPr>
              <a:t>lastP</a:t>
            </a:r>
            <a:r>
              <a:rPr lang="en-US" sz="2000" dirty="0">
                <a:solidFill>
                  <a:schemeClr val="tx1"/>
                </a:solidFill>
                <a:uFillTx/>
                <a:latin typeface="Times New Roman" pitchFamily="18" charset="0"/>
                <a:cs typeface="Times New Roman" pitchFamily="18" charset="0"/>
              </a:rPr>
              <a:t> followed by first character of </a:t>
            </a:r>
            <a:r>
              <a:rPr lang="en-US" sz="2000" dirty="0" err="1">
                <a:solidFill>
                  <a:schemeClr val="hlink"/>
                </a:solidFill>
                <a:uFillTx/>
                <a:latin typeface="Times New Roman" pitchFamily="18" charset="0"/>
                <a:cs typeface="Times New Roman" pitchFamily="18" charset="0"/>
              </a:rPr>
              <a:t>lastP</a:t>
            </a:r>
            <a:endParaRPr lang="en-US" sz="2000" dirty="0">
              <a:solidFill>
                <a:schemeClr val="hlink"/>
              </a:solidFill>
              <a:uFillTx/>
              <a:latin typeface="Times New Roman" pitchFamily="18" charset="0"/>
              <a:cs typeface="Times New Roman" pitchFamily="18" charset="0"/>
            </a:endParaRPr>
          </a:p>
          <a:p>
            <a:pPr marL="231775" indent="-231775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uFillTx/>
              <a:latin typeface="Times New Roman" pitchFamily="18" charset="0"/>
              <a:cs typeface="Times New Roman" pitchFamily="18" charset="0"/>
            </a:endParaRPr>
          </a:p>
          <a:p>
            <a:pPr marL="231775" indent="-231775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  <a:uFillTx/>
                <a:latin typeface="Times New Roman" pitchFamily="18" charset="0"/>
                <a:cs typeface="Times New Roman" pitchFamily="18" charset="0"/>
              </a:rPr>
              <a:t>lastP</a:t>
            </a:r>
            <a:r>
              <a:rPr lang="en-US" sz="2000" dirty="0">
                <a:solidFill>
                  <a:schemeClr val="hlink"/>
                </a:solidFill>
                <a:uFillTx/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solidFill>
                  <a:schemeClr val="hlink"/>
                </a:solidFill>
                <a:uFillTx/>
                <a:latin typeface="Times New Roman" pitchFamily="18" charset="0"/>
                <a:cs typeface="Times New Roman" pitchFamily="18" charset="0"/>
              </a:rPr>
              <a:t>abb</a:t>
            </a:r>
            <a:endParaRPr lang="en-US" sz="2000" dirty="0">
              <a:solidFill>
                <a:schemeClr val="hlink"/>
              </a:solidFill>
              <a:uFillTx/>
              <a:latin typeface="Times New Roman" pitchFamily="18" charset="0"/>
              <a:cs typeface="Times New Roman" pitchFamily="18" charset="0"/>
            </a:endParaRPr>
          </a:p>
          <a:p>
            <a:pPr marL="231775" indent="-231775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>
                <a:uFillTx/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000" dirty="0">
                <a:solidFill>
                  <a:schemeClr val="hlink"/>
                </a:solidFill>
                <a:uFillTx/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dirty="0">
                <a:uFillTx/>
                <a:latin typeface="Times New Roman" pitchFamily="18" charset="0"/>
                <a:cs typeface="Times New Roman" pitchFamily="18" charset="0"/>
              </a:rPr>
              <a:t> represents </a:t>
            </a:r>
            <a:r>
              <a:rPr lang="en-US" sz="2000" dirty="0">
                <a:solidFill>
                  <a:schemeClr val="hlink"/>
                </a:solidFill>
                <a:uFillTx/>
                <a:latin typeface="Times New Roman" pitchFamily="18" charset="0"/>
                <a:cs typeface="Times New Roman" pitchFamily="18" charset="0"/>
              </a:rPr>
              <a:t>p = </a:t>
            </a:r>
            <a:r>
              <a:rPr lang="en-US" sz="2000" dirty="0" err="1">
                <a:solidFill>
                  <a:schemeClr val="hlink"/>
                </a:solidFill>
                <a:uFillTx/>
                <a:latin typeface="Times New Roman" pitchFamily="18" charset="0"/>
                <a:cs typeface="Times New Roman" pitchFamily="18" charset="0"/>
              </a:rPr>
              <a:t>abba</a:t>
            </a:r>
            <a:r>
              <a:rPr lang="en-US" sz="2000" dirty="0">
                <a:solidFill>
                  <a:schemeClr val="hlink"/>
                </a:solidFill>
                <a:uFillTx/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>
                <a:uFillTx/>
              </a:rPr>
              <a:t>Decompressed text = </a:t>
            </a:r>
            <a:r>
              <a:rPr lang="en-US" sz="2000" dirty="0" err="1">
                <a:solidFill>
                  <a:schemeClr val="hlink"/>
                </a:solidFill>
                <a:uFillTx/>
              </a:rPr>
              <a:t>abababbabaabbabba</a:t>
            </a:r>
            <a:endParaRPr lang="en-US" sz="2000" dirty="0">
              <a:solidFill>
                <a:schemeClr val="tx2"/>
              </a:solidFill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38"/>
          <p:cNvGrpSpPr/>
          <p:nvPr/>
        </p:nvGrpSpPr>
        <p:grpSpPr>
          <a:xfrm>
            <a:off x="7778104" y="990600"/>
            <a:ext cx="685800" cy="914400"/>
            <a:chOff x="4128" y="1920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8036" name="Rectangle 36"/>
            <p:cNvSpPr>
              <a:spLocks noChangeArrowheads="1"/>
            </p:cNvSpPr>
            <p:nvPr/>
          </p:nvSpPr>
          <p:spPr bwMode="auto">
            <a:xfrm>
              <a:off x="4128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8</a:t>
              </a:r>
            </a:p>
          </p:txBody>
        </p:sp>
        <p:sp>
          <p:nvSpPr>
            <p:cNvPr id="128037" name="Rectangle 37"/>
            <p:cNvSpPr>
              <a:spLocks noChangeArrowheads="1"/>
            </p:cNvSpPr>
            <p:nvPr/>
          </p:nvSpPr>
          <p:spPr bwMode="auto">
            <a:xfrm>
              <a:off x="4128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abba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000" y="2431584"/>
            <a:ext cx="7751928" cy="1295400"/>
          </a:xfrm>
        </p:spPr>
        <p:txBody>
          <a:bodyPr/>
          <a:lstStyle/>
          <a:p>
            <a:r>
              <a:rPr lang="en-US" dirty="0">
                <a:uFillTx/>
              </a:rPr>
              <a:t>Original text </a:t>
            </a:r>
            <a:r>
              <a:rPr lang="en-US" dirty="0">
                <a:solidFill>
                  <a:schemeClr val="hlink"/>
                </a:solidFill>
                <a:uFillTx/>
              </a:rPr>
              <a:t>= </a:t>
            </a:r>
            <a:r>
              <a:rPr lang="en-US" dirty="0" err="1">
                <a:solidFill>
                  <a:schemeClr val="hlink"/>
                </a:solidFill>
                <a:uFillTx/>
              </a:rPr>
              <a:t>abababbabaabbabba</a:t>
            </a:r>
            <a:r>
              <a:rPr lang="en-US" dirty="0" err="1">
                <a:solidFill>
                  <a:schemeClr val="tx2"/>
                </a:solidFill>
                <a:uFillTx/>
              </a:rPr>
              <a:t>abba</a:t>
            </a:r>
            <a:endParaRPr lang="en-US" dirty="0">
              <a:solidFill>
                <a:schemeClr val="tx2"/>
              </a:solidFill>
              <a:uFillTx/>
            </a:endParaRPr>
          </a:p>
          <a:p>
            <a:r>
              <a:rPr lang="en-US" dirty="0">
                <a:uFillTx/>
              </a:rPr>
              <a:t>Compressed text </a:t>
            </a:r>
            <a:r>
              <a:rPr lang="en-US" dirty="0">
                <a:solidFill>
                  <a:schemeClr val="tx2"/>
                </a:solidFill>
                <a:uFillTx/>
              </a:rPr>
              <a:t>= </a:t>
            </a:r>
            <a:r>
              <a:rPr lang="en-US" dirty="0">
                <a:solidFill>
                  <a:schemeClr val="hlink"/>
                </a:solidFill>
                <a:uFillTx/>
              </a:rPr>
              <a:t>01223358</a:t>
            </a:r>
            <a:r>
              <a:rPr lang="en-US" dirty="0">
                <a:solidFill>
                  <a:schemeClr val="tx2"/>
                </a:solidFill>
                <a:uFillTx/>
              </a:rPr>
              <a:t>8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201000" y="3985143"/>
            <a:ext cx="7943000" cy="2442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tx2"/>
              </a:solidFill>
              <a:uFillTx/>
            </a:endParaRPr>
          </a:p>
          <a:p>
            <a:pPr marL="177800" indent="-1778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sz="2000" dirty="0">
                <a:solidFill>
                  <a:schemeClr val="hlink"/>
                </a:solidFill>
                <a:uFillTx/>
              </a:rPr>
              <a:t>= </a:t>
            </a:r>
            <a:r>
              <a:rPr lang="en-US" sz="2000" dirty="0">
                <a:solidFill>
                  <a:schemeClr val="tx2"/>
                </a:solidFill>
                <a:uFillTx/>
              </a:rPr>
              <a:t>8</a:t>
            </a:r>
            <a:r>
              <a:rPr lang="en-US" sz="2000" dirty="0">
                <a:solidFill>
                  <a:schemeClr val="bg2"/>
                </a:solidFill>
                <a:uFillTx/>
              </a:rPr>
              <a:t> </a:t>
            </a:r>
            <a:r>
              <a:rPr lang="en-US" dirty="0">
                <a:uFillTx/>
              </a:rPr>
              <a:t>represents</a:t>
            </a:r>
            <a:r>
              <a:rPr lang="en-US" dirty="0">
                <a:solidFill>
                  <a:schemeClr val="bg2"/>
                </a:solidFill>
                <a:uFillTx/>
              </a:rPr>
              <a:t> </a:t>
            </a:r>
            <a:r>
              <a:rPr lang="en-US" sz="2000" dirty="0">
                <a:solidFill>
                  <a:schemeClr val="hlink"/>
                </a:solidFill>
                <a:uFillTx/>
              </a:rPr>
              <a:t>p=</a:t>
            </a:r>
            <a:r>
              <a:rPr lang="en-US" sz="2000" dirty="0" err="1">
                <a:solidFill>
                  <a:schemeClr val="hlink"/>
                </a:solidFill>
                <a:uFillTx/>
              </a:rPr>
              <a:t>abba</a:t>
            </a:r>
            <a:r>
              <a:rPr lang="en-US" sz="2000" dirty="0">
                <a:solidFill>
                  <a:schemeClr val="hlink"/>
                </a:solidFill>
                <a:uFillTx/>
              </a:rPr>
              <a:t>  </a:t>
            </a:r>
            <a:r>
              <a:rPr lang="en-US" dirty="0" err="1">
                <a:uFillTx/>
              </a:rPr>
              <a:t>DecompressedText</a:t>
            </a:r>
            <a:r>
              <a:rPr lang="en-US" dirty="0">
                <a:uFillTx/>
              </a:rPr>
              <a:t>=</a:t>
            </a:r>
            <a:r>
              <a:rPr lang="en-US" sz="2000" dirty="0" err="1">
                <a:solidFill>
                  <a:schemeClr val="hlink"/>
                </a:solidFill>
                <a:uFillTx/>
              </a:rPr>
              <a:t>abababbabaabbabbaabba</a:t>
            </a:r>
            <a:r>
              <a:rPr lang="en-US" sz="2000" dirty="0">
                <a:solidFill>
                  <a:schemeClr val="bg2"/>
                </a:solidFill>
                <a:uFillTx/>
              </a:rPr>
              <a:t>.</a:t>
            </a:r>
          </a:p>
          <a:p>
            <a:pPr marL="177800" indent="-1778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hlink"/>
              </a:solidFill>
              <a:uFillTx/>
            </a:endParaRPr>
          </a:p>
          <a:p>
            <a:pPr marL="177800" indent="-1778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  <a:uFillTx/>
              </a:rPr>
              <a:t>lastP</a:t>
            </a:r>
            <a:r>
              <a:rPr lang="en-US" sz="2000" dirty="0">
                <a:solidFill>
                  <a:schemeClr val="hlink"/>
                </a:solidFill>
                <a:uFillTx/>
              </a:rPr>
              <a:t>  = </a:t>
            </a:r>
            <a:r>
              <a:rPr lang="en-US" sz="2000" dirty="0" err="1">
                <a:solidFill>
                  <a:schemeClr val="hlink"/>
                </a:solidFill>
                <a:uFillTx/>
              </a:rPr>
              <a:t>abba</a:t>
            </a:r>
            <a:r>
              <a:rPr lang="en-US" sz="2000" dirty="0">
                <a:solidFill>
                  <a:schemeClr val="hlink"/>
                </a:solidFill>
                <a:uFillTx/>
              </a:rPr>
              <a:t> </a:t>
            </a:r>
            <a:r>
              <a:rPr lang="en-US" sz="2000" dirty="0">
                <a:solidFill>
                  <a:schemeClr val="tx1"/>
                </a:solidFill>
                <a:uFillTx/>
              </a:rPr>
              <a:t>followed by first character of </a:t>
            </a:r>
            <a:r>
              <a:rPr lang="en-US" sz="2000" dirty="0">
                <a:solidFill>
                  <a:schemeClr val="hlink"/>
                </a:solidFill>
                <a:uFillTx/>
              </a:rPr>
              <a:t>p</a:t>
            </a:r>
            <a:r>
              <a:rPr lang="en-US" sz="2000" dirty="0">
                <a:solidFill>
                  <a:schemeClr val="tx1"/>
                </a:solidFill>
                <a:uFillTx/>
              </a:rPr>
              <a:t> is entered into the code table ( </a:t>
            </a:r>
            <a:r>
              <a:rPr lang="en-US" sz="2000" dirty="0" err="1">
                <a:solidFill>
                  <a:srgbClr val="FFC000"/>
                </a:solidFill>
                <a:uFillTx/>
              </a:rPr>
              <a:t>abba</a:t>
            </a:r>
            <a:r>
              <a:rPr lang="en-US" sz="2000" dirty="0">
                <a:solidFill>
                  <a:srgbClr val="FFC000"/>
                </a:solidFill>
                <a:uFillTx/>
              </a:rPr>
              <a:t> | a </a:t>
            </a:r>
            <a:r>
              <a:rPr lang="en-US" sz="2000" dirty="0">
                <a:solidFill>
                  <a:schemeClr val="tx1"/>
                </a:solidFill>
                <a:uFillTx/>
              </a:rPr>
              <a:t>)</a:t>
            </a:r>
            <a:endParaRPr lang="en-US" sz="20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hlink"/>
              </a:solidFill>
              <a:uFillTx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223760" y="990600"/>
            <a:ext cx="4800600" cy="914400"/>
            <a:chOff x="1728" y="624"/>
            <a:chExt cx="3024" cy="576"/>
          </a:xfrm>
          <a:solidFill>
            <a:schemeClr val="bg1">
              <a:lumMod val="95000"/>
            </a:schemeClr>
          </a:solidFill>
        </p:grpSpPr>
        <p:grpSp>
          <p:nvGrpSpPr>
            <p:cNvPr id="3" name="Group 6"/>
            <p:cNvGrpSpPr/>
            <p:nvPr/>
          </p:nvGrpSpPr>
          <p:grpSpPr>
            <a:xfrm>
              <a:off x="1728" y="624"/>
              <a:ext cx="2592" cy="576"/>
              <a:chOff x="1728" y="624"/>
              <a:chExt cx="2592" cy="576"/>
            </a:xfrm>
            <a:grpFill/>
          </p:grpSpPr>
          <p:grpSp>
            <p:nvGrpSpPr>
              <p:cNvPr id="4" name="Group 7"/>
              <p:cNvGrpSpPr/>
              <p:nvPr/>
            </p:nvGrpSpPr>
            <p:grpSpPr>
              <a:xfrm>
                <a:off x="1728" y="624"/>
                <a:ext cx="1296" cy="576"/>
                <a:chOff x="1728" y="624"/>
                <a:chExt cx="1296" cy="576"/>
              </a:xfrm>
              <a:grpFill/>
            </p:grpSpPr>
            <p:sp>
              <p:nvSpPr>
                <p:cNvPr id="130056" name="Rectangle 8"/>
                <p:cNvSpPr>
                  <a:spLocks noChangeArrowheads="1"/>
                </p:cNvSpPr>
                <p:nvPr/>
              </p:nvSpPr>
              <p:spPr bwMode="auto">
                <a:xfrm>
                  <a:off x="1728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 dirty="0">
                      <a:solidFill>
                        <a:srgbClr val="00B0F0"/>
                      </a:solidFill>
                      <a:uFillTx/>
                    </a:rPr>
                    <a:t>code</a:t>
                  </a:r>
                </a:p>
              </p:txBody>
            </p:sp>
            <p:sp>
              <p:nvSpPr>
                <p:cNvPr id="130057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 dirty="0">
                      <a:solidFill>
                        <a:srgbClr val="00B0F0"/>
                      </a:solidFill>
                      <a:uFillTx/>
                    </a:rPr>
                    <a:t>key</a:t>
                  </a:r>
                </a:p>
              </p:txBody>
            </p:sp>
            <p:sp>
              <p:nvSpPr>
                <p:cNvPr id="130058" name="Rectangle 10"/>
                <p:cNvSpPr>
                  <a:spLocks noChangeArrowheads="1"/>
                </p:cNvSpPr>
                <p:nvPr/>
              </p:nvSpPr>
              <p:spPr bwMode="auto">
                <a:xfrm>
                  <a:off x="2160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0</a:t>
                  </a:r>
                </a:p>
              </p:txBody>
            </p:sp>
            <p:sp>
              <p:nvSpPr>
                <p:cNvPr id="130059" name="Rectangle 11"/>
                <p:cNvSpPr>
                  <a:spLocks noChangeArrowheads="1"/>
                </p:cNvSpPr>
                <p:nvPr/>
              </p:nvSpPr>
              <p:spPr bwMode="auto">
                <a:xfrm>
                  <a:off x="2160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a</a:t>
                  </a:r>
                </a:p>
              </p:txBody>
            </p:sp>
            <p:sp>
              <p:nvSpPr>
                <p:cNvPr id="130060" name="Rectangle 12"/>
                <p:cNvSpPr>
                  <a:spLocks noChangeArrowheads="1"/>
                </p:cNvSpPr>
                <p:nvPr/>
              </p:nvSpPr>
              <p:spPr bwMode="auto">
                <a:xfrm>
                  <a:off x="2592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1</a:t>
                  </a:r>
                </a:p>
              </p:txBody>
            </p:sp>
            <p:sp>
              <p:nvSpPr>
                <p:cNvPr id="130061" name="Rectangle 13"/>
                <p:cNvSpPr>
                  <a:spLocks noChangeArrowheads="1"/>
                </p:cNvSpPr>
                <p:nvPr/>
              </p:nvSpPr>
              <p:spPr bwMode="auto">
                <a:xfrm>
                  <a:off x="2592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b</a:t>
                  </a:r>
                </a:p>
              </p:txBody>
            </p:sp>
          </p:grpSp>
          <p:grpSp>
            <p:nvGrpSpPr>
              <p:cNvPr id="5" name="Group 14"/>
              <p:cNvGrpSpPr/>
              <p:nvPr/>
            </p:nvGrpSpPr>
            <p:grpSpPr>
              <a:xfrm>
                <a:off x="3024" y="624"/>
                <a:ext cx="432" cy="576"/>
                <a:chOff x="3024" y="624"/>
                <a:chExt cx="432" cy="576"/>
              </a:xfrm>
              <a:grpFill/>
            </p:grpSpPr>
            <p:sp>
              <p:nvSpPr>
                <p:cNvPr id="130063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2</a:t>
                  </a:r>
                </a:p>
              </p:txBody>
            </p:sp>
            <p:sp>
              <p:nvSpPr>
                <p:cNvPr id="130064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ab</a:t>
                  </a:r>
                </a:p>
              </p:txBody>
            </p:sp>
          </p:grpSp>
          <p:grpSp>
            <p:nvGrpSpPr>
              <p:cNvPr id="6" name="Group 17"/>
              <p:cNvGrpSpPr/>
              <p:nvPr/>
            </p:nvGrpSpPr>
            <p:grpSpPr>
              <a:xfrm>
                <a:off x="3456" y="624"/>
                <a:ext cx="432" cy="576"/>
                <a:chOff x="3456" y="624"/>
                <a:chExt cx="432" cy="576"/>
              </a:xfrm>
              <a:grpFill/>
            </p:grpSpPr>
            <p:sp>
              <p:nvSpPr>
                <p:cNvPr id="130066" name="Rectangle 18"/>
                <p:cNvSpPr>
                  <a:spLocks noChangeArrowheads="1"/>
                </p:cNvSpPr>
                <p:nvPr/>
              </p:nvSpPr>
              <p:spPr bwMode="auto">
                <a:xfrm>
                  <a:off x="3456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3</a:t>
                  </a:r>
                </a:p>
              </p:txBody>
            </p:sp>
            <p:sp>
              <p:nvSpPr>
                <p:cNvPr id="130067" name="Rectangle 19"/>
                <p:cNvSpPr>
                  <a:spLocks noChangeArrowheads="1"/>
                </p:cNvSpPr>
                <p:nvPr/>
              </p:nvSpPr>
              <p:spPr bwMode="auto">
                <a:xfrm>
                  <a:off x="3456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ba</a:t>
                  </a:r>
                </a:p>
              </p:txBody>
            </p:sp>
          </p:grpSp>
          <p:grpSp>
            <p:nvGrpSpPr>
              <p:cNvPr id="7" name="Group 20"/>
              <p:cNvGrpSpPr/>
              <p:nvPr/>
            </p:nvGrpSpPr>
            <p:grpSpPr>
              <a:xfrm>
                <a:off x="3888" y="624"/>
                <a:ext cx="432" cy="576"/>
                <a:chOff x="2400" y="1920"/>
                <a:chExt cx="432" cy="576"/>
              </a:xfrm>
              <a:grpFill/>
            </p:grpSpPr>
            <p:sp>
              <p:nvSpPr>
                <p:cNvPr id="130069" name="Rectangle 21"/>
                <p:cNvSpPr>
                  <a:spLocks noChangeArrowheads="1"/>
                </p:cNvSpPr>
                <p:nvPr/>
              </p:nvSpPr>
              <p:spPr bwMode="auto">
                <a:xfrm>
                  <a:off x="2400" y="1920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4</a:t>
                  </a:r>
                </a:p>
              </p:txBody>
            </p:sp>
            <p:sp>
              <p:nvSpPr>
                <p:cNvPr id="130070" name="Rectangle 22"/>
                <p:cNvSpPr>
                  <a:spLocks noChangeArrowheads="1"/>
                </p:cNvSpPr>
                <p:nvPr/>
              </p:nvSpPr>
              <p:spPr bwMode="auto">
                <a:xfrm>
                  <a:off x="2400" y="2208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  <a:uFillTx/>
                    </a:rPr>
                    <a:t>aba</a:t>
                  </a:r>
                </a:p>
              </p:txBody>
            </p:sp>
          </p:grpSp>
        </p:grpSp>
        <p:grpSp>
          <p:nvGrpSpPr>
            <p:cNvPr id="8" name="Group 23"/>
            <p:cNvGrpSpPr/>
            <p:nvPr/>
          </p:nvGrpSpPr>
          <p:grpSpPr>
            <a:xfrm>
              <a:off x="4320" y="624"/>
              <a:ext cx="432" cy="576"/>
              <a:chOff x="2832" y="1920"/>
              <a:chExt cx="432" cy="576"/>
            </a:xfrm>
            <a:grpFill/>
          </p:grpSpPr>
          <p:sp>
            <p:nvSpPr>
              <p:cNvPr id="130072" name="Rectangle 24"/>
              <p:cNvSpPr>
                <a:spLocks noChangeArrowheads="1"/>
              </p:cNvSpPr>
              <p:nvPr/>
            </p:nvSpPr>
            <p:spPr bwMode="auto">
              <a:xfrm>
                <a:off x="2832" y="1920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5</a:t>
                </a:r>
              </a:p>
            </p:txBody>
          </p:sp>
          <p:sp>
            <p:nvSpPr>
              <p:cNvPr id="130073" name="Rectangle 25"/>
              <p:cNvSpPr>
                <a:spLocks noChangeArrowheads="1"/>
              </p:cNvSpPr>
              <p:nvPr/>
            </p:nvSpPr>
            <p:spPr bwMode="auto">
              <a:xfrm>
                <a:off x="2832" y="220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  <a:uFillTx/>
                  </a:rPr>
                  <a:t>abb</a:t>
                </a:r>
              </a:p>
            </p:txBody>
          </p:sp>
        </p:grpSp>
      </p:grpSp>
      <p:grpSp>
        <p:nvGrpSpPr>
          <p:cNvPr id="9" name="Group 26"/>
          <p:cNvGrpSpPr/>
          <p:nvPr/>
        </p:nvGrpSpPr>
        <p:grpSpPr>
          <a:xfrm>
            <a:off x="6024360" y="990600"/>
            <a:ext cx="685800" cy="914400"/>
            <a:chOff x="3264" y="1920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30075" name="Rectangle 27"/>
            <p:cNvSpPr>
              <a:spLocks noChangeArrowheads="1"/>
            </p:cNvSpPr>
            <p:nvPr/>
          </p:nvSpPr>
          <p:spPr bwMode="auto">
            <a:xfrm>
              <a:off x="3264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6</a:t>
              </a:r>
            </a:p>
          </p:txBody>
        </p:sp>
        <p:sp>
          <p:nvSpPr>
            <p:cNvPr id="130076" name="Rectangle 28"/>
            <p:cNvSpPr>
              <a:spLocks noChangeArrowheads="1"/>
            </p:cNvSpPr>
            <p:nvPr/>
          </p:nvSpPr>
          <p:spPr bwMode="auto">
            <a:xfrm>
              <a:off x="3264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bab</a:t>
              </a:r>
            </a:p>
          </p:txBody>
        </p:sp>
      </p:grpSp>
      <p:grpSp>
        <p:nvGrpSpPr>
          <p:cNvPr id="10" name="Group 29"/>
          <p:cNvGrpSpPr/>
          <p:nvPr/>
        </p:nvGrpSpPr>
        <p:grpSpPr>
          <a:xfrm>
            <a:off x="6710160" y="990600"/>
            <a:ext cx="685800" cy="914400"/>
            <a:chOff x="3696" y="1920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30078" name="Rectangle 30"/>
            <p:cNvSpPr>
              <a:spLocks noChangeArrowheads="1"/>
            </p:cNvSpPr>
            <p:nvPr/>
          </p:nvSpPr>
          <p:spPr bwMode="auto">
            <a:xfrm>
              <a:off x="3696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7</a:t>
              </a:r>
            </a:p>
          </p:txBody>
        </p:sp>
        <p:sp>
          <p:nvSpPr>
            <p:cNvPr id="130079" name="Rectangle 31"/>
            <p:cNvSpPr>
              <a:spLocks noChangeArrowheads="1"/>
            </p:cNvSpPr>
            <p:nvPr/>
          </p:nvSpPr>
          <p:spPr bwMode="auto">
            <a:xfrm>
              <a:off x="3696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baa</a:t>
              </a:r>
            </a:p>
          </p:txBody>
        </p:sp>
      </p:grpSp>
      <p:sp>
        <p:nvSpPr>
          <p:cNvPr id="130080" name="Rectangle 32"/>
          <p:cNvSpPr>
            <a:spLocks noChangeArrowheads="1"/>
          </p:cNvSpPr>
          <p:nvPr/>
        </p:nvSpPr>
        <p:spPr bwMode="auto">
          <a:xfrm>
            <a:off x="7395960" y="9906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8</a:t>
            </a:r>
          </a:p>
        </p:txBody>
      </p:sp>
      <p:sp>
        <p:nvSpPr>
          <p:cNvPr id="130081" name="Rectangle 33"/>
          <p:cNvSpPr>
            <a:spLocks noChangeArrowheads="1"/>
          </p:cNvSpPr>
          <p:nvPr/>
        </p:nvSpPr>
        <p:spPr bwMode="auto">
          <a:xfrm>
            <a:off x="7395960" y="14478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abba</a:t>
            </a:r>
          </a:p>
        </p:txBody>
      </p:sp>
      <p:grpSp>
        <p:nvGrpSpPr>
          <p:cNvPr id="11" name="Group 36"/>
          <p:cNvGrpSpPr/>
          <p:nvPr/>
        </p:nvGrpSpPr>
        <p:grpSpPr>
          <a:xfrm>
            <a:off x="8081760" y="990600"/>
            <a:ext cx="685800" cy="914400"/>
            <a:chOff x="4560" y="1920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0082" name="Rectangle 34"/>
            <p:cNvSpPr>
              <a:spLocks noChangeArrowheads="1"/>
            </p:cNvSpPr>
            <p:nvPr/>
          </p:nvSpPr>
          <p:spPr bwMode="auto">
            <a:xfrm>
              <a:off x="4560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9</a:t>
              </a:r>
            </a:p>
          </p:txBody>
        </p:sp>
        <p:sp>
          <p:nvSpPr>
            <p:cNvPr id="130083" name="Rectangle 35"/>
            <p:cNvSpPr>
              <a:spLocks noChangeArrowheads="1"/>
            </p:cNvSpPr>
            <p:nvPr/>
          </p:nvSpPr>
          <p:spPr bwMode="auto">
            <a:xfrm>
              <a:off x="4560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hlink"/>
                  </a:solidFill>
                  <a:uFillTx/>
                </a:rPr>
                <a:t>abbaa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0060" y="272960"/>
            <a:ext cx="7298140" cy="685800"/>
          </a:xfrm>
        </p:spPr>
        <p:txBody>
          <a:bodyPr>
            <a:normAutofit/>
          </a:bodyPr>
          <a:lstStyle/>
          <a:p>
            <a:r>
              <a:rPr lang="en-US" sz="3200" dirty="0">
                <a:uFillTx/>
              </a:rPr>
              <a:t>Code Table Representation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1125" y="2402008"/>
            <a:ext cx="7542684" cy="437410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uFillTx/>
              </a:rPr>
              <a:t>Dictionary.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uFillTx/>
              </a:rPr>
              <a:t>Pairs are </a:t>
            </a:r>
            <a:r>
              <a:rPr lang="en-US" sz="1800" dirty="0">
                <a:solidFill>
                  <a:schemeClr val="hlink"/>
                </a:solidFill>
                <a:uFillTx/>
              </a:rPr>
              <a:t> (code, what the code represents) = (code, key)</a:t>
            </a:r>
            <a:r>
              <a:rPr lang="en-US" sz="1800" dirty="0">
                <a:solidFill>
                  <a:schemeClr val="bg2"/>
                </a:solidFill>
                <a:uFillTx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uFillTx/>
              </a:rPr>
              <a:t>Operations are : </a:t>
            </a:r>
            <a:r>
              <a:rPr lang="en-US" sz="1800" dirty="0">
                <a:solidFill>
                  <a:schemeClr val="hlink"/>
                </a:solidFill>
                <a:uFillTx/>
              </a:rPr>
              <a:t>get(code, key) </a:t>
            </a:r>
            <a:r>
              <a:rPr lang="en-US" sz="1800" dirty="0">
                <a:uFillTx/>
              </a:rPr>
              <a:t>and</a:t>
            </a:r>
            <a:r>
              <a:rPr lang="en-US" sz="1800" dirty="0">
                <a:solidFill>
                  <a:schemeClr val="hlink"/>
                </a:solidFill>
                <a:uFillTx/>
              </a:rPr>
              <a:t> put(key)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chemeClr val="hlink"/>
              </a:solidFill>
              <a:uFillTx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uFillTx/>
              </a:rPr>
              <a:t>Code is an integer </a:t>
            </a:r>
            <a:r>
              <a:rPr lang="en-US" sz="2000" dirty="0">
                <a:solidFill>
                  <a:schemeClr val="hlink"/>
                </a:solidFill>
                <a:uFillTx/>
              </a:rPr>
              <a:t>0</a:t>
            </a:r>
            <a:r>
              <a:rPr lang="en-US" sz="2000" dirty="0">
                <a:uFillTx/>
              </a:rPr>
              <a:t>, </a:t>
            </a:r>
            <a:r>
              <a:rPr lang="en-US" sz="2000" dirty="0">
                <a:solidFill>
                  <a:schemeClr val="hlink"/>
                </a:solidFill>
                <a:uFillTx/>
              </a:rPr>
              <a:t>1</a:t>
            </a:r>
            <a:r>
              <a:rPr lang="en-US" sz="2000" dirty="0">
                <a:uFillTx/>
              </a:rPr>
              <a:t>, </a:t>
            </a:r>
            <a:r>
              <a:rPr lang="en-US" sz="2000" dirty="0">
                <a:solidFill>
                  <a:schemeClr val="hlink"/>
                </a:solidFill>
                <a:uFillTx/>
              </a:rPr>
              <a:t>2</a:t>
            </a:r>
            <a:r>
              <a:rPr lang="en-US" sz="2000" dirty="0">
                <a:uFillTx/>
              </a:rPr>
              <a:t>, …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uFillTx/>
              </a:rPr>
              <a:t>Use a 1D array </a:t>
            </a:r>
            <a:r>
              <a:rPr lang="en-US" sz="2000" dirty="0" err="1">
                <a:solidFill>
                  <a:srgbClr val="C00000"/>
                </a:solidFill>
                <a:uFillTx/>
              </a:rPr>
              <a:t>codeTable</a:t>
            </a:r>
            <a:r>
              <a:rPr lang="en-US" sz="2000" dirty="0">
                <a:solidFill>
                  <a:srgbClr val="C00000"/>
                </a:solidFill>
                <a:uFillTx/>
              </a:rPr>
              <a:t>.   </a:t>
            </a:r>
            <a:r>
              <a:rPr lang="en-US" sz="2000" dirty="0">
                <a:uFillTx/>
              </a:rPr>
              <a:t>E.g.</a:t>
            </a:r>
            <a:r>
              <a:rPr lang="en-US" sz="2000" dirty="0">
                <a:solidFill>
                  <a:srgbClr val="C00000"/>
                </a:solidFill>
                <a:uFillTx/>
              </a:rPr>
              <a:t>  </a:t>
            </a:r>
            <a:r>
              <a:rPr lang="en-US" sz="1800" dirty="0" err="1">
                <a:solidFill>
                  <a:srgbClr val="C00000"/>
                </a:solidFill>
                <a:uFillTx/>
              </a:rPr>
              <a:t>codeTable</a:t>
            </a:r>
            <a:r>
              <a:rPr lang="en-US" sz="1800" dirty="0">
                <a:solidFill>
                  <a:schemeClr val="hlink"/>
                </a:solidFill>
                <a:uFillTx/>
              </a:rPr>
              <a:t>[code] = Key</a:t>
            </a:r>
            <a:endParaRPr lang="en-US" sz="1800" dirty="0">
              <a:uFillTx/>
            </a:endParaRPr>
          </a:p>
          <a:p>
            <a:pPr marL="402336" lvl="1" indent="0">
              <a:lnSpc>
                <a:spcPct val="90000"/>
              </a:lnSpc>
              <a:buNone/>
            </a:pPr>
            <a:endParaRPr lang="en-US" sz="1800" dirty="0">
              <a:uFillTx/>
            </a:endParaRPr>
          </a:p>
          <a:p>
            <a:pPr marL="365760" lvl="1" indent="-283464">
              <a:lnSpc>
                <a:spcPct val="9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uFillTx/>
              </a:rPr>
              <a:t>Each </a:t>
            </a:r>
            <a:r>
              <a:rPr lang="en-US" dirty="0">
                <a:solidFill>
                  <a:srgbClr val="FFC000"/>
                </a:solidFill>
                <a:uFillTx/>
              </a:rPr>
              <a:t>key</a:t>
            </a:r>
            <a:r>
              <a:rPr lang="en-US" dirty="0">
                <a:uFillTx/>
              </a:rPr>
              <a:t> has the form </a:t>
            </a:r>
            <a:r>
              <a:rPr lang="en-US" dirty="0">
                <a:solidFill>
                  <a:schemeClr val="hlink"/>
                </a:solidFill>
                <a:uFillTx/>
              </a:rPr>
              <a:t>pc</a:t>
            </a:r>
            <a:r>
              <a:rPr lang="en-US" dirty="0">
                <a:uFillTx/>
              </a:rPr>
              <a:t>, where the string </a:t>
            </a:r>
            <a:r>
              <a:rPr lang="en-US" dirty="0">
                <a:solidFill>
                  <a:schemeClr val="hlink"/>
                </a:solidFill>
                <a:uFillTx/>
              </a:rPr>
              <a:t>p</a:t>
            </a:r>
            <a:r>
              <a:rPr lang="en-US" dirty="0">
                <a:uFillTx/>
              </a:rPr>
              <a:t> is a </a:t>
            </a:r>
            <a:r>
              <a:rPr lang="en-US" dirty="0" err="1">
                <a:solidFill>
                  <a:srgbClr val="FFC000"/>
                </a:solidFill>
                <a:uFillTx/>
              </a:rPr>
              <a:t>codeKey</a:t>
            </a:r>
            <a:r>
              <a:rPr lang="en-US" dirty="0">
                <a:solidFill>
                  <a:srgbClr val="FFC000"/>
                </a:solidFill>
                <a:uFillTx/>
              </a:rPr>
              <a:t> </a:t>
            </a:r>
            <a:r>
              <a:rPr lang="en-US" dirty="0">
                <a:uFillTx/>
              </a:rPr>
              <a:t>that is already in the table; therefore  you may replace </a:t>
            </a:r>
            <a:r>
              <a:rPr lang="en-US" dirty="0">
                <a:solidFill>
                  <a:schemeClr val="hlink"/>
                </a:solidFill>
                <a:uFillTx/>
              </a:rPr>
              <a:t>pc</a:t>
            </a:r>
            <a:r>
              <a:rPr lang="en-US" dirty="0">
                <a:uFillTx/>
              </a:rPr>
              <a:t> with </a:t>
            </a:r>
            <a:r>
              <a:rPr lang="en-US" dirty="0">
                <a:solidFill>
                  <a:schemeClr val="hlink"/>
                </a:solidFill>
                <a:uFillTx/>
              </a:rPr>
              <a:t>(</a:t>
            </a:r>
            <a:r>
              <a:rPr lang="en-US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dirty="0">
                <a:solidFill>
                  <a:schemeClr val="hlink"/>
                </a:solidFill>
                <a:uFillTx/>
              </a:rPr>
              <a:t>)c</a:t>
            </a:r>
            <a:endParaRPr lang="en-US" dirty="0">
              <a:uFillTx/>
            </a:endParaRPr>
          </a:p>
          <a:p>
            <a:pPr>
              <a:lnSpc>
                <a:spcPct val="90000"/>
              </a:lnSpc>
            </a:pPr>
            <a:endParaRPr lang="en-US" sz="2000" dirty="0">
              <a:uFillTx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350008" y="1204424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31077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code</a:t>
              </a:r>
            </a:p>
          </p:txBody>
        </p:sp>
        <p:sp>
          <p:nvSpPr>
            <p:cNvPr id="131078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key</a:t>
              </a:r>
            </a:p>
          </p:txBody>
        </p:sp>
        <p:sp>
          <p:nvSpPr>
            <p:cNvPr id="131079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0</a:t>
              </a:r>
            </a:p>
          </p:txBody>
        </p:sp>
        <p:sp>
          <p:nvSpPr>
            <p:cNvPr id="131080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</a:t>
              </a:r>
            </a:p>
          </p:txBody>
        </p:sp>
        <p:sp>
          <p:nvSpPr>
            <p:cNvPr id="131081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1</a:t>
              </a:r>
            </a:p>
          </p:txBody>
        </p:sp>
        <p:sp>
          <p:nvSpPr>
            <p:cNvPr id="131082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</a:t>
              </a:r>
            </a:p>
          </p:txBody>
        </p:sp>
        <p:sp>
          <p:nvSpPr>
            <p:cNvPr id="131083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2</a:t>
              </a:r>
            </a:p>
          </p:txBody>
        </p:sp>
        <p:sp>
          <p:nvSpPr>
            <p:cNvPr id="131084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</a:t>
              </a:r>
            </a:p>
          </p:txBody>
        </p:sp>
      </p:grpSp>
      <p:sp>
        <p:nvSpPr>
          <p:cNvPr id="131085" name="Rectangle 13"/>
          <p:cNvSpPr>
            <a:spLocks noChangeArrowheads="1"/>
          </p:cNvSpPr>
          <p:nvPr/>
        </p:nvSpPr>
        <p:spPr bwMode="auto">
          <a:xfrm>
            <a:off x="4093208" y="12044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3</a:t>
            </a:r>
          </a:p>
        </p:txBody>
      </p:sp>
      <p:sp>
        <p:nvSpPr>
          <p:cNvPr id="131086" name="Rectangle 14"/>
          <p:cNvSpPr>
            <a:spLocks noChangeArrowheads="1"/>
          </p:cNvSpPr>
          <p:nvPr/>
        </p:nvSpPr>
        <p:spPr bwMode="auto">
          <a:xfrm>
            <a:off x="4093208" y="16616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ba</a:t>
            </a:r>
          </a:p>
        </p:txBody>
      </p:sp>
      <p:sp>
        <p:nvSpPr>
          <p:cNvPr id="131087" name="Rectangle 15"/>
          <p:cNvSpPr>
            <a:spLocks noChangeArrowheads="1"/>
          </p:cNvSpPr>
          <p:nvPr/>
        </p:nvSpPr>
        <p:spPr bwMode="auto">
          <a:xfrm>
            <a:off x="4779008" y="12044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4</a:t>
            </a:r>
          </a:p>
        </p:txBody>
      </p:sp>
      <p:sp>
        <p:nvSpPr>
          <p:cNvPr id="131088" name="Rectangle 16"/>
          <p:cNvSpPr>
            <a:spLocks noChangeArrowheads="1"/>
          </p:cNvSpPr>
          <p:nvPr/>
        </p:nvSpPr>
        <p:spPr bwMode="auto">
          <a:xfrm>
            <a:off x="4779008" y="16616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aba</a:t>
            </a:r>
          </a:p>
        </p:txBody>
      </p:sp>
      <p:sp>
        <p:nvSpPr>
          <p:cNvPr id="131089" name="Rectangle 17"/>
          <p:cNvSpPr>
            <a:spLocks noChangeArrowheads="1"/>
          </p:cNvSpPr>
          <p:nvPr/>
        </p:nvSpPr>
        <p:spPr bwMode="auto">
          <a:xfrm>
            <a:off x="5464808" y="12044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5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5464808" y="16616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  <a:uFillTx/>
              </a:rPr>
              <a:t>abb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6150608" y="1204424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31092" name="Rectangle 20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6</a:t>
              </a:r>
            </a:p>
          </p:txBody>
        </p:sp>
        <p:sp>
          <p:nvSpPr>
            <p:cNvPr id="131093" name="Rectangle 21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bab</a:t>
              </a:r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6836408" y="1204424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31095" name="Rectangle 23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7</a:t>
              </a:r>
            </a:p>
          </p:txBody>
        </p:sp>
        <p:sp>
          <p:nvSpPr>
            <p:cNvPr id="131096" name="Rectangle 24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baa</a:t>
              </a: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7522208" y="1204424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31098" name="Rectangle 26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8</a:t>
              </a:r>
            </a:p>
          </p:txBody>
        </p:sp>
        <p:sp>
          <p:nvSpPr>
            <p:cNvPr id="131099" name="Rectangle 27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abba</a:t>
              </a:r>
            </a:p>
          </p:txBody>
        </p:sp>
      </p:grpSp>
      <p:grpSp>
        <p:nvGrpSpPr>
          <p:cNvPr id="6" name="Group 28"/>
          <p:cNvGrpSpPr/>
          <p:nvPr/>
        </p:nvGrpSpPr>
        <p:grpSpPr>
          <a:xfrm>
            <a:off x="8208008" y="1204424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31101" name="Rectangle 29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9</a:t>
              </a:r>
            </a:p>
          </p:txBody>
        </p:sp>
        <p:sp>
          <p:nvSpPr>
            <p:cNvPr id="131102" name="Rectangle 30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hlink"/>
                  </a:solidFill>
                  <a:uFillTx/>
                </a:rPr>
                <a:t>abbaa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5088" y="506654"/>
            <a:ext cx="7604008" cy="69434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uFillTx/>
              </a:rPr>
              <a:t>Time Complexity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5088" y="1679816"/>
            <a:ext cx="7604008" cy="405224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dirty="0">
              <a:uFillTx/>
            </a:endParaRPr>
          </a:p>
          <a:p>
            <a:pPr marL="341313" indent="-258763"/>
            <a:r>
              <a:rPr lang="en-US" dirty="0">
                <a:uFillTx/>
              </a:rPr>
              <a:t>Compression</a:t>
            </a:r>
          </a:p>
          <a:p>
            <a:pPr marL="341313" lvl="1" indent="0">
              <a:buNone/>
            </a:pPr>
            <a:r>
              <a:rPr lang="en-US" dirty="0">
                <a:uFillTx/>
              </a:rPr>
              <a:t>Expected time  = </a:t>
            </a:r>
            <a:r>
              <a:rPr lang="en-US" b="1" dirty="0">
                <a:solidFill>
                  <a:schemeClr val="hlink"/>
                </a:solidFill>
                <a:uFillTx/>
              </a:rPr>
              <a:t>O(n)</a:t>
            </a:r>
            <a:endParaRPr lang="en-US" dirty="0">
              <a:uFillTx/>
            </a:endParaRPr>
          </a:p>
          <a:p>
            <a:pPr marL="341313" lvl="1" indent="0">
              <a:buNone/>
            </a:pPr>
            <a:r>
              <a:rPr lang="en-US" dirty="0">
                <a:uFillTx/>
              </a:rPr>
              <a:t>where </a:t>
            </a:r>
            <a:r>
              <a:rPr lang="en-US" dirty="0">
                <a:solidFill>
                  <a:schemeClr val="hlink"/>
                </a:solidFill>
                <a:uFillTx/>
              </a:rPr>
              <a:t>n</a:t>
            </a:r>
            <a:r>
              <a:rPr lang="en-US" dirty="0">
                <a:uFillTx/>
              </a:rPr>
              <a:t> is the length of the text that is being compressed.</a:t>
            </a:r>
          </a:p>
          <a:p>
            <a:endParaRPr lang="en-US" dirty="0">
              <a:uFillTx/>
            </a:endParaRPr>
          </a:p>
          <a:p>
            <a:pPr marL="341313" indent="-258763"/>
            <a:r>
              <a:rPr lang="en-US" dirty="0">
                <a:uFillTx/>
              </a:rPr>
              <a:t>Decompression</a:t>
            </a:r>
          </a:p>
          <a:p>
            <a:pPr marL="341313" lvl="1" indent="0">
              <a:buNone/>
            </a:pPr>
            <a:r>
              <a:rPr lang="en-US" b="1" dirty="0">
                <a:solidFill>
                  <a:schemeClr val="hlink"/>
                </a:solidFill>
                <a:uFillTx/>
              </a:rPr>
              <a:t>O(n)</a:t>
            </a:r>
            <a:r>
              <a:rPr lang="en-US" dirty="0">
                <a:uFillTx/>
              </a:rPr>
              <a:t>,   where </a:t>
            </a:r>
            <a:r>
              <a:rPr lang="en-US" dirty="0">
                <a:solidFill>
                  <a:schemeClr val="hlink"/>
                </a:solidFill>
                <a:uFillTx/>
              </a:rPr>
              <a:t>n</a:t>
            </a:r>
            <a:r>
              <a:rPr lang="en-US" dirty="0">
                <a:uFillTx/>
              </a:rPr>
              <a:t> is the length of the decompressed 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uFillTx/>
              </a:rPr>
              <a:t>Lossless and </a:t>
            </a:r>
            <a:r>
              <a:rPr lang="en-US" sz="3200" dirty="0" err="1">
                <a:uFillTx/>
              </a:rPr>
              <a:t>Lossy</a:t>
            </a:r>
            <a:r>
              <a:rPr lang="en-US" sz="3200" dirty="0">
                <a:uFillTx/>
              </a:rPr>
              <a:t> Compression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648" y="1746908"/>
            <a:ext cx="7806519" cy="403518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231775" indent="-231775"/>
            <a:r>
              <a:rPr lang="en-US" dirty="0" err="1">
                <a:solidFill>
                  <a:schemeClr val="hlink"/>
                </a:solidFill>
                <a:uFillTx/>
              </a:rPr>
              <a:t>compressedData</a:t>
            </a:r>
            <a:r>
              <a:rPr lang="en-US" dirty="0">
                <a:solidFill>
                  <a:schemeClr val="hlink"/>
                </a:solidFill>
                <a:uFillTx/>
              </a:rPr>
              <a:t> = </a:t>
            </a:r>
            <a:r>
              <a:rPr lang="en-US" b="1" dirty="0">
                <a:solidFill>
                  <a:schemeClr val="hlink"/>
                </a:solidFill>
                <a:uFillTx/>
              </a:rPr>
              <a:t>compress</a:t>
            </a:r>
            <a:r>
              <a:rPr lang="en-US" dirty="0">
                <a:solidFill>
                  <a:schemeClr val="hlink"/>
                </a:solidFill>
                <a:uFillTx/>
              </a:rPr>
              <a:t>(</a:t>
            </a:r>
            <a:r>
              <a:rPr lang="en-US" dirty="0" err="1">
                <a:solidFill>
                  <a:schemeClr val="hlink"/>
                </a:solidFill>
                <a:uFillTx/>
              </a:rPr>
              <a:t>originalData</a:t>
            </a:r>
            <a:r>
              <a:rPr lang="en-US" dirty="0">
                <a:solidFill>
                  <a:schemeClr val="hlink"/>
                </a:solidFill>
                <a:uFillTx/>
              </a:rPr>
              <a:t>)</a:t>
            </a:r>
          </a:p>
          <a:p>
            <a:pPr marL="231775" indent="-231775"/>
            <a:endParaRPr lang="en-US" dirty="0">
              <a:solidFill>
                <a:schemeClr val="hlink"/>
              </a:solidFill>
              <a:uFillTx/>
            </a:endParaRPr>
          </a:p>
          <a:p>
            <a:pPr marL="231775" indent="-231775"/>
            <a:r>
              <a:rPr lang="en-US" dirty="0" err="1">
                <a:solidFill>
                  <a:schemeClr val="hlink"/>
                </a:solidFill>
                <a:uFillTx/>
              </a:rPr>
              <a:t>decompressedData</a:t>
            </a:r>
            <a:r>
              <a:rPr lang="en-US" dirty="0">
                <a:solidFill>
                  <a:schemeClr val="hlink"/>
                </a:solidFill>
                <a:uFillTx/>
              </a:rPr>
              <a:t> = </a:t>
            </a:r>
            <a:r>
              <a:rPr lang="en-US" b="1" dirty="0">
                <a:solidFill>
                  <a:schemeClr val="hlink"/>
                </a:solidFill>
                <a:uFillTx/>
              </a:rPr>
              <a:t>decompress</a:t>
            </a:r>
            <a:r>
              <a:rPr lang="en-US" dirty="0">
                <a:solidFill>
                  <a:schemeClr val="hlink"/>
                </a:solidFill>
                <a:uFillTx/>
              </a:rPr>
              <a:t>(</a:t>
            </a:r>
            <a:r>
              <a:rPr lang="en-US" dirty="0" err="1">
                <a:solidFill>
                  <a:schemeClr val="hlink"/>
                </a:solidFill>
                <a:uFillTx/>
              </a:rPr>
              <a:t>compressedData</a:t>
            </a:r>
            <a:r>
              <a:rPr lang="en-US" dirty="0">
                <a:solidFill>
                  <a:schemeClr val="hlink"/>
                </a:solidFill>
                <a:uFillTx/>
              </a:rPr>
              <a:t>)</a:t>
            </a:r>
          </a:p>
          <a:p>
            <a:pPr marL="231775" indent="-231775"/>
            <a:endParaRPr lang="en-US" dirty="0">
              <a:uFillTx/>
            </a:endParaRPr>
          </a:p>
          <a:p>
            <a:pPr marL="231775" indent="-231775"/>
            <a:r>
              <a:rPr lang="en-US" b="1" dirty="0">
                <a:uFillTx/>
              </a:rPr>
              <a:t>Lossless</a:t>
            </a:r>
            <a:r>
              <a:rPr lang="en-US" dirty="0">
                <a:uFillTx/>
              </a:rPr>
              <a:t> compression </a:t>
            </a:r>
            <a:r>
              <a:rPr lang="en-US" dirty="0">
                <a:uFillTx/>
                <a:sym typeface="Wingdings" pitchFamily="2" charset="2"/>
              </a:rPr>
              <a:t> </a:t>
            </a:r>
            <a:r>
              <a:rPr lang="en-US" dirty="0" err="1">
                <a:solidFill>
                  <a:schemeClr val="hlink"/>
                </a:solidFill>
                <a:uFillTx/>
              </a:rPr>
              <a:t>originalData</a:t>
            </a:r>
            <a:r>
              <a:rPr lang="en-US" dirty="0">
                <a:solidFill>
                  <a:schemeClr val="hlink"/>
                </a:solidFill>
                <a:uFillTx/>
              </a:rPr>
              <a:t> = </a:t>
            </a:r>
            <a:r>
              <a:rPr lang="en-US" dirty="0" err="1">
                <a:solidFill>
                  <a:schemeClr val="hlink"/>
                </a:solidFill>
                <a:uFillTx/>
              </a:rPr>
              <a:t>decompressedData</a:t>
            </a:r>
            <a:r>
              <a:rPr lang="en-US" dirty="0">
                <a:uFillTx/>
              </a:rPr>
              <a:t> </a:t>
            </a:r>
          </a:p>
          <a:p>
            <a:pPr marL="231775" indent="-231775"/>
            <a:endParaRPr lang="en-US" dirty="0">
              <a:uFillTx/>
            </a:endParaRPr>
          </a:p>
          <a:p>
            <a:pPr marL="231775" indent="-231775"/>
            <a:r>
              <a:rPr lang="en-US" b="1" dirty="0" err="1">
                <a:uFillTx/>
              </a:rPr>
              <a:t>Lossy</a:t>
            </a:r>
            <a:r>
              <a:rPr lang="en-US" dirty="0">
                <a:uFillTx/>
              </a:rPr>
              <a:t> compression </a:t>
            </a:r>
            <a:r>
              <a:rPr lang="en-US" dirty="0">
                <a:uFillTx/>
                <a:sym typeface="Wingdings" pitchFamily="2" charset="2"/>
              </a:rPr>
              <a:t> </a:t>
            </a:r>
            <a:r>
              <a:rPr lang="en-US" dirty="0" err="1">
                <a:solidFill>
                  <a:schemeClr val="hlink"/>
                </a:solidFill>
                <a:uFillTx/>
              </a:rPr>
              <a:t>originalData</a:t>
            </a:r>
            <a:r>
              <a:rPr lang="en-US" dirty="0">
                <a:solidFill>
                  <a:schemeClr val="hlink"/>
                </a:solidFill>
                <a:uFillTx/>
              </a:rPr>
              <a:t> </a:t>
            </a:r>
            <a:r>
              <a:rPr lang="en-US" dirty="0">
                <a:solidFill>
                  <a:schemeClr val="hlink"/>
                </a:solidFill>
                <a:uFillTx/>
                <a:sym typeface="Symbol"/>
              </a:rPr>
              <a:t></a:t>
            </a:r>
            <a:r>
              <a:rPr lang="en-US" dirty="0">
                <a:solidFill>
                  <a:schemeClr val="hlink"/>
                </a:solidFill>
                <a:uFillTx/>
              </a:rPr>
              <a:t> </a:t>
            </a:r>
            <a:r>
              <a:rPr lang="en-US" dirty="0" err="1">
                <a:solidFill>
                  <a:schemeClr val="hlink"/>
                </a:solidFill>
                <a:uFillTx/>
              </a:rPr>
              <a:t>decompressedData</a:t>
            </a:r>
            <a:r>
              <a:rPr lang="en-US" dirty="0">
                <a:uFillTx/>
              </a:rPr>
              <a:t> </a:t>
            </a:r>
          </a:p>
          <a:p>
            <a:pPr marL="231775" indent="-231775">
              <a:buNone/>
            </a:pP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uFillTx/>
              </a:rPr>
              <a:t>Lossless and </a:t>
            </a:r>
            <a:r>
              <a:rPr lang="en-US" sz="3200" dirty="0" err="1">
                <a:uFillTx/>
              </a:rPr>
              <a:t>Lossy</a:t>
            </a:r>
            <a:r>
              <a:rPr lang="en-US" sz="3200" dirty="0">
                <a:uFillTx/>
              </a:rPr>
              <a:t> Compression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1906" y="1219199"/>
            <a:ext cx="7781782" cy="50997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 err="1">
                <a:uFillTx/>
              </a:rPr>
              <a:t>Lossy</a:t>
            </a:r>
            <a:r>
              <a:rPr lang="en-US" sz="2000" b="1" dirty="0">
                <a:uFillTx/>
              </a:rPr>
              <a:t> compressors </a:t>
            </a:r>
            <a:r>
              <a:rPr lang="en-US" sz="2000" dirty="0">
                <a:uFillTx/>
              </a:rPr>
              <a:t>generally obtain much higher compression ratios as compared to </a:t>
            </a:r>
            <a:r>
              <a:rPr lang="en-US" sz="2000" b="1" dirty="0">
                <a:uFillTx/>
              </a:rPr>
              <a:t>lossless compressors</a:t>
            </a:r>
            <a:endParaRPr lang="en-US" sz="2000" dirty="0">
              <a:uFillTx/>
            </a:endParaRPr>
          </a:p>
          <a:p>
            <a:pPr marL="402336" lvl="1" indent="0">
              <a:buNone/>
            </a:pPr>
            <a:r>
              <a:rPr lang="en-US" sz="1800" dirty="0">
                <a:uFillTx/>
              </a:rPr>
              <a:t>	e.g.    </a:t>
            </a:r>
            <a:r>
              <a:rPr lang="en-US" sz="1800" dirty="0">
                <a:solidFill>
                  <a:srgbClr val="0070C0"/>
                </a:solidFill>
                <a:uFillTx/>
              </a:rPr>
              <a:t>100</a:t>
            </a:r>
            <a:r>
              <a:rPr lang="en-US" sz="1800" dirty="0">
                <a:uFillTx/>
              </a:rPr>
              <a:t>  vs.   </a:t>
            </a:r>
            <a:r>
              <a:rPr lang="en-US" sz="1800" dirty="0">
                <a:solidFill>
                  <a:srgbClr val="0070C0"/>
                </a:solidFill>
                <a:uFillTx/>
              </a:rPr>
              <a:t>2</a:t>
            </a:r>
          </a:p>
          <a:p>
            <a:endParaRPr lang="en-US" sz="2000" dirty="0">
              <a:uFillTx/>
            </a:endParaRPr>
          </a:p>
          <a:p>
            <a:r>
              <a:rPr lang="en-US" sz="2000" b="1" dirty="0">
                <a:uFillTx/>
              </a:rPr>
              <a:t>Lossless compression </a:t>
            </a:r>
            <a:r>
              <a:rPr lang="en-US" sz="2000" dirty="0">
                <a:uFillTx/>
              </a:rPr>
              <a:t>is essential in applications such as </a:t>
            </a:r>
            <a:r>
              <a:rPr lang="en-US" sz="2000" b="1" dirty="0">
                <a:uFillTx/>
              </a:rPr>
              <a:t>text</a:t>
            </a:r>
            <a:r>
              <a:rPr lang="en-US" sz="2000" dirty="0">
                <a:uFillTx/>
              </a:rPr>
              <a:t> file compression.</a:t>
            </a:r>
          </a:p>
          <a:p>
            <a:endParaRPr lang="en-US" sz="2000" dirty="0">
              <a:uFillTx/>
            </a:endParaRPr>
          </a:p>
          <a:p>
            <a:r>
              <a:rPr lang="en-US" sz="2000" b="1" dirty="0" err="1">
                <a:uFillTx/>
              </a:rPr>
              <a:t>Lossy</a:t>
            </a:r>
            <a:r>
              <a:rPr lang="en-US" sz="2000" b="1" dirty="0">
                <a:uFillTx/>
              </a:rPr>
              <a:t> compression</a:t>
            </a:r>
            <a:r>
              <a:rPr lang="en-US" sz="2000" dirty="0">
                <a:uFillTx/>
              </a:rPr>
              <a:t> is acceptable in many </a:t>
            </a:r>
            <a:r>
              <a:rPr lang="en-US" sz="2000" b="1" dirty="0">
                <a:uFillTx/>
              </a:rPr>
              <a:t>audio</a:t>
            </a:r>
            <a:r>
              <a:rPr lang="en-US" sz="2000" dirty="0">
                <a:uFillTx/>
              </a:rPr>
              <a:t> and </a:t>
            </a:r>
            <a:r>
              <a:rPr lang="en-US" sz="2000" b="1" dirty="0">
                <a:uFillTx/>
              </a:rPr>
              <a:t>imaging</a:t>
            </a:r>
            <a:r>
              <a:rPr lang="en-US" sz="2000" dirty="0">
                <a:uFillTx/>
              </a:rPr>
              <a:t> applications</a:t>
            </a:r>
          </a:p>
          <a:p>
            <a:pPr marL="82296" indent="0">
              <a:buNone/>
            </a:pPr>
            <a:endParaRPr lang="en-US" sz="2000" dirty="0">
              <a:uFillTx/>
            </a:endParaRPr>
          </a:p>
          <a:p>
            <a:pPr lvl="1"/>
            <a:r>
              <a:rPr lang="en-US" sz="1800" dirty="0">
                <a:uFillTx/>
              </a:rPr>
              <a:t>In video transmission, a slight loss in the transmitted video is not </a:t>
            </a:r>
            <a:r>
              <a:rPr lang="en-US" sz="1800" dirty="0" err="1">
                <a:uFillTx/>
              </a:rPr>
              <a:t>noticable</a:t>
            </a:r>
            <a:r>
              <a:rPr lang="en-US" sz="1800" dirty="0">
                <a:uFillTx/>
              </a:rPr>
              <a:t> by the human eye.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uiExpand="1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1906" y="274639"/>
            <a:ext cx="7781782" cy="653410"/>
          </a:xfrm>
        </p:spPr>
        <p:txBody>
          <a:bodyPr>
            <a:normAutofit/>
          </a:bodyPr>
          <a:lstStyle/>
          <a:p>
            <a:r>
              <a:rPr lang="en-US" sz="3200" dirty="0">
                <a:uFillTx/>
              </a:rPr>
              <a:t>Text Compression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137" y="1080656"/>
            <a:ext cx="7732551" cy="555215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r>
              <a:rPr lang="en-US" dirty="0">
                <a:uFillTx/>
              </a:rPr>
              <a:t>Lossless compression is essential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Popular text compressors such as </a:t>
            </a:r>
            <a:r>
              <a:rPr lang="en-US" b="1" dirty="0">
                <a:solidFill>
                  <a:schemeClr val="tx2"/>
                </a:solidFill>
                <a:uFillTx/>
              </a:rPr>
              <a:t>zip</a:t>
            </a:r>
            <a:r>
              <a:rPr lang="en-US" dirty="0">
                <a:uFillTx/>
              </a:rPr>
              <a:t> and Unix’s </a:t>
            </a:r>
            <a:r>
              <a:rPr lang="en-US" b="1" dirty="0">
                <a:solidFill>
                  <a:schemeClr val="tx2"/>
                </a:solidFill>
                <a:uFillTx/>
              </a:rPr>
              <a:t>compress</a:t>
            </a:r>
            <a:r>
              <a:rPr lang="en-US" dirty="0">
                <a:uFillTx/>
              </a:rPr>
              <a:t> are based on the </a:t>
            </a:r>
            <a:r>
              <a:rPr lang="en-US" b="1" dirty="0">
                <a:solidFill>
                  <a:srgbClr val="0070C0"/>
                </a:solidFill>
                <a:uFillTx/>
              </a:rPr>
              <a:t>LZW</a:t>
            </a:r>
            <a:r>
              <a:rPr lang="en-US" dirty="0">
                <a:uFillTx/>
              </a:rPr>
              <a:t> </a:t>
            </a:r>
            <a:r>
              <a:rPr lang="en-US" b="1" dirty="0">
                <a:uFillTx/>
              </a:rPr>
              <a:t>(Lempel-Ziv-Welch) </a:t>
            </a:r>
            <a:r>
              <a:rPr lang="en-US" dirty="0">
                <a:uFillTx/>
              </a:rPr>
              <a:t>method.</a:t>
            </a:r>
          </a:p>
          <a:p>
            <a:pPr>
              <a:buNone/>
            </a:pPr>
            <a:endParaRPr lang="en-US" sz="1900" dirty="0">
              <a:uFillTx/>
            </a:endParaRPr>
          </a:p>
          <a:p>
            <a:pPr>
              <a:buNone/>
            </a:pPr>
            <a:endParaRPr lang="en-US" sz="1900" dirty="0">
              <a:uFillTx/>
            </a:endParaRPr>
          </a:p>
          <a:p>
            <a:pPr>
              <a:buNone/>
            </a:pPr>
            <a:r>
              <a:rPr lang="en-US" sz="2800" b="1" dirty="0">
                <a:solidFill>
                  <a:srgbClr val="0070C0"/>
                </a:solidFill>
                <a:uFillTx/>
              </a:rPr>
              <a:t>LZW Compression</a:t>
            </a:r>
          </a:p>
          <a:p>
            <a:pPr>
              <a:buNone/>
            </a:pPr>
            <a:endParaRPr lang="en-US" sz="1700" dirty="0">
              <a:uFillTx/>
            </a:endParaRPr>
          </a:p>
          <a:p>
            <a:r>
              <a:rPr lang="en-US" dirty="0">
                <a:uFillTx/>
              </a:rPr>
              <a:t>Character sequences in the original text are replaced by codes that are </a:t>
            </a:r>
            <a:r>
              <a:rPr lang="en-US" b="1" dirty="0">
                <a:uFillTx/>
              </a:rPr>
              <a:t>dynamically</a:t>
            </a:r>
            <a:r>
              <a:rPr lang="en-US" dirty="0">
                <a:uFillTx/>
              </a:rPr>
              <a:t> determined.</a:t>
            </a:r>
          </a:p>
          <a:p>
            <a:endParaRPr lang="en-US" sz="1900" dirty="0">
              <a:uFillTx/>
            </a:endParaRPr>
          </a:p>
          <a:p>
            <a:r>
              <a:rPr lang="en-US" dirty="0">
                <a:uFillTx/>
              </a:rPr>
              <a:t>The </a:t>
            </a:r>
            <a:r>
              <a:rPr lang="en-US" b="1" dirty="0">
                <a:uFillTx/>
              </a:rPr>
              <a:t>code table </a:t>
            </a:r>
            <a:r>
              <a:rPr lang="en-US" dirty="0">
                <a:uFillTx/>
              </a:rPr>
              <a:t>is not encoded into the compressed text, because it may be reconstructed from the compressed text during decompression.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uiExpand="1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19" y="452656"/>
            <a:ext cx="7833814" cy="666460"/>
          </a:xfrm>
        </p:spPr>
        <p:txBody>
          <a:bodyPr>
            <a:normAutofit/>
          </a:bodyPr>
          <a:lstStyle/>
          <a:p>
            <a:r>
              <a:rPr lang="en-US" sz="3200" dirty="0">
                <a:uFillTx/>
              </a:rPr>
              <a:t>LZW Compression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298" y="1487611"/>
            <a:ext cx="7642747" cy="354158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uFillTx/>
              </a:rPr>
              <a:t>Assume the letters in the text are limited to </a:t>
            </a:r>
            <a:r>
              <a:rPr lang="en-US" dirty="0">
                <a:solidFill>
                  <a:srgbClr val="0070C0"/>
                </a:solidFill>
                <a:uFillTx/>
              </a:rPr>
              <a:t>{a, b}</a:t>
            </a:r>
          </a:p>
          <a:p>
            <a:pPr lvl="1"/>
            <a:r>
              <a:rPr lang="en-US" dirty="0">
                <a:uFillTx/>
              </a:rPr>
              <a:t>In practice, the alphabet may be the </a:t>
            </a:r>
            <a:r>
              <a:rPr lang="en-US" dirty="0">
                <a:solidFill>
                  <a:srgbClr val="0070C0"/>
                </a:solidFill>
                <a:uFillTx/>
              </a:rPr>
              <a:t>256</a:t>
            </a:r>
            <a:r>
              <a:rPr lang="en-US" dirty="0">
                <a:uFillTx/>
              </a:rPr>
              <a:t> character ASCII set.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The characters in the alphabet are assigned code numbers beginning at </a:t>
            </a:r>
            <a:r>
              <a:rPr lang="en-US" dirty="0">
                <a:solidFill>
                  <a:srgbClr val="0070C0"/>
                </a:solidFill>
                <a:uFillTx/>
              </a:rPr>
              <a:t>0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The initial code table is:</a:t>
            </a:r>
          </a:p>
        </p:txBody>
      </p:sp>
      <p:grpSp>
        <p:nvGrpSpPr>
          <p:cNvPr id="13" name="Group 4"/>
          <p:cNvGrpSpPr/>
          <p:nvPr/>
        </p:nvGrpSpPr>
        <p:grpSpPr>
          <a:xfrm>
            <a:off x="4027233" y="5329456"/>
            <a:ext cx="2057400" cy="914400"/>
            <a:chOff x="1872" y="3168"/>
            <a:chExt cx="1296" cy="57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872" y="316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code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1872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key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304" y="316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FFC000"/>
                  </a:solidFill>
                  <a:uFillTx/>
                </a:rPr>
                <a:t>0</a:t>
              </a: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230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rgbClr val="FFC000"/>
                  </a:solidFill>
                  <a:uFillTx/>
                </a:rPr>
                <a:t>a</a:t>
              </a: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2736" y="316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FFC000"/>
                  </a:solidFill>
                  <a:uFillTx/>
                </a:rPr>
                <a:t>1</a:t>
              </a: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73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rgbClr val="FFC000"/>
                  </a:solidFill>
                  <a:uFillTx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2767" y="2514599"/>
            <a:ext cx="7888401" cy="41591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231775" indent="-231775"/>
            <a:r>
              <a:rPr lang="en-US" sz="2000" dirty="0">
                <a:uFillTx/>
              </a:rPr>
              <a:t>Original text = </a:t>
            </a:r>
            <a:r>
              <a:rPr lang="en-US" sz="2000" b="1" dirty="0" err="1">
                <a:solidFill>
                  <a:srgbClr val="FFC000"/>
                </a:solidFill>
                <a:uFillTx/>
              </a:rPr>
              <a:t>abababbabaabbabbaabba</a:t>
            </a:r>
            <a:endParaRPr lang="en-US" sz="2000" b="1" dirty="0">
              <a:solidFill>
                <a:srgbClr val="FFC000"/>
              </a:solidFill>
              <a:uFillTx/>
            </a:endParaRPr>
          </a:p>
          <a:p>
            <a:pPr marL="231775" indent="-231775"/>
            <a:endParaRPr lang="en-US" sz="2000" dirty="0">
              <a:uFillTx/>
            </a:endParaRPr>
          </a:p>
          <a:p>
            <a:pPr marL="231775" indent="-231775"/>
            <a:r>
              <a:rPr lang="en-US" sz="2000" dirty="0">
                <a:uFillTx/>
              </a:rPr>
              <a:t>Compression is done by scanning the original text from left to right.</a:t>
            </a:r>
          </a:p>
          <a:p>
            <a:pPr marL="231775" indent="-231775"/>
            <a:endParaRPr lang="en-US" sz="2000" dirty="0">
              <a:uFillTx/>
            </a:endParaRPr>
          </a:p>
          <a:p>
            <a:pPr marL="231775" indent="-231775"/>
            <a:r>
              <a:rPr lang="en-US" sz="2000" dirty="0">
                <a:uFillTx/>
              </a:rPr>
              <a:t>Find longest prefix </a:t>
            </a:r>
            <a:r>
              <a:rPr lang="en-US" sz="2000" b="1" dirty="0">
                <a:solidFill>
                  <a:srgbClr val="FFC000"/>
                </a:solidFill>
                <a:uFillTx/>
              </a:rPr>
              <a:t>p</a:t>
            </a:r>
            <a:r>
              <a:rPr lang="en-US" sz="2000" dirty="0">
                <a:uFillTx/>
              </a:rPr>
              <a:t> for which there is a code in the code table.</a:t>
            </a:r>
          </a:p>
          <a:p>
            <a:pPr marL="231775" indent="-231775"/>
            <a:endParaRPr lang="en-US" sz="2000" dirty="0">
              <a:uFillTx/>
            </a:endParaRPr>
          </a:p>
          <a:p>
            <a:pPr marL="231775" indent="-231775"/>
            <a:r>
              <a:rPr lang="en-US" sz="2000" dirty="0">
                <a:uFillTx/>
              </a:rPr>
              <a:t>Represent </a:t>
            </a:r>
            <a:r>
              <a:rPr lang="en-US" sz="2000" b="1" dirty="0">
                <a:solidFill>
                  <a:srgbClr val="FFC000"/>
                </a:solidFill>
                <a:uFillTx/>
              </a:rPr>
              <a:t>p</a:t>
            </a:r>
            <a:r>
              <a:rPr lang="en-US" sz="2000" dirty="0">
                <a:uFillTx/>
              </a:rPr>
              <a:t> by its code </a:t>
            </a:r>
            <a:r>
              <a:rPr lang="en-US" sz="2000" b="1" dirty="0" err="1">
                <a:uFillTx/>
              </a:rPr>
              <a:t>pCode</a:t>
            </a:r>
            <a:r>
              <a:rPr lang="en-US" sz="2000" dirty="0">
                <a:uFillTx/>
              </a:rPr>
              <a:t> and assign the next available code number to </a:t>
            </a:r>
            <a:r>
              <a:rPr lang="en-US" sz="2000" b="1" dirty="0">
                <a:solidFill>
                  <a:srgbClr val="FFC000"/>
                </a:solidFill>
                <a:uFillTx/>
              </a:rPr>
              <a:t>pc</a:t>
            </a:r>
            <a:r>
              <a:rPr lang="en-US" sz="2000" dirty="0">
                <a:uFillTx/>
              </a:rPr>
              <a:t>, where </a:t>
            </a:r>
            <a:r>
              <a:rPr lang="en-US" sz="2000" b="1" dirty="0">
                <a:solidFill>
                  <a:srgbClr val="FFC000"/>
                </a:solidFill>
                <a:uFillTx/>
              </a:rPr>
              <a:t>c</a:t>
            </a:r>
            <a:r>
              <a:rPr lang="en-US" sz="2000" dirty="0">
                <a:uFillTx/>
              </a:rPr>
              <a:t> is the next character in the text to be compressed.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132767" y="452656"/>
            <a:ext cx="7820166" cy="62551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LZW Compression</a:t>
            </a:r>
          </a:p>
        </p:txBody>
      </p:sp>
      <p:grpSp>
        <p:nvGrpSpPr>
          <p:cNvPr id="22" name="Group 4"/>
          <p:cNvGrpSpPr/>
          <p:nvPr/>
        </p:nvGrpSpPr>
        <p:grpSpPr>
          <a:xfrm>
            <a:off x="3713336" y="1326112"/>
            <a:ext cx="2057400" cy="914400"/>
            <a:chOff x="1872" y="3168"/>
            <a:chExt cx="1296" cy="57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872" y="316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code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872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key</a:t>
              </a: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304" y="316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FFC000"/>
                  </a:solidFill>
                  <a:uFillTx/>
                </a:rPr>
                <a:t>0</a:t>
              </a: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30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rgbClr val="FFC000"/>
                  </a:solidFill>
                  <a:uFillTx/>
                </a:rPr>
                <a:t>a</a:t>
              </a: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2736" y="316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FFC000"/>
                  </a:solidFill>
                  <a:uFillTx/>
                </a:rPr>
                <a:t>1</a:t>
              </a: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73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rgbClr val="FFC000"/>
                  </a:solidFill>
                  <a:uFillTx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356" y="2565782"/>
            <a:ext cx="7779224" cy="356206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uFillTx/>
              </a:rPr>
              <a:t>Original text </a:t>
            </a:r>
            <a:r>
              <a:rPr lang="en-US" dirty="0">
                <a:solidFill>
                  <a:srgbClr val="0070C0"/>
                </a:solidFill>
                <a:uFillTx/>
              </a:rPr>
              <a:t>=</a:t>
            </a:r>
            <a:r>
              <a:rPr lang="en-US" dirty="0">
                <a:solidFill>
                  <a:schemeClr val="hlink"/>
                </a:solidFill>
                <a:uFillTx/>
              </a:rPr>
              <a:t> </a:t>
            </a:r>
            <a:r>
              <a:rPr lang="en-US" sz="3200" b="1" dirty="0" err="1">
                <a:solidFill>
                  <a:srgbClr val="FFC000"/>
                </a:solidFill>
                <a:uFillTx/>
              </a:rPr>
              <a:t>abababbabaabbabbaabba</a:t>
            </a:r>
            <a:endParaRPr lang="en-US" sz="3200" b="1" dirty="0">
              <a:solidFill>
                <a:srgbClr val="FFC000"/>
              </a:solidFill>
              <a:uFillTx/>
            </a:endParaRPr>
          </a:p>
          <a:p>
            <a:pPr marL="82296" indent="0">
              <a:buNone/>
            </a:pPr>
            <a:endParaRPr lang="en-US" b="1" dirty="0">
              <a:solidFill>
                <a:srgbClr val="FFC000"/>
              </a:solidFill>
              <a:uFillTx/>
            </a:endParaRPr>
          </a:p>
          <a:p>
            <a:r>
              <a:rPr lang="en-US" dirty="0">
                <a:solidFill>
                  <a:srgbClr val="FFC000"/>
                </a:solidFill>
                <a:uFillTx/>
              </a:rPr>
              <a:t>p = a         </a:t>
            </a:r>
            <a:r>
              <a:rPr lang="en-US" dirty="0" err="1">
                <a:solidFill>
                  <a:srgbClr val="FFC000"/>
                </a:solidFill>
                <a:uFillTx/>
              </a:rPr>
              <a:t>pCode</a:t>
            </a:r>
            <a:r>
              <a:rPr lang="en-US" dirty="0">
                <a:solidFill>
                  <a:srgbClr val="FFC000"/>
                </a:solidFill>
                <a:uFillTx/>
              </a:rPr>
              <a:t> = 0          </a:t>
            </a:r>
            <a:r>
              <a:rPr lang="en-US" dirty="0">
                <a:uFillTx/>
              </a:rPr>
              <a:t>Compressed text </a:t>
            </a:r>
            <a:r>
              <a:rPr lang="en-US" dirty="0">
                <a:solidFill>
                  <a:schemeClr val="tx2"/>
                </a:solidFill>
                <a:uFillTx/>
              </a:rPr>
              <a:t>= 0</a:t>
            </a:r>
            <a:endParaRPr lang="en-US" dirty="0">
              <a:solidFill>
                <a:srgbClr val="FFC000"/>
              </a:solidFill>
              <a:uFillTx/>
            </a:endParaRPr>
          </a:p>
          <a:p>
            <a:r>
              <a:rPr lang="en-US" dirty="0">
                <a:solidFill>
                  <a:srgbClr val="FFC000"/>
                </a:solidFill>
                <a:uFillTx/>
              </a:rPr>
              <a:t>c = b</a:t>
            </a:r>
          </a:p>
          <a:p>
            <a:endParaRPr lang="en-US" dirty="0">
              <a:solidFill>
                <a:srgbClr val="FFC000"/>
              </a:solidFill>
              <a:uFillTx/>
            </a:endParaRPr>
          </a:p>
          <a:p>
            <a:r>
              <a:rPr lang="en-US" dirty="0">
                <a:uFillTx/>
              </a:rPr>
              <a:t>Enter</a:t>
            </a:r>
            <a:r>
              <a:rPr lang="en-US" dirty="0">
                <a:solidFill>
                  <a:schemeClr val="hlink"/>
                </a:solidFill>
                <a:uFillTx/>
              </a:rPr>
              <a:t> p | c = </a:t>
            </a:r>
            <a:r>
              <a:rPr lang="en-US" dirty="0">
                <a:solidFill>
                  <a:srgbClr val="FFC000"/>
                </a:solidFill>
                <a:uFillTx/>
              </a:rPr>
              <a:t>ab</a:t>
            </a:r>
            <a:r>
              <a:rPr lang="en-US" dirty="0">
                <a:solidFill>
                  <a:schemeClr val="hlink"/>
                </a:solidFill>
                <a:uFillTx/>
              </a:rPr>
              <a:t> </a:t>
            </a:r>
            <a:r>
              <a:rPr lang="en-US" dirty="0">
                <a:uFillTx/>
              </a:rPr>
              <a:t>into the code table.</a:t>
            </a:r>
          </a:p>
          <a:p>
            <a:endParaRPr lang="en-US" dirty="0">
              <a:uFillTx/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5334000" y="1326112"/>
            <a:ext cx="685800" cy="914400"/>
            <a:chOff x="4032" y="720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8562" name="Rectangle 18"/>
            <p:cNvSpPr>
              <a:spLocks noChangeArrowheads="1"/>
            </p:cNvSpPr>
            <p:nvPr/>
          </p:nvSpPr>
          <p:spPr bwMode="auto">
            <a:xfrm>
              <a:off x="4032" y="7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FFC000"/>
                  </a:solidFill>
                  <a:uFillTx/>
                </a:rPr>
                <a:t>2</a:t>
              </a:r>
            </a:p>
          </p:txBody>
        </p:sp>
        <p:sp>
          <p:nvSpPr>
            <p:cNvPr id="108563" name="Rectangle 19"/>
            <p:cNvSpPr>
              <a:spLocks noChangeArrowheads="1"/>
            </p:cNvSpPr>
            <p:nvPr/>
          </p:nvSpPr>
          <p:spPr bwMode="auto">
            <a:xfrm>
              <a:off x="4032" y="10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rgbClr val="FFC000"/>
                  </a:solidFill>
                  <a:uFillTx/>
                </a:rPr>
                <a:t>ab</a:t>
              </a: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132767" y="452656"/>
            <a:ext cx="7820166" cy="62551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LZW Compression</a:t>
            </a:r>
          </a:p>
        </p:txBody>
      </p:sp>
      <p:grpSp>
        <p:nvGrpSpPr>
          <p:cNvPr id="18" name="Group 11"/>
          <p:cNvGrpSpPr/>
          <p:nvPr/>
        </p:nvGrpSpPr>
        <p:grpSpPr>
          <a:xfrm>
            <a:off x="3276600" y="1326112"/>
            <a:ext cx="2057400" cy="914400"/>
            <a:chOff x="2064" y="3456"/>
            <a:chExt cx="1296" cy="576"/>
          </a:xfrm>
          <a:solidFill>
            <a:schemeClr val="bg1">
              <a:lumMod val="95000"/>
            </a:schemeClr>
          </a:solidFill>
        </p:grpSpPr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code</a:t>
              </a: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key</a:t>
              </a: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0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chemeClr val="hlink"/>
                  </a:solidFill>
                  <a:uFillTx/>
                </a:rPr>
                <a:t>a</a:t>
              </a: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1</a:t>
              </a: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944" y="1981200"/>
            <a:ext cx="7779224" cy="1295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uFillTx/>
              </a:rPr>
              <a:t>Original text </a:t>
            </a:r>
            <a:r>
              <a:rPr lang="en-US" dirty="0">
                <a:solidFill>
                  <a:schemeClr val="hlink"/>
                </a:solidFill>
                <a:uFillTx/>
              </a:rPr>
              <a:t>= </a:t>
            </a:r>
            <a:r>
              <a:rPr lang="en-US" sz="3600" dirty="0" err="1">
                <a:solidFill>
                  <a:schemeClr val="tx2"/>
                </a:solidFill>
                <a:uFillTx/>
              </a:rPr>
              <a:t>a</a:t>
            </a:r>
            <a:r>
              <a:rPr lang="en-US" sz="3600" dirty="0" err="1">
                <a:solidFill>
                  <a:schemeClr val="hlink"/>
                </a:solidFill>
                <a:uFillTx/>
              </a:rPr>
              <a:t>bababbabaabbabbaabba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Compressed text </a:t>
            </a:r>
            <a:r>
              <a:rPr lang="en-US" dirty="0">
                <a:solidFill>
                  <a:schemeClr val="tx2"/>
                </a:solidFill>
                <a:uFillTx/>
              </a:rPr>
              <a:t>= 0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3048000" y="736976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code</a:t>
              </a:r>
            </a:p>
          </p:txBody>
        </p:sp>
        <p:sp>
          <p:nvSpPr>
            <p:cNvPr id="109581" name="Rectangle 13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  <a:uFillTx/>
                </a:rPr>
                <a:t>key</a:t>
              </a:r>
            </a:p>
          </p:txBody>
        </p:sp>
        <p:sp>
          <p:nvSpPr>
            <p:cNvPr id="109582" name="Rectangle 14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0</a:t>
              </a:r>
            </a:p>
          </p:txBody>
        </p:sp>
        <p:sp>
          <p:nvSpPr>
            <p:cNvPr id="109583" name="Rectangle 15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chemeClr val="hlink"/>
                  </a:solidFill>
                  <a:uFillTx/>
                </a:rPr>
                <a:t>a</a:t>
              </a:r>
            </a:p>
          </p:txBody>
        </p:sp>
        <p:sp>
          <p:nvSpPr>
            <p:cNvPr id="109584" name="Rectangle 16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1</a:t>
              </a:r>
            </a:p>
          </p:txBody>
        </p:sp>
        <p:sp>
          <p:nvSpPr>
            <p:cNvPr id="109585" name="Rectangle 17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</a:t>
              </a:r>
            </a:p>
          </p:txBody>
        </p:sp>
        <p:sp>
          <p:nvSpPr>
            <p:cNvPr id="109586" name="Rectangle 18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2</a:t>
              </a:r>
            </a:p>
          </p:txBody>
        </p:sp>
        <p:sp>
          <p:nvSpPr>
            <p:cNvPr id="109587" name="Rectangle 19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ab</a:t>
              </a: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5791200" y="736976"/>
            <a:ext cx="685800" cy="914400"/>
            <a:chOff x="4416" y="528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9597" name="Rectangle 29"/>
            <p:cNvSpPr>
              <a:spLocks noChangeArrowheads="1"/>
            </p:cNvSpPr>
            <p:nvPr/>
          </p:nvSpPr>
          <p:spPr bwMode="auto">
            <a:xfrm>
              <a:off x="441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chemeClr val="hlink"/>
                  </a:solidFill>
                  <a:uFillTx/>
                </a:rPr>
                <a:t>3</a:t>
              </a: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441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  <a:uFillTx/>
                </a:rPr>
                <a:t>ba</a:t>
              </a:r>
            </a:p>
          </p:txBody>
        </p:sp>
      </p:grpSp>
      <p:sp>
        <p:nvSpPr>
          <p:cNvPr id="109601" name="Rectangle 33"/>
          <p:cNvSpPr>
            <a:spLocks noChangeArrowheads="1"/>
          </p:cNvSpPr>
          <p:nvPr/>
        </p:nvSpPr>
        <p:spPr bwMode="auto">
          <a:xfrm>
            <a:off x="1282886" y="3534768"/>
            <a:ext cx="7738282" cy="2715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uFillTx/>
              </a:rPr>
              <a:t>p = b       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pCode</a:t>
            </a:r>
            <a:r>
              <a:rPr lang="en-US" sz="2400" dirty="0">
                <a:solidFill>
                  <a:schemeClr val="hlink"/>
                </a:solidFill>
                <a:uFillTx/>
              </a:rPr>
              <a:t> = 1         </a:t>
            </a:r>
            <a:r>
              <a:rPr lang="en-US" sz="2400" dirty="0">
                <a:uFillTx/>
              </a:rPr>
              <a:t>Compressed text </a:t>
            </a:r>
            <a:r>
              <a:rPr lang="en-US" sz="2400" dirty="0">
                <a:solidFill>
                  <a:schemeClr val="tx2"/>
                </a:solidFill>
                <a:uFillTx/>
              </a:rPr>
              <a:t>= 01</a:t>
            </a:r>
            <a:endParaRPr lang="en-US" sz="24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uFillTx/>
              </a:rPr>
              <a:t>c = a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chemeClr val="hlink"/>
              </a:solidFill>
              <a:uFillTx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uFillTx/>
              </a:rPr>
              <a:t>Enter</a:t>
            </a:r>
            <a:r>
              <a:rPr lang="en-US" sz="2400" dirty="0">
                <a:solidFill>
                  <a:schemeClr val="hlink"/>
                </a:solidFill>
                <a:uFillTx/>
              </a:rPr>
              <a:t> p | c  = </a:t>
            </a:r>
            <a:r>
              <a:rPr lang="en-US" sz="2400" dirty="0" err="1">
                <a:solidFill>
                  <a:schemeClr val="hlink"/>
                </a:solidFill>
                <a:uFillTx/>
              </a:rPr>
              <a:t>ba</a:t>
            </a:r>
            <a:r>
              <a:rPr lang="en-US" sz="2400" dirty="0">
                <a:solidFill>
                  <a:schemeClr val="hlink"/>
                </a:solidFill>
                <a:uFillTx/>
              </a:rPr>
              <a:t>  </a:t>
            </a:r>
            <a:r>
              <a:rPr lang="en-US" sz="2400" dirty="0">
                <a:solidFill>
                  <a:schemeClr val="tx1"/>
                </a:solidFill>
                <a:uFillTx/>
              </a:rPr>
              <a:t>into the code table.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400" dirty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uiExpand="1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6180</TotalTime>
  <Words>1510</Words>
  <Application>Microsoft Office PowerPoint</Application>
  <PresentationFormat>On-screen Show (4:3)</PresentationFormat>
  <Paragraphs>564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Gill Sans MT</vt:lpstr>
      <vt:lpstr>Symbol</vt:lpstr>
      <vt:lpstr>Times New Roman</vt:lpstr>
      <vt:lpstr>Verdana</vt:lpstr>
      <vt:lpstr>Wingdings</vt:lpstr>
      <vt:lpstr>Wingdings 2</vt:lpstr>
      <vt:lpstr>Solstice</vt:lpstr>
      <vt:lpstr>CS 1501: Algorithm Implementation</vt:lpstr>
      <vt:lpstr>Data Compression</vt:lpstr>
      <vt:lpstr>Lossless and Lossy Compression</vt:lpstr>
      <vt:lpstr>Lossless and Lossy Compression</vt:lpstr>
      <vt:lpstr>Text Compression</vt:lpstr>
      <vt:lpstr>LZW 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Table Representation</vt:lpstr>
      <vt:lpstr>Code Table Representation</vt:lpstr>
      <vt:lpstr>LZW Decompression</vt:lpstr>
      <vt:lpstr>LZW Decompression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Table Representation</vt:lpstr>
      <vt:lpstr>Time Complexity</vt:lpstr>
    </vt:vector>
  </TitlesOfParts>
  <Company>Missouri S&amp;T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tyigtiuo</dc:title>
  <dc:creator>ercal</dc:creator>
  <cp:lastModifiedBy>Karin Cox</cp:lastModifiedBy>
  <cp:revision>509</cp:revision>
  <dcterms:created xsi:type="dcterms:W3CDTF">2010-10-04T18:18:37Z</dcterms:created>
  <dcterms:modified xsi:type="dcterms:W3CDTF">2017-02-10T16:29:03Z</dcterms:modified>
</cp:coreProperties>
</file>