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19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69" autoAdjust="0"/>
    <p:restoredTop sz="94711" autoAdjust="0"/>
  </p:normalViewPr>
  <p:slideViewPr>
    <p:cSldViewPr snapToGrid="0" showGuides="1">
      <p:cViewPr>
        <p:scale>
          <a:sx n="100" d="100"/>
          <a:sy n="100" d="100"/>
        </p:scale>
        <p:origin x="630" y="-222"/>
      </p:cViewPr>
      <p:guideLst>
        <p:guide orient="horz" pos="528"/>
        <p:guide pos="19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08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14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70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29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34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78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0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27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26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04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c13/CS1501" TargetMode="External"/><Relationship Id="rId2" Type="http://schemas.openxmlformats.org/officeDocument/2006/relationships/hyperlink" Target="mailto:abd51@pitt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CS1501 Recitation #6: 2/10/17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0484" y="1781025"/>
            <a:ext cx="8201594" cy="150810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Grader info: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Ameya</a:t>
            </a:r>
            <a:r>
              <a:rPr lang="en-US" sz="2000" dirty="0"/>
              <a:t> </a:t>
            </a:r>
            <a:r>
              <a:rPr lang="en-US" sz="2000" dirty="0" err="1"/>
              <a:t>Daphalapurkar</a:t>
            </a:r>
            <a:r>
              <a:rPr lang="en-US" sz="2000" dirty="0"/>
              <a:t>, </a:t>
            </a:r>
            <a:r>
              <a:rPr lang="en-US" sz="2000" dirty="0">
                <a:hlinkClick r:id="rId2"/>
              </a:rPr>
              <a:t>abd51@pitt.edu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Review of LZW compression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3"/>
              </a:rPr>
              <a:t>https://github.com/kc13/CS1501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LZW expansion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-371475" y="523220"/>
            <a:ext cx="3781425" cy="113877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000" u="sng" dirty="0">
                <a:sym typeface="Wingdings" panose="05000000000000000000" pitchFamily="2" charset="2"/>
              </a:rPr>
              <a:t>Example</a:t>
            </a:r>
            <a:r>
              <a:rPr lang="en-US" sz="2000" dirty="0">
                <a:sym typeface="Wingdings" panose="05000000000000000000" pitchFamily="2" charset="2"/>
              </a:rPr>
              <a:t>: </a:t>
            </a:r>
            <a:endParaRPr lang="en-US" sz="2000" u="sng" dirty="0">
              <a:sym typeface="Wingdings" panose="05000000000000000000" pitchFamily="2" charset="2"/>
            </a:endParaRPr>
          </a:p>
          <a:p>
            <a:pPr lvl="1"/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999711525611497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  </a:t>
            </a:r>
            <a:endParaRPr lang="en-US" sz="20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373035"/>
              </p:ext>
            </p:extLst>
          </p:nvPr>
        </p:nvGraphicFramePr>
        <p:xfrm>
          <a:off x="4105339" y="489950"/>
          <a:ext cx="4005604" cy="3865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612">
                  <a:extLst>
                    <a:ext uri="{9D8B030D-6E8A-4147-A177-3AD203B41FA5}">
                      <a16:colId xmlns:a16="http://schemas.microsoft.com/office/drawing/2014/main" val="3549296848"/>
                    </a:ext>
                  </a:extLst>
                </a:gridCol>
                <a:gridCol w="2557992">
                  <a:extLst>
                    <a:ext uri="{9D8B030D-6E8A-4147-A177-3AD203B41FA5}">
                      <a16:colId xmlns:a16="http://schemas.microsoft.com/office/drawing/2014/main" val="3047397826"/>
                    </a:ext>
                  </a:extLst>
                </a:gridCol>
              </a:tblGrid>
              <a:tr h="386556">
                <a:tc>
                  <a:txBody>
                    <a:bodyPr/>
                    <a:lstStyle/>
                    <a:p>
                      <a:r>
                        <a:rPr lang="en-US" dirty="0" err="1"/>
                        <a:t>codeword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 pattern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357759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593731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192844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r>
                        <a:rPr lang="en-US" dirty="0"/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037546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r>
                        <a:rPr lang="en-US" dirty="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983845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194030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r>
                        <a:rPr lang="en-US" dirty="0"/>
                        <a:t>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96972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r>
                        <a:rPr lang="en-US" dirty="0"/>
                        <a:t>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400180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r>
                        <a:rPr lang="en-US" dirty="0"/>
                        <a:t>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745482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59278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381375" y="65604"/>
            <a:ext cx="5800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Codebook (limited view of initialized ASCII portion, to save space)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352" y="911631"/>
            <a:ext cx="462098" cy="361950"/>
          </a:xfrm>
          <a:prstGeom prst="rect">
            <a:avLst/>
          </a:prstGeom>
          <a:solidFill>
            <a:srgbClr val="92D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774" y="1414939"/>
            <a:ext cx="933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casca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214207" y="2185213"/>
            <a:ext cx="1700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= ‘ca’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5768" y="2650867"/>
            <a:ext cx="1700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 = ‘r’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4206" y="3174087"/>
            <a:ext cx="1700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 = ‘r’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4205" y="3639741"/>
            <a:ext cx="1700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+ c = ‘car’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8046" y="924862"/>
            <a:ext cx="462098" cy="361950"/>
          </a:xfrm>
          <a:prstGeom prst="rect">
            <a:avLst/>
          </a:prstGeom>
          <a:solidFill>
            <a:srgbClr val="92D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99873" y="916274"/>
            <a:ext cx="538402" cy="361950"/>
          </a:xfrm>
          <a:prstGeom prst="rect">
            <a:avLst/>
          </a:prstGeom>
          <a:solidFill>
            <a:srgbClr val="92D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40464" y="907686"/>
            <a:ext cx="538402" cy="361950"/>
          </a:xfrm>
          <a:prstGeom prst="rect">
            <a:avLst/>
          </a:prstGeom>
          <a:solidFill>
            <a:srgbClr val="92D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19866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LZW expansion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-371475" y="523220"/>
            <a:ext cx="3781425" cy="113877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000" u="sng" dirty="0">
                <a:sym typeface="Wingdings" panose="05000000000000000000" pitchFamily="2" charset="2"/>
              </a:rPr>
              <a:t>Example</a:t>
            </a:r>
            <a:r>
              <a:rPr lang="en-US" sz="2000" dirty="0">
                <a:sym typeface="Wingdings" panose="05000000000000000000" pitchFamily="2" charset="2"/>
              </a:rPr>
              <a:t>: </a:t>
            </a:r>
            <a:endParaRPr lang="en-US" sz="2000" u="sng" dirty="0">
              <a:sym typeface="Wingdings" panose="05000000000000000000" pitchFamily="2" charset="2"/>
            </a:endParaRPr>
          </a:p>
          <a:p>
            <a:pPr lvl="1"/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999711525611497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  </a:t>
            </a:r>
            <a:endParaRPr lang="en-US" sz="20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679703"/>
              </p:ext>
            </p:extLst>
          </p:nvPr>
        </p:nvGraphicFramePr>
        <p:xfrm>
          <a:off x="4105339" y="489950"/>
          <a:ext cx="4005604" cy="3865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612">
                  <a:extLst>
                    <a:ext uri="{9D8B030D-6E8A-4147-A177-3AD203B41FA5}">
                      <a16:colId xmlns:a16="http://schemas.microsoft.com/office/drawing/2014/main" val="3549296848"/>
                    </a:ext>
                  </a:extLst>
                </a:gridCol>
                <a:gridCol w="2557992">
                  <a:extLst>
                    <a:ext uri="{9D8B030D-6E8A-4147-A177-3AD203B41FA5}">
                      <a16:colId xmlns:a16="http://schemas.microsoft.com/office/drawing/2014/main" val="3047397826"/>
                    </a:ext>
                  </a:extLst>
                </a:gridCol>
              </a:tblGrid>
              <a:tr h="386556">
                <a:tc>
                  <a:txBody>
                    <a:bodyPr/>
                    <a:lstStyle/>
                    <a:p>
                      <a:r>
                        <a:rPr lang="en-US" dirty="0" err="1"/>
                        <a:t>codeword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 pattern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357759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593731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192844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r>
                        <a:rPr lang="en-US" dirty="0"/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037546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r>
                        <a:rPr lang="en-US" dirty="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983845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194030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r>
                        <a:rPr lang="en-US" dirty="0"/>
                        <a:t>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96972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r>
                        <a:rPr lang="en-US" dirty="0"/>
                        <a:t>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400180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r>
                        <a:rPr lang="en-US" dirty="0"/>
                        <a:t>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745482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r>
                        <a:rPr lang="en-US" dirty="0"/>
                        <a:t>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59278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381375" y="65604"/>
            <a:ext cx="5800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Codebook (limited view of initialized ASCII portion, to save space)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352" y="911631"/>
            <a:ext cx="462098" cy="361950"/>
          </a:xfrm>
          <a:prstGeom prst="rect">
            <a:avLst/>
          </a:prstGeom>
          <a:solidFill>
            <a:srgbClr val="92D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774" y="1414939"/>
            <a:ext cx="1219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cascar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214207" y="2185213"/>
            <a:ext cx="1700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= ‘r’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4205" y="2687628"/>
            <a:ext cx="1700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 = ‘a’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4206" y="3174087"/>
            <a:ext cx="1700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 = ‘a’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4205" y="3639741"/>
            <a:ext cx="1700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+ c = ‘</a:t>
            </a:r>
            <a:r>
              <a:rPr lang="en-US" sz="2400" dirty="0" err="1"/>
              <a:t>ra</a:t>
            </a:r>
            <a:r>
              <a:rPr lang="en-US" sz="2400" dirty="0"/>
              <a:t>’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8046" y="924862"/>
            <a:ext cx="462098" cy="361950"/>
          </a:xfrm>
          <a:prstGeom prst="rect">
            <a:avLst/>
          </a:prstGeom>
          <a:solidFill>
            <a:srgbClr val="92D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99873" y="916274"/>
            <a:ext cx="538402" cy="361950"/>
          </a:xfrm>
          <a:prstGeom prst="rect">
            <a:avLst/>
          </a:prstGeom>
          <a:solidFill>
            <a:srgbClr val="92D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40464" y="907686"/>
            <a:ext cx="538402" cy="361950"/>
          </a:xfrm>
          <a:prstGeom prst="rect">
            <a:avLst/>
          </a:prstGeom>
          <a:solidFill>
            <a:srgbClr val="92D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78866" y="906749"/>
            <a:ext cx="538402" cy="361950"/>
          </a:xfrm>
          <a:prstGeom prst="rect">
            <a:avLst/>
          </a:prstGeom>
          <a:solidFill>
            <a:srgbClr val="92D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45937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LZW expansion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-371475" y="523220"/>
            <a:ext cx="3781425" cy="113877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000" u="sng" dirty="0">
                <a:sym typeface="Wingdings" panose="05000000000000000000" pitchFamily="2" charset="2"/>
              </a:rPr>
              <a:t>Example</a:t>
            </a:r>
            <a:r>
              <a:rPr lang="en-US" sz="2000" dirty="0">
                <a:sym typeface="Wingdings" panose="05000000000000000000" pitchFamily="2" charset="2"/>
              </a:rPr>
              <a:t>: </a:t>
            </a:r>
            <a:endParaRPr lang="en-US" sz="2000" u="sng" dirty="0">
              <a:sym typeface="Wingdings" panose="05000000000000000000" pitchFamily="2" charset="2"/>
            </a:endParaRPr>
          </a:p>
          <a:p>
            <a:pPr lvl="1"/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999711525611497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  </a:t>
            </a:r>
            <a:endParaRPr lang="en-US" sz="20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86354"/>
              </p:ext>
            </p:extLst>
          </p:nvPr>
        </p:nvGraphicFramePr>
        <p:xfrm>
          <a:off x="4105339" y="489950"/>
          <a:ext cx="4005604" cy="3865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612">
                  <a:extLst>
                    <a:ext uri="{9D8B030D-6E8A-4147-A177-3AD203B41FA5}">
                      <a16:colId xmlns:a16="http://schemas.microsoft.com/office/drawing/2014/main" val="3549296848"/>
                    </a:ext>
                  </a:extLst>
                </a:gridCol>
                <a:gridCol w="2557992">
                  <a:extLst>
                    <a:ext uri="{9D8B030D-6E8A-4147-A177-3AD203B41FA5}">
                      <a16:colId xmlns:a16="http://schemas.microsoft.com/office/drawing/2014/main" val="3047397826"/>
                    </a:ext>
                  </a:extLst>
                </a:gridCol>
              </a:tblGrid>
              <a:tr h="386556">
                <a:tc>
                  <a:txBody>
                    <a:bodyPr/>
                    <a:lstStyle/>
                    <a:p>
                      <a:r>
                        <a:rPr lang="en-US" dirty="0" err="1"/>
                        <a:t>codeword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 pattern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357759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593731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192844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r>
                        <a:rPr lang="en-US" dirty="0"/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037546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r>
                        <a:rPr lang="en-US" dirty="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983845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194030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r>
                        <a:rPr lang="en-US" dirty="0"/>
                        <a:t>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96972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r>
                        <a:rPr lang="en-US" dirty="0"/>
                        <a:t>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400180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r>
                        <a:rPr lang="en-US" dirty="0"/>
                        <a:t>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745482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r>
                        <a:rPr lang="en-US" dirty="0"/>
                        <a:t>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59278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381375" y="65604"/>
            <a:ext cx="5800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Codebook (limited view of initialized ASCII portion, to save space)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352" y="911631"/>
            <a:ext cx="462098" cy="361950"/>
          </a:xfrm>
          <a:prstGeom prst="rect">
            <a:avLst/>
          </a:prstGeom>
          <a:solidFill>
            <a:srgbClr val="92D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774" y="1414939"/>
            <a:ext cx="1219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cascara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4207" y="2185213"/>
            <a:ext cx="1700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= ‘a’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8046" y="924862"/>
            <a:ext cx="462098" cy="361950"/>
          </a:xfrm>
          <a:prstGeom prst="rect">
            <a:avLst/>
          </a:prstGeom>
          <a:solidFill>
            <a:srgbClr val="92D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99873" y="916274"/>
            <a:ext cx="538402" cy="361950"/>
          </a:xfrm>
          <a:prstGeom prst="rect">
            <a:avLst/>
          </a:prstGeom>
          <a:solidFill>
            <a:srgbClr val="92D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40464" y="907686"/>
            <a:ext cx="538402" cy="361950"/>
          </a:xfrm>
          <a:prstGeom prst="rect">
            <a:avLst/>
          </a:prstGeom>
          <a:solidFill>
            <a:srgbClr val="92D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78866" y="906749"/>
            <a:ext cx="538402" cy="361950"/>
          </a:xfrm>
          <a:prstGeom prst="rect">
            <a:avLst/>
          </a:prstGeom>
          <a:solidFill>
            <a:srgbClr val="92D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71529" y="906749"/>
            <a:ext cx="538402" cy="361950"/>
          </a:xfrm>
          <a:prstGeom prst="rect">
            <a:avLst/>
          </a:prstGeom>
          <a:solidFill>
            <a:srgbClr val="92D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49588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LZW expansion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-371475" y="523220"/>
            <a:ext cx="3781425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000" u="sng" dirty="0">
                <a:sym typeface="Wingdings" panose="05000000000000000000" pitchFamily="2" charset="2"/>
              </a:rPr>
              <a:t>Special case</a:t>
            </a:r>
            <a:r>
              <a:rPr lang="en-US" sz="2000" dirty="0">
                <a:sym typeface="Wingdings" panose="05000000000000000000" pitchFamily="2" charset="2"/>
              </a:rPr>
              <a:t>: </a:t>
            </a:r>
            <a:endParaRPr lang="en-US" sz="2000" u="sng" dirty="0">
              <a:sym typeface="Wingdings" panose="05000000000000000000" pitchFamily="2" charset="2"/>
            </a:endParaRPr>
          </a:p>
          <a:p>
            <a:pPr lvl="1"/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‘</a:t>
            </a:r>
            <a:r>
              <a:rPr lang="en-US" sz="2800" dirty="0" err="1">
                <a:solidFill>
                  <a:srgbClr val="002060"/>
                </a:solidFill>
                <a:sym typeface="Wingdings" panose="05000000000000000000" pitchFamily="2" charset="2"/>
              </a:rPr>
              <a:t>zzz</a:t>
            </a:r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’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= 122 256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  </a:t>
            </a:r>
            <a:endParaRPr lang="en-US" sz="2000" dirty="0"/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V="1">
            <a:off x="1314450" y="1819275"/>
            <a:ext cx="9525" cy="6381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9770" y="2457450"/>
            <a:ext cx="2478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available in codebook when we need to read it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43133" y="213985"/>
            <a:ext cx="514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86000" algn="l"/>
              </a:tabLst>
            </a:pPr>
            <a:r>
              <a:rPr lang="en-US" sz="2200" u="sng" dirty="0"/>
              <a:t>The general approach </a:t>
            </a:r>
            <a:r>
              <a:rPr lang="en-US" sz="2200" u="sng" dirty="0">
                <a:solidFill>
                  <a:srgbClr val="C00000"/>
                </a:solidFill>
              </a:rPr>
              <a:t>modified</a:t>
            </a:r>
            <a:r>
              <a:rPr lang="en-US" sz="2200" u="sng" dirty="0"/>
              <a:t>: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43133" y="691038"/>
            <a:ext cx="5667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  <a:tabLst>
                <a:tab pos="2286000" algn="l"/>
              </a:tabLst>
            </a:pPr>
            <a:r>
              <a:rPr lang="en-US" sz="2000" dirty="0"/>
              <a:t>Initialize the codebook with the set of characters</a:t>
            </a:r>
          </a:p>
          <a:p>
            <a:pPr marL="914400" lvl="1" indent="-457200">
              <a:buFont typeface="Arial" panose="020B0604020202020204" pitchFamily="34" charset="0"/>
              <a:buChar char="•"/>
              <a:tabLst>
                <a:tab pos="2286000" algn="l"/>
              </a:tabLst>
            </a:pPr>
            <a:r>
              <a:rPr lang="en-US" dirty="0"/>
              <a:t>Same as compression, except </a:t>
            </a:r>
            <a:r>
              <a:rPr lang="en-US" dirty="0" err="1"/>
              <a:t>codewords</a:t>
            </a:r>
            <a:r>
              <a:rPr lang="en-US" dirty="0"/>
              <a:t> become the symbol table keys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43133" y="1708159"/>
            <a:ext cx="5667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  <a:tabLst>
                <a:tab pos="2286000" algn="l"/>
              </a:tabLst>
            </a:pPr>
            <a:r>
              <a:rPr lang="en-US" sz="2000" dirty="0"/>
              <a:t>Scan the string from left to right: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14713" y="2652995"/>
            <a:ext cx="5667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  <a:tabLst>
                <a:tab pos="2286000" algn="l"/>
              </a:tabLst>
            </a:pPr>
            <a:r>
              <a:rPr lang="en-US" dirty="0"/>
              <a:t>While !EOF:</a:t>
            </a:r>
          </a:p>
          <a:p>
            <a:pPr lvl="2">
              <a:tabLst>
                <a:tab pos="2286000" algn="l"/>
              </a:tabLst>
            </a:pP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343133" y="2976160"/>
            <a:ext cx="5667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  <a:tabLst>
                <a:tab pos="2286000" algn="l"/>
              </a:tabLst>
            </a:pPr>
            <a:r>
              <a:rPr lang="en-US" dirty="0"/>
              <a:t>Read in the next available </a:t>
            </a:r>
            <a:r>
              <a:rPr lang="en-US" dirty="0" err="1"/>
              <a:t>codeword</a:t>
            </a:r>
            <a:r>
              <a:rPr lang="en-US" dirty="0"/>
              <a:t>, find the string associated with it, assign to variable ‘y’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09950" y="2052831"/>
            <a:ext cx="5667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  <a:tabLst>
                <a:tab pos="2286000" algn="l"/>
              </a:tabLst>
            </a:pPr>
            <a:r>
              <a:rPr lang="en-US" dirty="0"/>
              <a:t>Get the first ASCII character (99 = ‘c’), assign to variable ‘x’, print to file</a:t>
            </a:r>
          </a:p>
          <a:p>
            <a:pPr lvl="2">
              <a:tabLst>
                <a:tab pos="2286000" algn="l"/>
              </a:tabLst>
            </a:pP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38433" y="4383614"/>
            <a:ext cx="5667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  <a:tabLst>
                <a:tab pos="2286000" algn="l"/>
              </a:tabLst>
            </a:pPr>
            <a:r>
              <a:rPr lang="en-US" dirty="0"/>
              <a:t>The lookahead character, ‘c’, is the first character in 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38432" y="4962584"/>
            <a:ext cx="5667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  <a:tabLst>
                <a:tab pos="2286000" algn="l"/>
              </a:tabLst>
            </a:pPr>
            <a:r>
              <a:rPr lang="en-US" dirty="0"/>
              <a:t>Add ‘</a:t>
            </a:r>
            <a:r>
              <a:rPr lang="en-US" dirty="0" err="1"/>
              <a:t>x+c</a:t>
            </a:r>
            <a:r>
              <a:rPr lang="en-US" dirty="0"/>
              <a:t>’ to first available position in codebook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09949" y="5536047"/>
            <a:ext cx="566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  <a:tabLst>
                <a:tab pos="2286000" algn="l"/>
              </a:tabLst>
            </a:pPr>
            <a:r>
              <a:rPr lang="en-US" dirty="0"/>
              <a:t>Update ‘x’: x = 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38433" y="3533283"/>
            <a:ext cx="5238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  <a:tabLst>
                <a:tab pos="2286000" algn="l"/>
              </a:tabLst>
            </a:pPr>
            <a:r>
              <a:rPr lang="en-US" dirty="0">
                <a:solidFill>
                  <a:srgbClr val="C00000"/>
                </a:solidFill>
              </a:rPr>
              <a:t>If the next </a:t>
            </a:r>
            <a:r>
              <a:rPr lang="en-US" dirty="0" err="1">
                <a:solidFill>
                  <a:srgbClr val="C00000"/>
                </a:solidFill>
              </a:rPr>
              <a:t>codeword</a:t>
            </a:r>
            <a:r>
              <a:rPr lang="en-US" dirty="0">
                <a:solidFill>
                  <a:srgbClr val="C00000"/>
                </a:solidFill>
              </a:rPr>
              <a:t> maps to an empty entry in codebook, then y = ‘x’ + </a:t>
            </a:r>
            <a:r>
              <a:rPr lang="en-US" dirty="0" err="1">
                <a:solidFill>
                  <a:srgbClr val="C00000"/>
                </a:solidFill>
              </a:rPr>
              <a:t>x.charAt</a:t>
            </a:r>
            <a:r>
              <a:rPr lang="en-US" dirty="0">
                <a:solidFill>
                  <a:srgbClr val="C00000"/>
                </a:solidFill>
              </a:rPr>
              <a:t>(0), otherwise:</a:t>
            </a:r>
          </a:p>
        </p:txBody>
      </p:sp>
    </p:spTree>
    <p:extLst>
      <p:ext uri="{BB962C8B-B14F-4D97-AF65-F5344CB8AC3E}">
        <p14:creationId xmlns:p14="http://schemas.microsoft.com/office/powerpoint/2010/main" val="256411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Example exercise: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09575" y="1203263"/>
            <a:ext cx="7642747" cy="3541589"/>
            <a:chOff x="409575" y="1384238"/>
            <a:chExt cx="7642747" cy="3541589"/>
          </a:xfrm>
        </p:grpSpPr>
        <p:sp>
          <p:nvSpPr>
            <p:cNvPr id="27" name="Rectangle 3"/>
            <p:cNvSpPr txBox="1">
              <a:spLocks noChangeArrowheads="1"/>
            </p:cNvSpPr>
            <p:nvPr/>
          </p:nvSpPr>
          <p:spPr>
            <a:xfrm>
              <a:off x="409575" y="1384238"/>
              <a:ext cx="7642747" cy="35415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00" dirty="0"/>
                <a:t>Assume the letters in the text are limited to </a:t>
              </a:r>
              <a:r>
                <a:rPr lang="en-US" sz="2200" dirty="0">
                  <a:solidFill>
                    <a:srgbClr val="0070C0"/>
                  </a:solidFill>
                </a:rPr>
                <a:t>{a, b}</a:t>
              </a:r>
            </a:p>
            <a:p>
              <a:pPr lvl="1"/>
              <a:r>
                <a:rPr lang="en-US" sz="2200" dirty="0"/>
                <a:t>In practice, the alphabet may be the </a:t>
              </a:r>
              <a:r>
                <a:rPr lang="en-US" sz="2200" dirty="0">
                  <a:solidFill>
                    <a:srgbClr val="0070C0"/>
                  </a:solidFill>
                </a:rPr>
                <a:t>256</a:t>
              </a:r>
              <a:r>
                <a:rPr lang="en-US" sz="2200" dirty="0"/>
                <a:t> character ASCII set.</a:t>
              </a:r>
            </a:p>
            <a:p>
              <a:endParaRPr lang="en-US" sz="2200" dirty="0"/>
            </a:p>
            <a:p>
              <a:r>
                <a:rPr lang="en-US" sz="2200" dirty="0"/>
                <a:t>The characters in the alphabet are assigned code numbers beginning at </a:t>
              </a:r>
              <a:r>
                <a:rPr lang="en-US" sz="2200" dirty="0">
                  <a:solidFill>
                    <a:srgbClr val="0070C0"/>
                  </a:solidFill>
                </a:rPr>
                <a:t>0</a:t>
              </a:r>
            </a:p>
            <a:p>
              <a:endParaRPr lang="en-US" sz="2200" dirty="0"/>
            </a:p>
            <a:p>
              <a:r>
                <a:rPr lang="en-US" sz="2200" dirty="0"/>
                <a:t>The initial code book is:</a:t>
              </a:r>
            </a:p>
          </p:txBody>
        </p:sp>
        <p:grpSp>
          <p:nvGrpSpPr>
            <p:cNvPr id="29" name="Group 4"/>
            <p:cNvGrpSpPr/>
            <p:nvPr/>
          </p:nvGrpSpPr>
          <p:grpSpPr>
            <a:xfrm>
              <a:off x="5180185" y="3549683"/>
              <a:ext cx="2057400" cy="914400"/>
              <a:chOff x="1872" y="3168"/>
              <a:chExt cx="1296" cy="576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0" name="Rectangle 5"/>
              <p:cNvSpPr>
                <a:spLocks noChangeArrowheads="1"/>
              </p:cNvSpPr>
              <p:nvPr/>
            </p:nvSpPr>
            <p:spPr bwMode="auto">
              <a:xfrm>
                <a:off x="1872" y="3168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00B0F0"/>
                    </a:solidFill>
                    <a:uFillTx/>
                  </a:rPr>
                  <a:t>code</a:t>
                </a:r>
              </a:p>
            </p:txBody>
          </p:sp>
          <p:sp>
            <p:nvSpPr>
              <p:cNvPr id="31" name="Rectangle 6"/>
              <p:cNvSpPr>
                <a:spLocks noChangeArrowheads="1"/>
              </p:cNvSpPr>
              <p:nvPr/>
            </p:nvSpPr>
            <p:spPr bwMode="auto">
              <a:xfrm>
                <a:off x="1872" y="3456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00B0F0"/>
                    </a:solidFill>
                    <a:uFillTx/>
                  </a:rPr>
                  <a:t>key</a:t>
                </a:r>
              </a:p>
            </p:txBody>
          </p:sp>
          <p:sp>
            <p:nvSpPr>
              <p:cNvPr id="32" name="Rectangle 7"/>
              <p:cNvSpPr>
                <a:spLocks noChangeArrowheads="1"/>
              </p:cNvSpPr>
              <p:nvPr/>
            </p:nvSpPr>
            <p:spPr bwMode="auto">
              <a:xfrm>
                <a:off x="2304" y="3168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FFC000"/>
                    </a:solidFill>
                    <a:uFillTx/>
                  </a:rPr>
                  <a:t>0</a:t>
                </a:r>
              </a:p>
            </p:txBody>
          </p:sp>
          <p:sp>
            <p:nvSpPr>
              <p:cNvPr id="33" name="Rectangle 8"/>
              <p:cNvSpPr>
                <a:spLocks noChangeArrowheads="1"/>
              </p:cNvSpPr>
              <p:nvPr/>
            </p:nvSpPr>
            <p:spPr bwMode="auto">
              <a:xfrm>
                <a:off x="2304" y="3456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FFC000"/>
                    </a:solidFill>
                    <a:uFillTx/>
                  </a:rPr>
                  <a:t>a</a:t>
                </a:r>
              </a:p>
            </p:txBody>
          </p:sp>
          <p:sp>
            <p:nvSpPr>
              <p:cNvPr id="35" name="Rectangle 9"/>
              <p:cNvSpPr>
                <a:spLocks noChangeArrowheads="1"/>
              </p:cNvSpPr>
              <p:nvPr/>
            </p:nvSpPr>
            <p:spPr bwMode="auto">
              <a:xfrm>
                <a:off x="2736" y="3168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FFC000"/>
                    </a:solidFill>
                    <a:uFillTx/>
                  </a:rPr>
                  <a:t>1</a:t>
                </a:r>
              </a:p>
            </p:txBody>
          </p:sp>
          <p:sp>
            <p:nvSpPr>
              <p:cNvPr id="36" name="Rectangle 10"/>
              <p:cNvSpPr>
                <a:spLocks noChangeArrowheads="1"/>
              </p:cNvSpPr>
              <p:nvPr/>
            </p:nvSpPr>
            <p:spPr bwMode="auto">
              <a:xfrm>
                <a:off x="2736" y="3456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rgbClr val="FFC000"/>
                    </a:solidFill>
                    <a:uFillTx/>
                  </a:rPr>
                  <a:t>b</a:t>
                </a:r>
              </a:p>
            </p:txBody>
          </p:sp>
        </p:grpSp>
      </p:grpSp>
      <p:sp>
        <p:nvSpPr>
          <p:cNvPr id="37" name="Rectangle 36"/>
          <p:cNvSpPr/>
          <p:nvPr/>
        </p:nvSpPr>
        <p:spPr>
          <a:xfrm>
            <a:off x="209550" y="562709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u="sng" dirty="0"/>
              <a:t>Exercise credit:</a:t>
            </a:r>
            <a:r>
              <a:rPr lang="en-US" sz="1200" dirty="0"/>
              <a:t> Slides from Amin </a:t>
            </a:r>
            <a:r>
              <a:rPr lang="en-US" sz="1200" dirty="0" err="1"/>
              <a:t>Shobani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09550" y="541160"/>
            <a:ext cx="640662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1775" indent="-231775"/>
            <a:r>
              <a:rPr lang="en-US" sz="2600" dirty="0"/>
              <a:t>Text to compress = </a:t>
            </a:r>
            <a:r>
              <a:rPr lang="en-US" sz="2600" b="1" dirty="0" err="1">
                <a:solidFill>
                  <a:srgbClr val="002060"/>
                </a:solidFill>
              </a:rPr>
              <a:t>ab</a:t>
            </a:r>
            <a:r>
              <a:rPr lang="en-US" sz="2600" b="1" dirty="0" err="1">
                <a:solidFill>
                  <a:srgbClr val="00B050"/>
                </a:solidFill>
              </a:rPr>
              <a:t>ab</a:t>
            </a:r>
            <a:r>
              <a:rPr lang="en-US" sz="2600" b="1" dirty="0" err="1">
                <a:solidFill>
                  <a:srgbClr val="C00000"/>
                </a:solidFill>
              </a:rPr>
              <a:t>ab</a:t>
            </a:r>
            <a:r>
              <a:rPr lang="en-US" sz="2600" b="1" dirty="0" err="1">
                <a:solidFill>
                  <a:srgbClr val="002060"/>
                </a:solidFill>
              </a:rPr>
              <a:t>ba</a:t>
            </a:r>
            <a:r>
              <a:rPr lang="en-US" sz="2600" b="1" dirty="0" err="1">
                <a:solidFill>
                  <a:srgbClr val="00B050"/>
                </a:solidFill>
              </a:rPr>
              <a:t>ba</a:t>
            </a:r>
            <a:r>
              <a:rPr lang="en-US" sz="2600" b="1" dirty="0" err="1">
                <a:solidFill>
                  <a:srgbClr val="C00000"/>
                </a:solidFill>
              </a:rPr>
              <a:t>ab</a:t>
            </a:r>
            <a:r>
              <a:rPr lang="en-US" sz="2600" b="1" dirty="0" err="1">
                <a:solidFill>
                  <a:srgbClr val="002060"/>
                </a:solidFill>
              </a:rPr>
              <a:t>ba</a:t>
            </a:r>
            <a:r>
              <a:rPr lang="en-US" sz="2600" b="1" dirty="0" err="1">
                <a:solidFill>
                  <a:srgbClr val="00B050"/>
                </a:solidFill>
              </a:rPr>
              <a:t>bb</a:t>
            </a:r>
            <a:r>
              <a:rPr lang="en-US" sz="2600" b="1" dirty="0" err="1">
                <a:solidFill>
                  <a:srgbClr val="002060"/>
                </a:solidFill>
              </a:rPr>
              <a:t>aa</a:t>
            </a:r>
            <a:r>
              <a:rPr lang="en-US" sz="2600" b="1" dirty="0" err="1">
                <a:solidFill>
                  <a:srgbClr val="00B050"/>
                </a:solidFill>
              </a:rPr>
              <a:t>bb</a:t>
            </a:r>
            <a:r>
              <a:rPr lang="en-US" sz="2600" b="1" dirty="0" err="1">
                <a:solidFill>
                  <a:srgbClr val="C00000"/>
                </a:solidFill>
              </a:rPr>
              <a:t>a</a:t>
            </a:r>
            <a:endParaRPr lang="en-US" sz="2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52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Huffman vs. LZW (</a:t>
            </a:r>
            <a:r>
              <a:rPr lang="en-US" sz="2800" dirty="0">
                <a:solidFill>
                  <a:srgbClr val="002060"/>
                </a:solidFill>
              </a:rPr>
              <a:t>Lempel-Ziv-Welch</a:t>
            </a:r>
            <a:r>
              <a:rPr lang="en-US" sz="2800" dirty="0">
                <a:solidFill>
                  <a:srgbClr val="002060"/>
                </a:solidFill>
              </a:rPr>
              <a:t>)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00650" y="666765"/>
            <a:ext cx="4067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Huffman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9" t="10556" b="12361"/>
          <a:stretch/>
        </p:blipFill>
        <p:spPr>
          <a:xfrm>
            <a:off x="247650" y="670027"/>
            <a:ext cx="4754880" cy="33111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00650" y="1114425"/>
            <a:ext cx="3486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</a:t>
            </a:r>
            <a:r>
              <a:rPr lang="en-US" u="sng" dirty="0"/>
              <a:t>variable length</a:t>
            </a:r>
            <a:r>
              <a:rPr lang="en-US" dirty="0"/>
              <a:t> </a:t>
            </a:r>
            <a:r>
              <a:rPr lang="en-US" dirty="0" err="1"/>
              <a:t>codewords</a:t>
            </a:r>
            <a:r>
              <a:rPr lang="en-US" dirty="0"/>
              <a:t> to encode </a:t>
            </a:r>
            <a:r>
              <a:rPr lang="en-US" u="sng" dirty="0"/>
              <a:t>fixed length</a:t>
            </a:r>
            <a:r>
              <a:rPr lang="en-US" dirty="0"/>
              <a:t> inputs (1 </a:t>
            </a:r>
            <a:r>
              <a:rPr lang="en-US" dirty="0" err="1"/>
              <a:t>codeword</a:t>
            </a:r>
            <a:r>
              <a:rPr lang="en-US" dirty="0"/>
              <a:t> per character).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00650" y="2325589"/>
            <a:ext cx="3486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symbol table (i.e., the </a:t>
            </a:r>
            <a:r>
              <a:rPr lang="en-US" dirty="0" err="1"/>
              <a:t>trie</a:t>
            </a:r>
            <a:r>
              <a:rPr lang="en-US" dirty="0"/>
              <a:t>), must be available for expanding the compressed file.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7650" y="405833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u="sng" dirty="0"/>
              <a:t>Image credit: </a:t>
            </a:r>
            <a:r>
              <a:rPr lang="en-US" sz="1200" dirty="0"/>
              <a:t>http://algs4.cs.princeton.edu/lectures/55DemoHuffman.mov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4659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Huffman vs. LZW (</a:t>
            </a:r>
            <a:r>
              <a:rPr lang="en-US" sz="2800" dirty="0">
                <a:solidFill>
                  <a:srgbClr val="002060"/>
                </a:solidFill>
              </a:rPr>
              <a:t>Lempel-Ziv-Welch</a:t>
            </a:r>
            <a:r>
              <a:rPr lang="en-US" sz="2800" dirty="0">
                <a:solidFill>
                  <a:srgbClr val="002060"/>
                </a:solidFill>
              </a:rPr>
              <a:t>)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00650" y="666765"/>
            <a:ext cx="4067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Huffman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00650" y="1114425"/>
            <a:ext cx="3486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</a:t>
            </a:r>
            <a:r>
              <a:rPr lang="en-US" u="sng" dirty="0"/>
              <a:t>variable length</a:t>
            </a:r>
            <a:r>
              <a:rPr lang="en-US" dirty="0"/>
              <a:t> </a:t>
            </a:r>
            <a:r>
              <a:rPr lang="en-US" dirty="0" err="1"/>
              <a:t>codewords</a:t>
            </a:r>
            <a:r>
              <a:rPr lang="en-US" dirty="0"/>
              <a:t> to encode </a:t>
            </a:r>
            <a:r>
              <a:rPr lang="en-US" u="sng" dirty="0"/>
              <a:t>fixed length</a:t>
            </a:r>
            <a:r>
              <a:rPr lang="en-US" dirty="0"/>
              <a:t> inputs (1 </a:t>
            </a:r>
            <a:r>
              <a:rPr lang="en-US" dirty="0" err="1"/>
              <a:t>codeword</a:t>
            </a:r>
            <a:r>
              <a:rPr lang="en-US" dirty="0"/>
              <a:t> per character).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00650" y="2325589"/>
            <a:ext cx="3486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symbol table (i.e., the </a:t>
            </a:r>
            <a:r>
              <a:rPr lang="en-US" dirty="0" err="1"/>
              <a:t>trie</a:t>
            </a:r>
            <a:r>
              <a:rPr lang="en-US" dirty="0"/>
              <a:t>), must be available for expanding the compressed file.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33475" y="666765"/>
            <a:ext cx="4067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LZW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33475" y="1114425"/>
            <a:ext cx="3486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</a:t>
            </a:r>
            <a:r>
              <a:rPr lang="en-US" u="sng" dirty="0"/>
              <a:t>fixed length</a:t>
            </a:r>
            <a:r>
              <a:rPr lang="en-US" dirty="0"/>
              <a:t> </a:t>
            </a:r>
            <a:r>
              <a:rPr lang="en-US" dirty="0" err="1"/>
              <a:t>codewords</a:t>
            </a:r>
            <a:r>
              <a:rPr lang="en-US" dirty="0"/>
              <a:t> to encode </a:t>
            </a:r>
            <a:r>
              <a:rPr lang="en-US" u="sng" dirty="0"/>
              <a:t>variable length</a:t>
            </a:r>
            <a:r>
              <a:rPr lang="en-US" dirty="0"/>
              <a:t> inputs.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33475" y="2325589"/>
            <a:ext cx="3486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symbol table can be reconstructed during expansion.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8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LZW compression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523220"/>
            <a:ext cx="3781425" cy="113877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000" u="sng" dirty="0">
                <a:sym typeface="Wingdings" panose="05000000000000000000" pitchFamily="2" charset="2"/>
              </a:rPr>
              <a:t>Example</a:t>
            </a:r>
            <a:r>
              <a:rPr lang="en-US" sz="2000" dirty="0"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cascara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  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124058" y="261610"/>
            <a:ext cx="514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86000" algn="l"/>
              </a:tabLst>
            </a:pPr>
            <a:r>
              <a:rPr lang="en-US" sz="2200" u="sng" dirty="0"/>
              <a:t>The general approach: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24058" y="742295"/>
            <a:ext cx="5667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  <a:tabLst>
                <a:tab pos="2286000" algn="l"/>
              </a:tabLst>
            </a:pPr>
            <a:r>
              <a:rPr lang="en-US" sz="2000" dirty="0"/>
              <a:t>Initialize the codebook with the set of characters</a:t>
            </a:r>
          </a:p>
          <a:p>
            <a:pPr marL="914400" lvl="1" indent="-457200">
              <a:buFont typeface="Arial" panose="020B0604020202020204" pitchFamily="34" charset="0"/>
              <a:buChar char="•"/>
              <a:tabLst>
                <a:tab pos="2286000" algn="l"/>
              </a:tabLst>
            </a:pPr>
            <a:r>
              <a:rPr lang="en-US" dirty="0"/>
              <a:t>e.g., </a:t>
            </a:r>
            <a:r>
              <a:rPr lang="en-US" dirty="0" err="1"/>
              <a:t>codeword</a:t>
            </a:r>
            <a:r>
              <a:rPr lang="en-US" dirty="0"/>
              <a:t> size of 12 bits</a:t>
            </a:r>
          </a:p>
          <a:p>
            <a:pPr marL="914400" lvl="1" indent="-457200">
              <a:buFont typeface="Arial" panose="020B0604020202020204" pitchFamily="34" charset="0"/>
              <a:buChar char="•"/>
              <a:tabLst>
                <a:tab pos="2286000" algn="l"/>
              </a:tabLst>
            </a:pPr>
            <a:r>
              <a:rPr lang="en-US" dirty="0"/>
              <a:t>0-255 for the set of ASCII characters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24058" y="1751945"/>
            <a:ext cx="5667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  <a:tabLst>
                <a:tab pos="2286000" algn="l"/>
              </a:tabLst>
            </a:pPr>
            <a:r>
              <a:rPr lang="en-US" sz="2000" dirty="0"/>
              <a:t>Scan the string from left to right: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24058" y="2155685"/>
            <a:ext cx="5667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  <a:tabLst>
                <a:tab pos="2286000" algn="l"/>
              </a:tabLst>
            </a:pPr>
            <a:r>
              <a:rPr lang="en-US" dirty="0"/>
              <a:t>While !EOF:</a:t>
            </a:r>
          </a:p>
          <a:p>
            <a:pPr lvl="2">
              <a:tabLst>
                <a:tab pos="2286000" algn="l"/>
              </a:tabLst>
            </a:pP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09912" y="2475220"/>
            <a:ext cx="5667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  <a:tabLst>
                <a:tab pos="2286000" algn="l"/>
              </a:tabLst>
            </a:pPr>
            <a:r>
              <a:rPr lang="en-US" dirty="0"/>
              <a:t>Find longest substring (denoted ‘s’) that matches an existing codebook entry.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76791" y="3071754"/>
            <a:ext cx="566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  <a:tabLst>
                <a:tab pos="2286000" algn="l"/>
              </a:tabLst>
            </a:pP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05199" y="3071754"/>
            <a:ext cx="566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  <a:tabLst>
                <a:tab pos="2286000" algn="l"/>
              </a:tabLst>
            </a:pPr>
            <a:r>
              <a:rPr lang="en-US" dirty="0"/>
              <a:t>Print the corresponding </a:t>
            </a:r>
            <a:r>
              <a:rPr lang="en-US" dirty="0" err="1"/>
              <a:t>codeword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05199" y="3386319"/>
            <a:ext cx="5667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  <a:tabLst>
                <a:tab pos="2286000" algn="l"/>
              </a:tabLst>
            </a:pPr>
            <a:r>
              <a:rPr lang="en-US" dirty="0"/>
              <a:t>Scan one character ahead to get the ‘lookahead character’, </a:t>
            </a:r>
            <a:r>
              <a:rPr lang="en-US" i="1" dirty="0"/>
              <a:t>c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  <a:tabLst>
                <a:tab pos="2286000" algn="l"/>
              </a:tabLst>
            </a:pPr>
            <a:r>
              <a:rPr lang="en-US" dirty="0"/>
              <a:t>Form a new codebook key, ‘s + c’, that will map on to the first available </a:t>
            </a:r>
            <a:r>
              <a:rPr lang="en-US" dirty="0" err="1"/>
              <a:t>codeword</a:t>
            </a:r>
            <a:r>
              <a:rPr lang="en-US" dirty="0"/>
              <a:t> value </a:t>
            </a:r>
          </a:p>
        </p:txBody>
      </p:sp>
    </p:spTree>
    <p:extLst>
      <p:ext uri="{BB962C8B-B14F-4D97-AF65-F5344CB8AC3E}">
        <p14:creationId xmlns:p14="http://schemas.microsoft.com/office/powerpoint/2010/main" val="325455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LZW compression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219074" y="523220"/>
            <a:ext cx="4067174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3600" dirty="0">
                <a:solidFill>
                  <a:srgbClr val="0070C0"/>
                </a:solidFill>
                <a:sym typeface="Wingdings" panose="05000000000000000000" pitchFamily="2" charset="2"/>
              </a:rPr>
              <a:t>cascara</a:t>
            </a:r>
          </a:p>
          <a:p>
            <a:pPr lvl="1"/>
            <a:r>
              <a:rPr lang="en-US" sz="3600" dirty="0">
                <a:solidFill>
                  <a:srgbClr val="0070C0"/>
                </a:solidFill>
                <a:sym typeface="Wingdings" panose="05000000000000000000" pitchFamily="2" charset="2"/>
              </a:rPr>
              <a:t>  </a:t>
            </a:r>
            <a:endParaRPr lang="en-US" sz="3600" dirty="0">
              <a:solidFill>
                <a:srgbClr val="0070C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247985"/>
              </p:ext>
            </p:extLst>
          </p:nvPr>
        </p:nvGraphicFramePr>
        <p:xfrm>
          <a:off x="4105339" y="489950"/>
          <a:ext cx="4005604" cy="4119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612">
                  <a:extLst>
                    <a:ext uri="{9D8B030D-6E8A-4147-A177-3AD203B41FA5}">
                      <a16:colId xmlns:a16="http://schemas.microsoft.com/office/drawing/2014/main" val="3549296848"/>
                    </a:ext>
                  </a:extLst>
                </a:gridCol>
                <a:gridCol w="2557992">
                  <a:extLst>
                    <a:ext uri="{9D8B030D-6E8A-4147-A177-3AD203B41FA5}">
                      <a16:colId xmlns:a16="http://schemas.microsoft.com/office/drawing/2014/main" val="3047397826"/>
                    </a:ext>
                  </a:extLst>
                </a:gridCol>
              </a:tblGrid>
              <a:tr h="386556">
                <a:tc>
                  <a:txBody>
                    <a:bodyPr/>
                    <a:lstStyle/>
                    <a:p>
                      <a:r>
                        <a:rPr lang="en-US" dirty="0"/>
                        <a:t>String pattern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codeword</a:t>
                      </a:r>
                      <a:r>
                        <a:rPr lang="en-US" dirty="0"/>
                        <a:t> (in decimal)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357759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593731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192844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037546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983845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194030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96972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400180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745482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5927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81375" y="65604"/>
            <a:ext cx="5800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Codebook (limited view of initialized ASCII portion, to save space) 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04774" y="676275"/>
            <a:ext cx="6189885" cy="2398240"/>
            <a:chOff x="104774" y="676275"/>
            <a:chExt cx="6189885" cy="2398240"/>
          </a:xfrm>
        </p:grpSpPr>
        <p:sp>
          <p:nvSpPr>
            <p:cNvPr id="6" name="TextBox 5"/>
            <p:cNvSpPr txBox="1"/>
            <p:nvPr/>
          </p:nvSpPr>
          <p:spPr>
            <a:xfrm>
              <a:off x="104774" y="1414939"/>
              <a:ext cx="5810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99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7175" y="676275"/>
              <a:ext cx="276225" cy="361950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09696" y="2687419"/>
              <a:ext cx="742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51709" y="2705183"/>
              <a:ext cx="742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256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85775" y="676275"/>
            <a:ext cx="5808884" cy="2823091"/>
            <a:chOff x="485775" y="676275"/>
            <a:chExt cx="5808884" cy="2823091"/>
          </a:xfrm>
        </p:grpSpPr>
        <p:sp>
          <p:nvSpPr>
            <p:cNvPr id="21" name="Rectangle 20"/>
            <p:cNvSpPr/>
            <p:nvPr/>
          </p:nvSpPr>
          <p:spPr>
            <a:xfrm>
              <a:off x="485775" y="676275"/>
              <a:ext cx="276225" cy="361950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3875" y="1414939"/>
              <a:ext cx="5810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97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28746" y="3093907"/>
              <a:ext cx="742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51709" y="3130034"/>
              <a:ext cx="742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257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33412" y="676275"/>
            <a:ext cx="5667100" cy="3186293"/>
            <a:chOff x="633412" y="676275"/>
            <a:chExt cx="5667100" cy="3186293"/>
          </a:xfrm>
        </p:grpSpPr>
        <p:sp>
          <p:nvSpPr>
            <p:cNvPr id="26" name="Rectangle 25"/>
            <p:cNvSpPr/>
            <p:nvPr/>
          </p:nvSpPr>
          <p:spPr>
            <a:xfrm>
              <a:off x="633412" y="676275"/>
              <a:ext cx="276225" cy="361950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23926" y="1414939"/>
              <a:ext cx="76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115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38271" y="3473751"/>
              <a:ext cx="742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sc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57562" y="3493236"/>
              <a:ext cx="742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258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95216" y="683657"/>
            <a:ext cx="5395771" cy="3578036"/>
            <a:chOff x="895216" y="683657"/>
            <a:chExt cx="5395771" cy="3578036"/>
          </a:xfrm>
        </p:grpSpPr>
        <p:sp>
          <p:nvSpPr>
            <p:cNvPr id="36" name="Rectangle 35"/>
            <p:cNvSpPr/>
            <p:nvPr/>
          </p:nvSpPr>
          <p:spPr>
            <a:xfrm>
              <a:off x="895216" y="683657"/>
              <a:ext cx="457200" cy="361950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476034" y="1414939"/>
              <a:ext cx="76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256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19221" y="3863820"/>
              <a:ext cx="742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car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548037" y="3892361"/>
              <a:ext cx="742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259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11749" y="683657"/>
            <a:ext cx="6163860" cy="3967140"/>
            <a:chOff x="111749" y="683657"/>
            <a:chExt cx="6163860" cy="3967140"/>
          </a:xfrm>
        </p:grpSpPr>
        <p:sp>
          <p:nvSpPr>
            <p:cNvPr id="41" name="TextBox 40"/>
            <p:cNvSpPr txBox="1"/>
            <p:nvPr/>
          </p:nvSpPr>
          <p:spPr>
            <a:xfrm>
              <a:off x="111749" y="1838205"/>
              <a:ext cx="76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114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252338" y="683657"/>
              <a:ext cx="276225" cy="361950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28746" y="4262054"/>
              <a:ext cx="742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ra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32659" y="4281465"/>
              <a:ext cx="742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260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57092" y="674999"/>
            <a:ext cx="1128710" cy="1622341"/>
            <a:chOff x="657092" y="674999"/>
            <a:chExt cx="1128710" cy="1622341"/>
          </a:xfrm>
        </p:grpSpPr>
        <p:sp>
          <p:nvSpPr>
            <p:cNvPr id="46" name="Rectangle 45"/>
            <p:cNvSpPr/>
            <p:nvPr/>
          </p:nvSpPr>
          <p:spPr>
            <a:xfrm>
              <a:off x="1509577" y="674999"/>
              <a:ext cx="276225" cy="361950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57092" y="1835675"/>
              <a:ext cx="5810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97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334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LZW expansion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-371475" y="523220"/>
            <a:ext cx="3781425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000" u="sng" dirty="0">
                <a:sym typeface="Wingdings" panose="05000000000000000000" pitchFamily="2" charset="2"/>
              </a:rPr>
              <a:t>Example</a:t>
            </a:r>
            <a:r>
              <a:rPr lang="en-US" sz="2000" dirty="0">
                <a:sym typeface="Wingdings" panose="05000000000000000000" pitchFamily="2" charset="2"/>
              </a:rPr>
              <a:t>: </a:t>
            </a:r>
            <a:endParaRPr lang="en-US" sz="2000" u="sng" dirty="0">
              <a:sym typeface="Wingdings" panose="05000000000000000000" pitchFamily="2" charset="2"/>
            </a:endParaRPr>
          </a:p>
          <a:p>
            <a:pPr lvl="1"/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99 97 115 256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 114 97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  </a:t>
            </a:r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3343133" y="213985"/>
            <a:ext cx="514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86000" algn="l"/>
              </a:tabLst>
            </a:pPr>
            <a:r>
              <a:rPr lang="en-US" sz="2200" u="sng" dirty="0"/>
              <a:t>The general approach: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343133" y="691038"/>
            <a:ext cx="5667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  <a:tabLst>
                <a:tab pos="2286000" algn="l"/>
              </a:tabLst>
            </a:pPr>
            <a:r>
              <a:rPr lang="en-US" sz="2000" dirty="0"/>
              <a:t>Initialize the codebook with the set of characters</a:t>
            </a:r>
          </a:p>
          <a:p>
            <a:pPr marL="914400" lvl="1" indent="-457200">
              <a:buFont typeface="Arial" panose="020B0604020202020204" pitchFamily="34" charset="0"/>
              <a:buChar char="•"/>
              <a:tabLst>
                <a:tab pos="2286000" algn="l"/>
              </a:tabLst>
            </a:pPr>
            <a:r>
              <a:rPr lang="en-US" dirty="0"/>
              <a:t>Same as compression, except </a:t>
            </a:r>
            <a:r>
              <a:rPr lang="en-US" dirty="0" err="1"/>
              <a:t>codewords</a:t>
            </a:r>
            <a:r>
              <a:rPr lang="en-US" dirty="0"/>
              <a:t> become the symbol table keys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43133" y="1708159"/>
            <a:ext cx="5667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  <a:tabLst>
                <a:tab pos="2286000" algn="l"/>
              </a:tabLst>
            </a:pPr>
            <a:r>
              <a:rPr lang="en-US" sz="2000" dirty="0"/>
              <a:t>Scan the string from left to right: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14713" y="2652995"/>
            <a:ext cx="5667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  <a:tabLst>
                <a:tab pos="2286000" algn="l"/>
              </a:tabLst>
            </a:pPr>
            <a:r>
              <a:rPr lang="en-US" dirty="0"/>
              <a:t>While !EOF:</a:t>
            </a:r>
          </a:p>
          <a:p>
            <a:pPr lvl="2">
              <a:tabLst>
                <a:tab pos="2286000" algn="l"/>
              </a:tabLst>
            </a:pP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343133" y="2976160"/>
            <a:ext cx="5667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  <a:tabLst>
                <a:tab pos="2286000" algn="l"/>
              </a:tabLst>
            </a:pPr>
            <a:r>
              <a:rPr lang="en-US" dirty="0"/>
              <a:t>Read in the next available </a:t>
            </a:r>
            <a:r>
              <a:rPr lang="en-US" dirty="0" err="1"/>
              <a:t>codeword</a:t>
            </a:r>
            <a:r>
              <a:rPr lang="en-US" dirty="0"/>
              <a:t>, find the string associated with it, assign to variable ‘y’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409950" y="2052831"/>
            <a:ext cx="5667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  <a:tabLst>
                <a:tab pos="2286000" algn="l"/>
              </a:tabLst>
            </a:pPr>
            <a:r>
              <a:rPr lang="en-US" dirty="0"/>
              <a:t>Get the first ASCII character (99 = ‘c’), assign to variable ‘x’, print to file</a:t>
            </a:r>
          </a:p>
          <a:p>
            <a:pPr lvl="2">
              <a:tabLst>
                <a:tab pos="2286000" algn="l"/>
              </a:tabLst>
            </a:pP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838433" y="3583514"/>
            <a:ext cx="5667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  <a:tabLst>
                <a:tab pos="2286000" algn="l"/>
              </a:tabLst>
            </a:pPr>
            <a:r>
              <a:rPr lang="en-US" dirty="0"/>
              <a:t>The lookahead character, ‘c’, is the first character in the string associated with 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38432" y="4162484"/>
            <a:ext cx="5667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  <a:tabLst>
                <a:tab pos="2286000" algn="l"/>
              </a:tabLst>
            </a:pPr>
            <a:r>
              <a:rPr lang="en-US" dirty="0"/>
              <a:t>Add ‘</a:t>
            </a:r>
            <a:r>
              <a:rPr lang="en-US" dirty="0" err="1"/>
              <a:t>x+c</a:t>
            </a:r>
            <a:r>
              <a:rPr lang="en-US" dirty="0"/>
              <a:t>’ to first available position in codebook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409949" y="4735947"/>
            <a:ext cx="566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  <a:tabLst>
                <a:tab pos="2286000" algn="l"/>
              </a:tabLst>
            </a:pPr>
            <a:r>
              <a:rPr lang="en-US" dirty="0"/>
              <a:t>Update ‘x’: x = y</a:t>
            </a:r>
          </a:p>
        </p:txBody>
      </p:sp>
    </p:spTree>
    <p:extLst>
      <p:ext uri="{BB962C8B-B14F-4D97-AF65-F5344CB8AC3E}">
        <p14:creationId xmlns:p14="http://schemas.microsoft.com/office/powerpoint/2010/main" val="403028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2" grpId="0"/>
      <p:bldP spid="53" grpId="0"/>
      <p:bldP spid="54" grpId="0"/>
      <p:bldP spid="55" grpId="0"/>
      <p:bldP spid="57" grpId="0"/>
      <p:bldP spid="58" grpId="0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LZW expansion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-371475" y="523220"/>
            <a:ext cx="3781425" cy="113877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000" u="sng" dirty="0">
                <a:sym typeface="Wingdings" panose="05000000000000000000" pitchFamily="2" charset="2"/>
              </a:rPr>
              <a:t>Example</a:t>
            </a:r>
            <a:r>
              <a:rPr lang="en-US" sz="2000" dirty="0">
                <a:sym typeface="Wingdings" panose="05000000000000000000" pitchFamily="2" charset="2"/>
              </a:rPr>
              <a:t>: </a:t>
            </a:r>
            <a:endParaRPr lang="en-US" sz="2000" u="sng" dirty="0">
              <a:sym typeface="Wingdings" panose="05000000000000000000" pitchFamily="2" charset="2"/>
            </a:endParaRPr>
          </a:p>
          <a:p>
            <a:pPr lvl="1"/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999711525611497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  </a:t>
            </a:r>
            <a:endParaRPr lang="en-US" sz="20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366821"/>
              </p:ext>
            </p:extLst>
          </p:nvPr>
        </p:nvGraphicFramePr>
        <p:xfrm>
          <a:off x="4105339" y="489950"/>
          <a:ext cx="4005604" cy="3865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612">
                  <a:extLst>
                    <a:ext uri="{9D8B030D-6E8A-4147-A177-3AD203B41FA5}">
                      <a16:colId xmlns:a16="http://schemas.microsoft.com/office/drawing/2014/main" val="3549296848"/>
                    </a:ext>
                  </a:extLst>
                </a:gridCol>
                <a:gridCol w="2557992">
                  <a:extLst>
                    <a:ext uri="{9D8B030D-6E8A-4147-A177-3AD203B41FA5}">
                      <a16:colId xmlns:a16="http://schemas.microsoft.com/office/drawing/2014/main" val="3047397826"/>
                    </a:ext>
                  </a:extLst>
                </a:gridCol>
              </a:tblGrid>
              <a:tr h="386556">
                <a:tc>
                  <a:txBody>
                    <a:bodyPr/>
                    <a:lstStyle/>
                    <a:p>
                      <a:r>
                        <a:rPr lang="en-US" dirty="0" err="1"/>
                        <a:t>codeword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 pattern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357759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593731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192844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r>
                        <a:rPr lang="en-US" dirty="0"/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037546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r>
                        <a:rPr lang="en-US" dirty="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983845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194030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96972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400180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745482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59278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381375" y="65604"/>
            <a:ext cx="5800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Codebook (limited view of initialized ASCII portion, to save space)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352" y="911631"/>
            <a:ext cx="462098" cy="361950"/>
          </a:xfrm>
          <a:prstGeom prst="rect">
            <a:avLst/>
          </a:prstGeom>
          <a:solidFill>
            <a:srgbClr val="92D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775" y="1414939"/>
            <a:ext cx="447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4207" y="2185213"/>
            <a:ext cx="1700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= ‘c’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5768" y="2650867"/>
            <a:ext cx="1700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 = ‘a’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4206" y="3174087"/>
            <a:ext cx="1700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 = ‘a’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4205" y="3639741"/>
            <a:ext cx="1700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+ c = ‘ca’</a:t>
            </a:r>
          </a:p>
        </p:txBody>
      </p:sp>
    </p:spTree>
    <p:extLst>
      <p:ext uri="{BB962C8B-B14F-4D97-AF65-F5344CB8AC3E}">
        <p14:creationId xmlns:p14="http://schemas.microsoft.com/office/powerpoint/2010/main" val="4277172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LZW expansion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-371475" y="523220"/>
            <a:ext cx="3781425" cy="113877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000" u="sng" dirty="0">
                <a:sym typeface="Wingdings" panose="05000000000000000000" pitchFamily="2" charset="2"/>
              </a:rPr>
              <a:t>Example</a:t>
            </a:r>
            <a:r>
              <a:rPr lang="en-US" sz="2000" dirty="0">
                <a:sym typeface="Wingdings" panose="05000000000000000000" pitchFamily="2" charset="2"/>
              </a:rPr>
              <a:t>: </a:t>
            </a:r>
            <a:endParaRPr lang="en-US" sz="2000" u="sng" dirty="0">
              <a:sym typeface="Wingdings" panose="05000000000000000000" pitchFamily="2" charset="2"/>
            </a:endParaRPr>
          </a:p>
          <a:p>
            <a:pPr lvl="1"/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999711525611497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  </a:t>
            </a:r>
            <a:endParaRPr lang="en-US" sz="20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511948"/>
              </p:ext>
            </p:extLst>
          </p:nvPr>
        </p:nvGraphicFramePr>
        <p:xfrm>
          <a:off x="4105339" y="489950"/>
          <a:ext cx="4005604" cy="3865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612">
                  <a:extLst>
                    <a:ext uri="{9D8B030D-6E8A-4147-A177-3AD203B41FA5}">
                      <a16:colId xmlns:a16="http://schemas.microsoft.com/office/drawing/2014/main" val="3549296848"/>
                    </a:ext>
                  </a:extLst>
                </a:gridCol>
                <a:gridCol w="2557992">
                  <a:extLst>
                    <a:ext uri="{9D8B030D-6E8A-4147-A177-3AD203B41FA5}">
                      <a16:colId xmlns:a16="http://schemas.microsoft.com/office/drawing/2014/main" val="3047397826"/>
                    </a:ext>
                  </a:extLst>
                </a:gridCol>
              </a:tblGrid>
              <a:tr h="386556">
                <a:tc>
                  <a:txBody>
                    <a:bodyPr/>
                    <a:lstStyle/>
                    <a:p>
                      <a:r>
                        <a:rPr lang="en-US" dirty="0" err="1"/>
                        <a:t>codeword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 pattern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357759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593731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192844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r>
                        <a:rPr lang="en-US" dirty="0"/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037546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r>
                        <a:rPr lang="en-US" dirty="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983845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194030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r>
                        <a:rPr lang="en-US" dirty="0"/>
                        <a:t>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96972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400180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745482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59278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381375" y="65604"/>
            <a:ext cx="5800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Codebook (limited view of initialized ASCII portion, to save space)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352" y="911631"/>
            <a:ext cx="462098" cy="361950"/>
          </a:xfrm>
          <a:prstGeom prst="rect">
            <a:avLst/>
          </a:prstGeom>
          <a:solidFill>
            <a:srgbClr val="92D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775" y="1414939"/>
            <a:ext cx="55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4207" y="2185213"/>
            <a:ext cx="1700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= ‘a’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5768" y="2650867"/>
            <a:ext cx="1700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 = ‘s’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4206" y="3174087"/>
            <a:ext cx="1700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 = ‘s’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4205" y="3639741"/>
            <a:ext cx="1700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+ c = ‘as’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8046" y="924862"/>
            <a:ext cx="462098" cy="361950"/>
          </a:xfrm>
          <a:prstGeom prst="rect">
            <a:avLst/>
          </a:prstGeom>
          <a:solidFill>
            <a:srgbClr val="92D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9757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LZW expansion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-371475" y="523220"/>
            <a:ext cx="3781425" cy="113877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000" u="sng" dirty="0">
                <a:sym typeface="Wingdings" panose="05000000000000000000" pitchFamily="2" charset="2"/>
              </a:rPr>
              <a:t>Example</a:t>
            </a:r>
            <a:r>
              <a:rPr lang="en-US" sz="2000" dirty="0">
                <a:sym typeface="Wingdings" panose="05000000000000000000" pitchFamily="2" charset="2"/>
              </a:rPr>
              <a:t>: </a:t>
            </a:r>
            <a:endParaRPr lang="en-US" sz="2000" u="sng" dirty="0">
              <a:sym typeface="Wingdings" panose="05000000000000000000" pitchFamily="2" charset="2"/>
            </a:endParaRPr>
          </a:p>
          <a:p>
            <a:pPr lvl="1"/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999711525611497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  </a:t>
            </a:r>
            <a:endParaRPr lang="en-US" sz="20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567178"/>
              </p:ext>
            </p:extLst>
          </p:nvPr>
        </p:nvGraphicFramePr>
        <p:xfrm>
          <a:off x="4105339" y="489950"/>
          <a:ext cx="4005604" cy="3865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612">
                  <a:extLst>
                    <a:ext uri="{9D8B030D-6E8A-4147-A177-3AD203B41FA5}">
                      <a16:colId xmlns:a16="http://schemas.microsoft.com/office/drawing/2014/main" val="3549296848"/>
                    </a:ext>
                  </a:extLst>
                </a:gridCol>
                <a:gridCol w="2557992">
                  <a:extLst>
                    <a:ext uri="{9D8B030D-6E8A-4147-A177-3AD203B41FA5}">
                      <a16:colId xmlns:a16="http://schemas.microsoft.com/office/drawing/2014/main" val="3047397826"/>
                    </a:ext>
                  </a:extLst>
                </a:gridCol>
              </a:tblGrid>
              <a:tr h="386556">
                <a:tc>
                  <a:txBody>
                    <a:bodyPr/>
                    <a:lstStyle/>
                    <a:p>
                      <a:r>
                        <a:rPr lang="en-US" dirty="0" err="1"/>
                        <a:t>codeword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 pattern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357759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593731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192844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r>
                        <a:rPr lang="en-US" dirty="0"/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037546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r>
                        <a:rPr lang="en-US" dirty="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983845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194030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r>
                        <a:rPr lang="en-US" dirty="0"/>
                        <a:t>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96972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r>
                        <a:rPr lang="en-US" dirty="0"/>
                        <a:t>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400180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745482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59278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381375" y="65604"/>
            <a:ext cx="5800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Codebook (limited view of initialized ASCII portion, to save space)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352" y="911631"/>
            <a:ext cx="462098" cy="361950"/>
          </a:xfrm>
          <a:prstGeom prst="rect">
            <a:avLst/>
          </a:prstGeom>
          <a:solidFill>
            <a:srgbClr val="92D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774" y="1414939"/>
            <a:ext cx="6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cas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214207" y="2185213"/>
            <a:ext cx="1700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= ‘s’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5768" y="2650867"/>
            <a:ext cx="1700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 = ‘ca’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4206" y="3174087"/>
            <a:ext cx="1700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 = ‘c’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4205" y="3639741"/>
            <a:ext cx="1700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+ c = ‘</a:t>
            </a:r>
            <a:r>
              <a:rPr lang="en-US" sz="2400" dirty="0" err="1"/>
              <a:t>sc</a:t>
            </a:r>
            <a:r>
              <a:rPr lang="en-US" sz="2400" dirty="0"/>
              <a:t>’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8046" y="924862"/>
            <a:ext cx="462098" cy="361950"/>
          </a:xfrm>
          <a:prstGeom prst="rect">
            <a:avLst/>
          </a:prstGeom>
          <a:solidFill>
            <a:srgbClr val="92D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99873" y="916274"/>
            <a:ext cx="538402" cy="361950"/>
          </a:xfrm>
          <a:prstGeom prst="rect">
            <a:avLst/>
          </a:prstGeom>
          <a:solidFill>
            <a:srgbClr val="92D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32631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1850</TotalTime>
  <Words>1009</Words>
  <Application>Microsoft Office PowerPoint</Application>
  <PresentationFormat>On-screen Show (4:3)</PresentationFormat>
  <Paragraphs>277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148</cp:revision>
  <dcterms:created xsi:type="dcterms:W3CDTF">2016-10-06T23:04:54Z</dcterms:created>
  <dcterms:modified xsi:type="dcterms:W3CDTF">2017-02-10T06:02:30Z</dcterms:modified>
</cp:coreProperties>
</file>