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4711" autoAdjust="0"/>
  </p:normalViewPr>
  <p:slideViewPr>
    <p:cSldViewPr snapToGrid="0" showGuides="1">
      <p:cViewPr varScale="1">
        <p:scale>
          <a:sx n="59" d="100"/>
          <a:sy n="59" d="100"/>
        </p:scale>
        <p:origin x="630" y="72"/>
      </p:cViewPr>
      <p:guideLst>
        <p:guide orient="horz" pos="552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3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5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9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8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1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4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73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8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F7A0-6872-41D8-8469-E2CCA1F448B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#3: 1/27/17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DLB tries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Hands-on exercises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Exercise answers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351690" y="6247649"/>
            <a:ext cx="9026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ym typeface="Wingdings" panose="05000000000000000000" pitchFamily="2" charset="2"/>
              </a:rPr>
              <a:t>Slide credits: some of the material presented in these slides is based on previous recitation slides from Phuong Pham, and slides from the CS1501 lectures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Exercises: either string termination method is 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592" y="838200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6362" y="776644"/>
            <a:ext cx="8201594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Create DLB tries for: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baby, bad, bank, box, dad, 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bat, bath, bathe, dog, ear, fog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38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Search tries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592" y="838200"/>
            <a:ext cx="8201594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Tree-like data structures that store a set of entries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Entries are frequently strings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the </a:t>
            </a:r>
            <a:r>
              <a:rPr lang="en-US" sz="2400" dirty="0" err="1"/>
              <a:t>trie</a:t>
            </a:r>
            <a:r>
              <a:rPr lang="en-US" sz="2400" dirty="0"/>
              <a:t> is used to implement a symbol table, we might refer to the entries as the “keys”, which are associated with a specific “value”.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59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Search tries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592" y="838200"/>
            <a:ext cx="8201594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Tree-like data structures that store a set of entries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Entries are frequently strings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the </a:t>
            </a:r>
            <a:r>
              <a:rPr lang="en-US" sz="2400" dirty="0" err="1"/>
              <a:t>trie</a:t>
            </a:r>
            <a:r>
              <a:rPr lang="en-US" sz="2400" dirty="0"/>
              <a:t> is used to implement a symbol table, we might refer to the entries as the “keys”, which are associated with a specific “value”.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96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De La </a:t>
            </a:r>
            <a:r>
              <a:rPr lang="fr-FR" sz="2800" dirty="0" err="1">
                <a:solidFill>
                  <a:srgbClr val="002060"/>
                </a:solidFill>
              </a:rPr>
              <a:t>Briandais</a:t>
            </a:r>
            <a:r>
              <a:rPr lang="fr-FR" sz="2800" dirty="0">
                <a:solidFill>
                  <a:srgbClr val="002060"/>
                </a:solidFill>
              </a:rPr>
              <a:t> (DLB)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trie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55" y="627185"/>
            <a:ext cx="4429762" cy="38164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Strings are split into their individual characters.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Each character is stored in a node in a linked list.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following slides illustrate the general approach to constructing the tree, and two alternative means of marking the termination of a string entry.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38" t="11655" r="3646"/>
          <a:stretch/>
        </p:blipFill>
        <p:spPr>
          <a:xfrm>
            <a:off x="4562396" y="523220"/>
            <a:ext cx="4487820" cy="36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9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One possible representation of a DLB node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246" y="972820"/>
            <a:ext cx="7209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private class </a:t>
            </a:r>
            <a:r>
              <a:rPr lang="en-US" dirty="0"/>
              <a:t>Node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private char</a:t>
            </a:r>
            <a:r>
              <a:rPr lang="en-US" dirty="0"/>
              <a:t> c;                     </a:t>
            </a:r>
            <a:r>
              <a:rPr lang="en-US" dirty="0">
                <a:solidFill>
                  <a:srgbClr val="00B050"/>
                </a:solidFill>
              </a:rPr>
              <a:t>// character from the string key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Node down;	          </a:t>
            </a:r>
            <a:r>
              <a:rPr lang="en-US" dirty="0">
                <a:solidFill>
                  <a:srgbClr val="00B050"/>
                </a:solidFill>
              </a:rPr>
              <a:t>// ref to Node below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Node right;		 </a:t>
            </a:r>
            <a:r>
              <a:rPr lang="en-US" dirty="0">
                <a:solidFill>
                  <a:srgbClr val="00B050"/>
                </a:solidFill>
              </a:rPr>
              <a:t>// ref to Node to right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;                    </a:t>
            </a:r>
            <a:r>
              <a:rPr lang="en-US" dirty="0">
                <a:solidFill>
                  <a:srgbClr val="00B050"/>
                </a:solidFill>
              </a:rPr>
              <a:t>// integer value associated with string key</a:t>
            </a:r>
          </a:p>
          <a:p>
            <a:r>
              <a:rPr lang="en-US" dirty="0"/>
              <a:t>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49600"/>
            <a:ext cx="8134066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 Partially adapted from TST.java from textbook</a:t>
            </a:r>
            <a:endParaRPr lang="en-US" sz="2000" dirty="0">
              <a:solidFill>
                <a:srgbClr val="002060"/>
              </a:solidFill>
            </a:endParaRPr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445544" y="3088549"/>
            <a:ext cx="1476864" cy="1421918"/>
            <a:chOff x="956716" y="3088549"/>
            <a:chExt cx="1181491" cy="1137534"/>
          </a:xfrm>
        </p:grpSpPr>
        <p:grpSp>
          <p:nvGrpSpPr>
            <p:cNvPr id="24" name="Group 23"/>
            <p:cNvGrpSpPr/>
            <p:nvPr/>
          </p:nvGrpSpPr>
          <p:grpSpPr>
            <a:xfrm>
              <a:off x="956716" y="3088549"/>
              <a:ext cx="965630" cy="939114"/>
              <a:chOff x="3570960" y="3651257"/>
              <a:chExt cx="965630" cy="93911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70961" y="3651257"/>
                <a:ext cx="469557" cy="469557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70960" y="4120814"/>
                <a:ext cx="469557" cy="469557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67033" y="3651257"/>
                <a:ext cx="469557" cy="469557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67033" y="4120814"/>
                <a:ext cx="469557" cy="469557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1759515" y="3323326"/>
              <a:ext cx="37869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rot="5400000" flipV="1">
              <a:off x="1536778" y="4036736"/>
              <a:ext cx="37869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89380" y="3968969"/>
            <a:ext cx="30019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Subsequent slides will present the nodes as simple boxes, but it can be assumed that this kind of complexity exists inside.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247" y="3746232"/>
            <a:ext cx="205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(may be unused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many nodes)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1133" y="3349754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char 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66343" y="4555918"/>
            <a:ext cx="324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Reference to node below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88389" y="3349754"/>
            <a:ext cx="300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Reference to node to the right</a:t>
            </a:r>
          </a:p>
        </p:txBody>
      </p:sp>
    </p:spTree>
    <p:extLst>
      <p:ext uri="{BB962C8B-B14F-4D97-AF65-F5344CB8AC3E}">
        <p14:creationId xmlns:p14="http://schemas.microsoft.com/office/powerpoint/2010/main" val="15368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89" y="989169"/>
            <a:ext cx="3708888" cy="49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 she, sea, shells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0" y="0"/>
            <a:ext cx="8968154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Creating a DLB, method #1: use a special character to indicate string termination (here, “^”)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335567" y="1488831"/>
            <a:ext cx="2817934" cy="49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Step 1</a:t>
            </a:r>
            <a:r>
              <a:rPr lang="en-US" sz="2400" dirty="0"/>
              <a:t>: Insert she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33729" y="1829187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756492" y="109562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56491" y="180962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756490" y="2539062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5" name="Straight Connector 74"/>
          <p:cNvCxnSpPr>
            <a:stCxn id="63" idx="2"/>
            <a:endCxn id="64" idx="0"/>
          </p:cNvCxnSpPr>
          <p:nvPr/>
        </p:nvCxnSpPr>
        <p:spPr>
          <a:xfrm flipH="1">
            <a:off x="4991270" y="1565186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4" idx="2"/>
            <a:endCxn id="71" idx="0"/>
          </p:cNvCxnSpPr>
          <p:nvPr/>
        </p:nvCxnSpPr>
        <p:spPr>
          <a:xfrm flipH="1">
            <a:off x="4991269" y="2279178"/>
            <a:ext cx="1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endCxn id="71" idx="2"/>
          </p:cNvCxnSpPr>
          <p:nvPr/>
        </p:nvCxnSpPr>
        <p:spPr>
          <a:xfrm flipV="1">
            <a:off x="4991268" y="3008619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88335" y="182326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991179" y="1823265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756490" y="326643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^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60762" y="182326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^</a:t>
            </a:r>
          </a:p>
        </p:txBody>
      </p:sp>
      <p:sp>
        <p:nvSpPr>
          <p:cNvPr id="154" name="Content Placeholder 2"/>
          <p:cNvSpPr txBox="1">
            <a:spLocks/>
          </p:cNvSpPr>
          <p:nvPr/>
        </p:nvSpPr>
        <p:spPr>
          <a:xfrm>
            <a:off x="335567" y="2331995"/>
            <a:ext cx="2817934" cy="49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Step 2</a:t>
            </a:r>
            <a:r>
              <a:rPr lang="en-US" sz="2400" dirty="0"/>
              <a:t>: Insert sea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430510" y="2590384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700058" y="2590384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cxnSp>
        <p:nvCxnSpPr>
          <p:cNvPr id="157" name="Elbow Connector 64"/>
          <p:cNvCxnSpPr>
            <a:cxnSpLocks/>
          </p:cNvCxnSpPr>
          <p:nvPr/>
        </p:nvCxnSpPr>
        <p:spPr>
          <a:xfrm flipV="1">
            <a:off x="5285648" y="2044399"/>
            <a:ext cx="914400" cy="7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6215981" y="1809621"/>
            <a:ext cx="460278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991179" y="2590384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6466962" y="2298080"/>
            <a:ext cx="1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229567" y="2539062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260762" y="256064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^</a:t>
            </a:r>
          </a:p>
        </p:txBody>
      </p:sp>
      <p:cxnSp>
        <p:nvCxnSpPr>
          <p:cNvPr id="165" name="Straight Connector 164"/>
          <p:cNvCxnSpPr>
            <a:cxnSpLocks/>
          </p:cNvCxnSpPr>
          <p:nvPr/>
        </p:nvCxnSpPr>
        <p:spPr>
          <a:xfrm flipV="1">
            <a:off x="6487791" y="3023204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6246510" y="32822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^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Content Placeholder 2"/>
          <p:cNvSpPr txBox="1">
            <a:spLocks/>
          </p:cNvSpPr>
          <p:nvPr/>
        </p:nvSpPr>
        <p:spPr>
          <a:xfrm>
            <a:off x="335567" y="3079285"/>
            <a:ext cx="2817934" cy="49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Step 3</a:t>
            </a:r>
            <a:r>
              <a:rPr lang="en-US" sz="2400" dirty="0"/>
              <a:t>: Insert shells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430510" y="3381318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700058" y="338131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960305" y="3381318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226986" y="3381318"/>
            <a:ext cx="34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cxnSp>
        <p:nvCxnSpPr>
          <p:cNvPr id="176" name="Elbow Connector 64"/>
          <p:cNvCxnSpPr>
            <a:cxnSpLocks/>
          </p:cNvCxnSpPr>
          <p:nvPr/>
        </p:nvCxnSpPr>
        <p:spPr>
          <a:xfrm flipV="1">
            <a:off x="5226047" y="3493402"/>
            <a:ext cx="274320" cy="7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5508069" y="32822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452790" y="3381318"/>
            <a:ext cx="34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cxnSp>
        <p:nvCxnSpPr>
          <p:cNvPr id="180" name="Straight Connector 179"/>
          <p:cNvCxnSpPr>
            <a:cxnSpLocks/>
          </p:cNvCxnSpPr>
          <p:nvPr/>
        </p:nvCxnSpPr>
        <p:spPr>
          <a:xfrm flipV="1">
            <a:off x="5742847" y="3774989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5508069" y="40194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687293" y="3381318"/>
            <a:ext cx="34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508069" y="480487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Connector 184"/>
          <p:cNvCxnSpPr>
            <a:cxnSpLocks/>
          </p:cNvCxnSpPr>
          <p:nvPr/>
        </p:nvCxnSpPr>
        <p:spPr>
          <a:xfrm flipV="1">
            <a:off x="5742847" y="4542293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952915" y="330034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^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520935" y="564355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^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8" name="Straight Connector 187"/>
          <p:cNvCxnSpPr>
            <a:cxnSpLocks/>
          </p:cNvCxnSpPr>
          <p:nvPr/>
        </p:nvCxnSpPr>
        <p:spPr>
          <a:xfrm flipV="1">
            <a:off x="5742847" y="5345645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4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 animBg="1"/>
      <p:bldP spid="64" grpId="0" animBg="1"/>
      <p:bldP spid="71" grpId="0" animBg="1"/>
      <p:bldP spid="84" grpId="0"/>
      <p:bldP spid="86" grpId="0"/>
      <p:bldP spid="152" grpId="0" animBg="1"/>
      <p:bldP spid="153" grpId="0"/>
      <p:bldP spid="154" grpId="0"/>
      <p:bldP spid="155" grpId="0"/>
      <p:bldP spid="156" grpId="0"/>
      <p:bldP spid="158" grpId="0" animBg="1"/>
      <p:bldP spid="161" grpId="0"/>
      <p:bldP spid="163" grpId="0" animBg="1"/>
      <p:bldP spid="164" grpId="0"/>
      <p:bldP spid="166" grpId="0" animBg="1"/>
      <p:bldP spid="167" grpId="0"/>
      <p:bldP spid="168" grpId="0"/>
      <p:bldP spid="169" grpId="0"/>
      <p:bldP spid="172" grpId="0"/>
      <p:bldP spid="174" grpId="0"/>
      <p:bldP spid="177" grpId="0" animBg="1"/>
      <p:bldP spid="179" grpId="0"/>
      <p:bldP spid="181" grpId="0" animBg="1"/>
      <p:bldP spid="182" grpId="0"/>
      <p:bldP spid="183" grpId="0" animBg="1"/>
      <p:bldP spid="186" grpId="0"/>
      <p:bldP spid="1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88" y="989169"/>
            <a:ext cx="4154365" cy="499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/>
              <a:t>Example</a:t>
            </a:r>
            <a:r>
              <a:rPr lang="en-US" sz="2200" dirty="0"/>
              <a:t>: she </a:t>
            </a:r>
            <a:r>
              <a:rPr lang="en-US" sz="2200" dirty="0">
                <a:solidFill>
                  <a:srgbClr val="0070C0"/>
                </a:solidFill>
              </a:rPr>
              <a:t>(3)</a:t>
            </a:r>
            <a:r>
              <a:rPr lang="en-US" sz="2200" dirty="0"/>
              <a:t>, sea </a:t>
            </a:r>
            <a:r>
              <a:rPr lang="en-US" sz="2200" dirty="0">
                <a:solidFill>
                  <a:srgbClr val="0070C0"/>
                </a:solidFill>
              </a:rPr>
              <a:t>(7)</a:t>
            </a:r>
            <a:r>
              <a:rPr lang="en-US" sz="2200" dirty="0"/>
              <a:t>, shells </a:t>
            </a:r>
            <a:r>
              <a:rPr lang="en-US" sz="2200" dirty="0">
                <a:solidFill>
                  <a:srgbClr val="0070C0"/>
                </a:solidFill>
              </a:rPr>
              <a:t>(5)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0" y="0"/>
            <a:ext cx="8968154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Creating a DLB, method #2: the first non-null value field indicates string termination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52797" y="2086704"/>
            <a:ext cx="2817934" cy="49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Step 1</a:t>
            </a:r>
            <a:r>
              <a:rPr lang="en-US" sz="2400" dirty="0"/>
              <a:t>: Insert she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50959" y="2427060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764673" y="109562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764672" y="180962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4671" y="2539062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5" name="Straight Connector 74"/>
          <p:cNvCxnSpPr>
            <a:stCxn id="63" idx="2"/>
            <a:endCxn id="64" idx="0"/>
          </p:cNvCxnSpPr>
          <p:nvPr/>
        </p:nvCxnSpPr>
        <p:spPr>
          <a:xfrm flipH="1">
            <a:off x="5999451" y="1565186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4" idx="2"/>
            <a:endCxn id="71" idx="0"/>
          </p:cNvCxnSpPr>
          <p:nvPr/>
        </p:nvCxnSpPr>
        <p:spPr>
          <a:xfrm flipH="1">
            <a:off x="5999450" y="2279178"/>
            <a:ext cx="1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endCxn id="71" idx="2"/>
          </p:cNvCxnSpPr>
          <p:nvPr/>
        </p:nvCxnSpPr>
        <p:spPr>
          <a:xfrm flipV="1">
            <a:off x="5999449" y="3008619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805565" y="242113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08409" y="2421138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764671" y="326643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377992" y="24211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54" name="Content Placeholder 2"/>
          <p:cNvSpPr txBox="1">
            <a:spLocks/>
          </p:cNvSpPr>
          <p:nvPr/>
        </p:nvSpPr>
        <p:spPr>
          <a:xfrm>
            <a:off x="452797" y="2929868"/>
            <a:ext cx="2817934" cy="49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Step 2</a:t>
            </a:r>
            <a:r>
              <a:rPr lang="en-US" sz="2400" dirty="0"/>
              <a:t>: Insert sea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547740" y="3188257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817288" y="3188257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cxnSp>
        <p:nvCxnSpPr>
          <p:cNvPr id="157" name="Elbow Connector 64"/>
          <p:cNvCxnSpPr>
            <a:cxnSpLocks/>
          </p:cNvCxnSpPr>
          <p:nvPr/>
        </p:nvCxnSpPr>
        <p:spPr>
          <a:xfrm flipV="1">
            <a:off x="6293829" y="2044399"/>
            <a:ext cx="914400" cy="7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7224162" y="1809621"/>
            <a:ext cx="460278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108409" y="3188257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7475143" y="2298080"/>
            <a:ext cx="1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237748" y="2539062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377992" y="3158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165" name="Straight Connector 164"/>
          <p:cNvCxnSpPr>
            <a:cxnSpLocks/>
          </p:cNvCxnSpPr>
          <p:nvPr/>
        </p:nvCxnSpPr>
        <p:spPr>
          <a:xfrm flipV="1">
            <a:off x="7495972" y="3023204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7254691" y="32822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67" name="Content Placeholder 2"/>
          <p:cNvSpPr txBox="1">
            <a:spLocks/>
          </p:cNvSpPr>
          <p:nvPr/>
        </p:nvSpPr>
        <p:spPr>
          <a:xfrm>
            <a:off x="452797" y="3677158"/>
            <a:ext cx="2817934" cy="49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Step 3</a:t>
            </a:r>
            <a:r>
              <a:rPr lang="en-US" sz="2400" dirty="0"/>
              <a:t>: Insert shells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547740" y="3979191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817288" y="3979191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077535" y="3979191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44216" y="3979191"/>
            <a:ext cx="34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cxnSp>
        <p:nvCxnSpPr>
          <p:cNvPr id="176" name="Elbow Connector 64"/>
          <p:cNvCxnSpPr>
            <a:cxnSpLocks/>
          </p:cNvCxnSpPr>
          <p:nvPr/>
        </p:nvCxnSpPr>
        <p:spPr>
          <a:xfrm flipV="1">
            <a:off x="6234228" y="3493402"/>
            <a:ext cx="274320" cy="7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516250" y="32822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570020" y="3979191"/>
            <a:ext cx="34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cxnSp>
        <p:nvCxnSpPr>
          <p:cNvPr id="180" name="Straight Connector 179"/>
          <p:cNvCxnSpPr>
            <a:cxnSpLocks/>
          </p:cNvCxnSpPr>
          <p:nvPr/>
        </p:nvCxnSpPr>
        <p:spPr>
          <a:xfrm flipV="1">
            <a:off x="6751028" y="3774989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6516250" y="40194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804523" y="3979191"/>
            <a:ext cx="34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516250" y="480487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Connector 184"/>
          <p:cNvCxnSpPr>
            <a:cxnSpLocks/>
          </p:cNvCxnSpPr>
          <p:nvPr/>
        </p:nvCxnSpPr>
        <p:spPr>
          <a:xfrm flipV="1">
            <a:off x="6751028" y="4542293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070145" y="39685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529116" y="564355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188" name="Straight Connector 187"/>
          <p:cNvCxnSpPr>
            <a:cxnSpLocks/>
          </p:cNvCxnSpPr>
          <p:nvPr/>
        </p:nvCxnSpPr>
        <p:spPr>
          <a:xfrm flipV="1">
            <a:off x="6751028" y="5345645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222144" y="1402349"/>
            <a:ext cx="4154365" cy="499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Black font = entry in char c field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rgbClr val="0070C0"/>
                </a:solidFill>
              </a:rPr>
              <a:t>Blue font = entry in the </a:t>
            </a:r>
            <a:r>
              <a:rPr lang="en-US" sz="1600" i="1" dirty="0" err="1">
                <a:solidFill>
                  <a:srgbClr val="0070C0"/>
                </a:solidFill>
              </a:rPr>
              <a:t>int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i="1" dirty="0" err="1">
                <a:solidFill>
                  <a:srgbClr val="0070C0"/>
                </a:solidFill>
              </a:rPr>
              <a:t>val</a:t>
            </a:r>
            <a:r>
              <a:rPr lang="en-US" sz="1600" i="1" dirty="0">
                <a:solidFill>
                  <a:srgbClr val="0070C0"/>
                </a:solidFill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186060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 animBg="1"/>
      <p:bldP spid="64" grpId="0" animBg="1"/>
      <p:bldP spid="71" grpId="0" animBg="1"/>
      <p:bldP spid="84" grpId="0"/>
      <p:bldP spid="86" grpId="0"/>
      <p:bldP spid="152" grpId="0" animBg="1"/>
      <p:bldP spid="153" grpId="0"/>
      <p:bldP spid="154" grpId="0"/>
      <p:bldP spid="155" grpId="0"/>
      <p:bldP spid="156" grpId="0"/>
      <p:bldP spid="158" grpId="0" animBg="1"/>
      <p:bldP spid="161" grpId="0"/>
      <p:bldP spid="163" grpId="0" animBg="1"/>
      <p:bldP spid="164" grpId="0"/>
      <p:bldP spid="166" grpId="0" animBg="1"/>
      <p:bldP spid="167" grpId="0"/>
      <p:bldP spid="168" grpId="0"/>
      <p:bldP spid="169" grpId="0"/>
      <p:bldP spid="172" grpId="0"/>
      <p:bldP spid="174" grpId="0"/>
      <p:bldP spid="177" grpId="0" animBg="1"/>
      <p:bldP spid="179" grpId="0"/>
      <p:bldP spid="181" grpId="0" animBg="1"/>
      <p:bldP spid="182" grpId="0"/>
      <p:bldP spid="183" grpId="0" animBg="1"/>
      <p:bldP spid="186" grpId="0"/>
      <p:bldP spid="1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89" y="502448"/>
            <a:ext cx="4154365" cy="499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/>
              <a:t>Example search hit</a:t>
            </a:r>
            <a:r>
              <a:rPr lang="en-US" sz="2200" dirty="0"/>
              <a:t>: Sea </a:t>
            </a:r>
          </a:p>
          <a:p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0"/>
            <a:ext cx="896815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Searching for a value in a DLB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764673" y="109562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764672" y="180962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4671" y="2539062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5" name="Straight Connector 74"/>
          <p:cNvCxnSpPr>
            <a:stCxn id="63" idx="2"/>
            <a:endCxn id="64" idx="0"/>
          </p:cNvCxnSpPr>
          <p:nvPr/>
        </p:nvCxnSpPr>
        <p:spPr>
          <a:xfrm flipH="1">
            <a:off x="5999451" y="1565186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4" idx="2"/>
            <a:endCxn id="71" idx="0"/>
          </p:cNvCxnSpPr>
          <p:nvPr/>
        </p:nvCxnSpPr>
        <p:spPr>
          <a:xfrm flipH="1">
            <a:off x="5999450" y="2279178"/>
            <a:ext cx="1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endCxn id="71" idx="2"/>
          </p:cNvCxnSpPr>
          <p:nvPr/>
        </p:nvCxnSpPr>
        <p:spPr>
          <a:xfrm flipV="1">
            <a:off x="5999449" y="3008619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764671" y="326643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157" name="Elbow Connector 64"/>
          <p:cNvCxnSpPr>
            <a:cxnSpLocks/>
          </p:cNvCxnSpPr>
          <p:nvPr/>
        </p:nvCxnSpPr>
        <p:spPr>
          <a:xfrm flipV="1">
            <a:off x="6293829" y="2044399"/>
            <a:ext cx="914400" cy="7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7224162" y="1809621"/>
            <a:ext cx="460278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7475143" y="2298080"/>
            <a:ext cx="1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237748" y="2539062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5" name="Straight Connector 164"/>
          <p:cNvCxnSpPr>
            <a:cxnSpLocks/>
          </p:cNvCxnSpPr>
          <p:nvPr/>
        </p:nvCxnSpPr>
        <p:spPr>
          <a:xfrm flipV="1">
            <a:off x="7495972" y="3023204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7254691" y="32822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cxnSp>
        <p:nvCxnSpPr>
          <p:cNvPr id="176" name="Elbow Connector 64"/>
          <p:cNvCxnSpPr>
            <a:cxnSpLocks/>
          </p:cNvCxnSpPr>
          <p:nvPr/>
        </p:nvCxnSpPr>
        <p:spPr>
          <a:xfrm flipV="1">
            <a:off x="6234228" y="3493402"/>
            <a:ext cx="274320" cy="7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516250" y="32822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cxnSp>
        <p:nvCxnSpPr>
          <p:cNvPr id="180" name="Straight Connector 179"/>
          <p:cNvCxnSpPr>
            <a:cxnSpLocks/>
          </p:cNvCxnSpPr>
          <p:nvPr/>
        </p:nvCxnSpPr>
        <p:spPr>
          <a:xfrm flipV="1">
            <a:off x="6751028" y="3774989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6516250" y="40194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516250" y="480487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Connector 184"/>
          <p:cNvCxnSpPr>
            <a:cxnSpLocks/>
          </p:cNvCxnSpPr>
          <p:nvPr/>
        </p:nvCxnSpPr>
        <p:spPr>
          <a:xfrm flipV="1">
            <a:off x="6751028" y="4542293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6529116" y="564355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188" name="Straight Connector 187"/>
          <p:cNvCxnSpPr>
            <a:cxnSpLocks/>
          </p:cNvCxnSpPr>
          <p:nvPr/>
        </p:nvCxnSpPr>
        <p:spPr>
          <a:xfrm flipV="1">
            <a:off x="6751028" y="5345645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17988" y="660840"/>
            <a:ext cx="6459869" cy="770694"/>
            <a:chOff x="317988" y="660840"/>
            <a:chExt cx="6459869" cy="770694"/>
          </a:xfrm>
        </p:grpSpPr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317988" y="931872"/>
              <a:ext cx="4154365" cy="4996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AutoNum type="arabicParenBoth"/>
              </a:pPr>
              <a:r>
                <a:rPr lang="en-US" sz="2200" dirty="0"/>
                <a:t>Start at root.</a:t>
              </a:r>
            </a:p>
          </p:txBody>
        </p:sp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H="1">
              <a:off x="6331236" y="660840"/>
              <a:ext cx="446621" cy="4055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47788" y="1352584"/>
            <a:ext cx="5828495" cy="640338"/>
            <a:chOff x="347788" y="1352584"/>
            <a:chExt cx="5828495" cy="640338"/>
          </a:xfrm>
        </p:grpSpPr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347788" y="1352584"/>
              <a:ext cx="4154365" cy="4996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(2) </a:t>
              </a:r>
              <a:r>
                <a:rPr lang="en-US" sz="2200" dirty="0" err="1"/>
                <a:t>charAt</a:t>
              </a:r>
              <a:r>
                <a:rPr lang="en-US" sz="2200" dirty="0"/>
                <a:t>(0) in search word matches character in root node. </a:t>
              </a:r>
              <a:r>
                <a:rPr lang="en-US" sz="2200" u="sng" dirty="0"/>
                <a:t> Move to node below</a:t>
              </a:r>
              <a:r>
                <a:rPr lang="en-US" sz="2200" dirty="0"/>
                <a:t>.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168581" y="1493260"/>
              <a:ext cx="7702" cy="499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9712" y="1918263"/>
            <a:ext cx="6654223" cy="1033023"/>
            <a:chOff x="329712" y="1918263"/>
            <a:chExt cx="6654223" cy="1033023"/>
          </a:xfrm>
        </p:grpSpPr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329712" y="2451624"/>
              <a:ext cx="4154365" cy="4996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(3) </a:t>
              </a:r>
              <a:r>
                <a:rPr lang="en-US" sz="2200" dirty="0" err="1"/>
                <a:t>charAt</a:t>
              </a:r>
              <a:r>
                <a:rPr lang="en-US" sz="2200" dirty="0"/>
                <a:t>(1) in search word </a:t>
              </a:r>
              <a:r>
                <a:rPr lang="en-US" sz="2200" i="1" dirty="0"/>
                <a:t>does not</a:t>
              </a:r>
              <a:r>
                <a:rPr lang="en-US" sz="2200" dirty="0"/>
                <a:t> match the character in the current node.  </a:t>
              </a:r>
              <a:r>
                <a:rPr lang="en-US" sz="2200" u="sng" dirty="0"/>
                <a:t>Check node to right.</a:t>
              </a:r>
            </a:p>
          </p:txBody>
        </p:sp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 rot="16200000">
              <a:off x="6730253" y="1672283"/>
              <a:ext cx="7702" cy="499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7988" y="2084863"/>
            <a:ext cx="7509248" cy="1931587"/>
            <a:chOff x="317988" y="2088317"/>
            <a:chExt cx="7509248" cy="193158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7819534" y="2088317"/>
              <a:ext cx="7702" cy="499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317988" y="3520242"/>
              <a:ext cx="4154365" cy="4996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(4) </a:t>
              </a:r>
              <a:r>
                <a:rPr lang="en-US" sz="2200" dirty="0" err="1"/>
                <a:t>charAt</a:t>
              </a:r>
              <a:r>
                <a:rPr lang="en-US" sz="2200" dirty="0"/>
                <a:t>(1) in search word </a:t>
              </a:r>
              <a:r>
                <a:rPr lang="en-US" sz="2200" i="1" dirty="0"/>
                <a:t>does</a:t>
              </a:r>
              <a:r>
                <a:rPr lang="en-US" sz="2200" dirty="0"/>
                <a:t> match the character in the current node. </a:t>
              </a:r>
              <a:r>
                <a:rPr lang="en-US" sz="2200" u="sng" dirty="0"/>
                <a:t>Move to node below</a:t>
              </a:r>
              <a:r>
                <a:rPr lang="en-US" sz="2200" dirty="0"/>
                <a:t>.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987" y="2298080"/>
            <a:ext cx="11483373" cy="3708269"/>
            <a:chOff x="-3562352" y="2783516"/>
            <a:chExt cx="11483373" cy="3708269"/>
          </a:xfrm>
        </p:grpSpPr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-3562352" y="5992123"/>
              <a:ext cx="4154365" cy="4996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(6) Current node contains a non-null value entry: key and value have been found.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7913319" y="2783516"/>
              <a:ext cx="7702" cy="499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ontent Placeholder 2"/>
          <p:cNvSpPr txBox="1">
            <a:spLocks/>
          </p:cNvSpPr>
          <p:nvPr/>
        </p:nvSpPr>
        <p:spPr>
          <a:xfrm>
            <a:off x="317986" y="4686848"/>
            <a:ext cx="4154365" cy="499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(5) Current node matches </a:t>
            </a:r>
            <a:r>
              <a:rPr lang="en-US" sz="2200" dirty="0" err="1"/>
              <a:t>charAt</a:t>
            </a:r>
            <a:r>
              <a:rPr lang="en-US" sz="2200" dirty="0"/>
              <a:t>(2), move downward again.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827236" y="2790393"/>
            <a:ext cx="7702" cy="49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89" y="502448"/>
            <a:ext cx="4154365" cy="499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/>
              <a:t>Example search miss</a:t>
            </a:r>
            <a:r>
              <a:rPr lang="en-US" sz="2200" dirty="0"/>
              <a:t>: Set</a:t>
            </a:r>
          </a:p>
          <a:p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0"/>
            <a:ext cx="896815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Searching for a value in a DLB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764673" y="109562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764672" y="180962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4671" y="2539062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5" name="Straight Connector 74"/>
          <p:cNvCxnSpPr>
            <a:stCxn id="63" idx="2"/>
            <a:endCxn id="64" idx="0"/>
          </p:cNvCxnSpPr>
          <p:nvPr/>
        </p:nvCxnSpPr>
        <p:spPr>
          <a:xfrm flipH="1">
            <a:off x="5999451" y="1565186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4" idx="2"/>
            <a:endCxn id="71" idx="0"/>
          </p:cNvCxnSpPr>
          <p:nvPr/>
        </p:nvCxnSpPr>
        <p:spPr>
          <a:xfrm flipH="1">
            <a:off x="5999450" y="2279178"/>
            <a:ext cx="1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endCxn id="71" idx="2"/>
          </p:cNvCxnSpPr>
          <p:nvPr/>
        </p:nvCxnSpPr>
        <p:spPr>
          <a:xfrm flipV="1">
            <a:off x="5999449" y="3008619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764671" y="326643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157" name="Elbow Connector 64"/>
          <p:cNvCxnSpPr>
            <a:cxnSpLocks/>
          </p:cNvCxnSpPr>
          <p:nvPr/>
        </p:nvCxnSpPr>
        <p:spPr>
          <a:xfrm flipV="1">
            <a:off x="6293829" y="2044399"/>
            <a:ext cx="914400" cy="7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7224162" y="1809621"/>
            <a:ext cx="460278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7475143" y="2298080"/>
            <a:ext cx="1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237748" y="2539062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5" name="Straight Connector 164"/>
          <p:cNvCxnSpPr>
            <a:cxnSpLocks/>
          </p:cNvCxnSpPr>
          <p:nvPr/>
        </p:nvCxnSpPr>
        <p:spPr>
          <a:xfrm flipV="1">
            <a:off x="7495972" y="3023204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7254691" y="32822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cxnSp>
        <p:nvCxnSpPr>
          <p:cNvPr id="176" name="Elbow Connector 64"/>
          <p:cNvCxnSpPr>
            <a:cxnSpLocks/>
          </p:cNvCxnSpPr>
          <p:nvPr/>
        </p:nvCxnSpPr>
        <p:spPr>
          <a:xfrm flipV="1">
            <a:off x="6234228" y="3493402"/>
            <a:ext cx="274320" cy="78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516250" y="32822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cxnSp>
        <p:nvCxnSpPr>
          <p:cNvPr id="180" name="Straight Connector 179"/>
          <p:cNvCxnSpPr>
            <a:cxnSpLocks/>
          </p:cNvCxnSpPr>
          <p:nvPr/>
        </p:nvCxnSpPr>
        <p:spPr>
          <a:xfrm flipV="1">
            <a:off x="6751028" y="3774989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6516250" y="40194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516250" y="480487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Connector 184"/>
          <p:cNvCxnSpPr>
            <a:cxnSpLocks/>
          </p:cNvCxnSpPr>
          <p:nvPr/>
        </p:nvCxnSpPr>
        <p:spPr>
          <a:xfrm flipV="1">
            <a:off x="6751028" y="4542293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6529116" y="564355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188" name="Straight Connector 187"/>
          <p:cNvCxnSpPr>
            <a:cxnSpLocks/>
          </p:cNvCxnSpPr>
          <p:nvPr/>
        </p:nvCxnSpPr>
        <p:spPr>
          <a:xfrm flipV="1">
            <a:off x="6751028" y="5345645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17988" y="660840"/>
            <a:ext cx="6459869" cy="770694"/>
            <a:chOff x="317988" y="660840"/>
            <a:chExt cx="6459869" cy="770694"/>
          </a:xfrm>
        </p:grpSpPr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317988" y="931872"/>
              <a:ext cx="4154365" cy="4996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AutoNum type="arabicParenBoth"/>
              </a:pPr>
              <a:r>
                <a:rPr lang="en-US" sz="2200" dirty="0"/>
                <a:t>Start at root.</a:t>
              </a:r>
            </a:p>
          </p:txBody>
        </p:sp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H="1">
              <a:off x="6331236" y="660840"/>
              <a:ext cx="446621" cy="4055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47788" y="1352584"/>
            <a:ext cx="5828495" cy="640338"/>
            <a:chOff x="347788" y="1352584"/>
            <a:chExt cx="5828495" cy="640338"/>
          </a:xfrm>
        </p:grpSpPr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347788" y="1352584"/>
              <a:ext cx="4154365" cy="4996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(2) </a:t>
              </a:r>
              <a:r>
                <a:rPr lang="en-US" sz="2200" dirty="0" err="1"/>
                <a:t>charAt</a:t>
              </a:r>
              <a:r>
                <a:rPr lang="en-US" sz="2200" dirty="0"/>
                <a:t>(0) in search word matches character in root node. </a:t>
              </a:r>
              <a:r>
                <a:rPr lang="en-US" sz="2200" u="sng" dirty="0"/>
                <a:t> Move to node below</a:t>
              </a:r>
              <a:r>
                <a:rPr lang="en-US" sz="2200" dirty="0"/>
                <a:t>.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168581" y="1493260"/>
              <a:ext cx="7702" cy="499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9712" y="1918263"/>
            <a:ext cx="6654223" cy="1033023"/>
            <a:chOff x="329712" y="1918263"/>
            <a:chExt cx="6654223" cy="1033023"/>
          </a:xfrm>
        </p:grpSpPr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329712" y="2451624"/>
              <a:ext cx="4154365" cy="4996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(3) </a:t>
              </a:r>
              <a:r>
                <a:rPr lang="en-US" sz="2200" dirty="0" err="1"/>
                <a:t>charAt</a:t>
              </a:r>
              <a:r>
                <a:rPr lang="en-US" sz="2200" dirty="0"/>
                <a:t>(1) in search word </a:t>
              </a:r>
              <a:r>
                <a:rPr lang="en-US" sz="2200" i="1" dirty="0"/>
                <a:t>does not</a:t>
              </a:r>
              <a:r>
                <a:rPr lang="en-US" sz="2200" dirty="0"/>
                <a:t> match the character in the current node.  </a:t>
              </a:r>
              <a:r>
                <a:rPr lang="en-US" sz="2200" u="sng" dirty="0"/>
                <a:t>Check node to right.</a:t>
              </a:r>
            </a:p>
          </p:txBody>
        </p:sp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 rot="16200000">
              <a:off x="6730253" y="1672283"/>
              <a:ext cx="7702" cy="499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7988" y="2084863"/>
            <a:ext cx="7509248" cy="1978479"/>
            <a:chOff x="317988" y="2088317"/>
            <a:chExt cx="7509248" cy="1978479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7819534" y="2088317"/>
              <a:ext cx="7702" cy="499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317988" y="3567134"/>
              <a:ext cx="4154365" cy="4996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(4) </a:t>
              </a:r>
              <a:r>
                <a:rPr lang="en-US" sz="2200" dirty="0" err="1"/>
                <a:t>charAt</a:t>
              </a:r>
              <a:r>
                <a:rPr lang="en-US" sz="2200" dirty="0"/>
                <a:t>(1) in search word </a:t>
              </a:r>
              <a:r>
                <a:rPr lang="en-US" sz="2200" i="1" dirty="0"/>
                <a:t>does</a:t>
              </a:r>
              <a:r>
                <a:rPr lang="en-US" sz="2200" dirty="0"/>
                <a:t> match the character in the current node. </a:t>
              </a:r>
              <a:r>
                <a:rPr lang="en-US" sz="2200" u="sng" dirty="0"/>
                <a:t>Move to node below</a:t>
              </a:r>
              <a:r>
                <a:rPr lang="en-US" sz="2200" dirty="0"/>
                <a:t>.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987" y="2298080"/>
            <a:ext cx="11483373" cy="3766884"/>
            <a:chOff x="-3562352" y="2783516"/>
            <a:chExt cx="11483373" cy="3766884"/>
          </a:xfrm>
        </p:grpSpPr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-3562352" y="6050738"/>
              <a:ext cx="4154365" cy="4996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(6) Null entry for reference to right node; word is not found.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7913319" y="2783516"/>
              <a:ext cx="7702" cy="499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ontent Placeholder 2"/>
          <p:cNvSpPr txBox="1">
            <a:spLocks/>
          </p:cNvSpPr>
          <p:nvPr/>
        </p:nvSpPr>
        <p:spPr>
          <a:xfrm>
            <a:off x="317987" y="4727005"/>
            <a:ext cx="4711214" cy="499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(5) Current node </a:t>
            </a:r>
            <a:r>
              <a:rPr lang="en-US" sz="2200" i="1" dirty="0"/>
              <a:t>does not</a:t>
            </a:r>
            <a:r>
              <a:rPr lang="en-US" sz="2200" dirty="0"/>
              <a:t> match </a:t>
            </a:r>
            <a:r>
              <a:rPr lang="en-US" sz="2200" dirty="0" err="1"/>
              <a:t>charAt</a:t>
            </a:r>
            <a:r>
              <a:rPr lang="en-US" sz="2200" dirty="0"/>
              <a:t>(2), </a:t>
            </a:r>
            <a:r>
              <a:rPr lang="en-US" sz="2200" u="sng" dirty="0"/>
              <a:t>check for a node to the right</a:t>
            </a:r>
            <a:r>
              <a:rPr lang="en-US" sz="2200" dirty="0"/>
              <a:t>.</a:t>
            </a:r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7827236" y="2790393"/>
            <a:ext cx="531318" cy="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7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745</Words>
  <Application>Microsoft Office PowerPoint</Application>
  <PresentationFormat>On-screen Show (4:3)</PresentationFormat>
  <Paragraphs>161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120</cp:revision>
  <dcterms:created xsi:type="dcterms:W3CDTF">2016-10-06T23:04:54Z</dcterms:created>
  <dcterms:modified xsi:type="dcterms:W3CDTF">2017-01-27T02:00:59Z</dcterms:modified>
</cp:coreProperties>
</file>