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79" d="100"/>
          <a:sy n="79" d="100"/>
        </p:scale>
        <p:origin x="1842" y="90"/>
      </p:cViewPr>
      <p:guideLst>
        <p:guide orient="horz" pos="60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0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6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4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2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6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4/14/17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 Review of reduction to prove NP completeness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 example: Clique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607" y="952500"/>
            <a:ext cx="353568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Clique problem</a:t>
            </a:r>
            <a:r>
              <a:rPr lang="en-US" sz="2400" dirty="0"/>
              <a:t>: Does the graph G contain a clique of size </a:t>
            </a:r>
            <a:r>
              <a:rPr lang="en-US" sz="2400" i="1" dirty="0"/>
              <a:t>k</a:t>
            </a:r>
            <a:r>
              <a:rPr lang="en-US" sz="2400" dirty="0"/>
              <a:t>? (k = 4 in example)  </a:t>
            </a:r>
            <a:endParaRPr lang="en-US" sz="2400" u="sng" dirty="0"/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563" y="952500"/>
            <a:ext cx="4386929" cy="43342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88075" y="5308324"/>
            <a:ext cx="532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By </a:t>
            </a:r>
            <a:r>
              <a:rPr lang="en-US" sz="1400" dirty="0" err="1"/>
              <a:t>Thore</a:t>
            </a:r>
            <a:r>
              <a:rPr lang="en-US" sz="1400" dirty="0"/>
              <a:t> </a:t>
            </a:r>
            <a:r>
              <a:rPr lang="en-US" sz="1400" dirty="0" err="1"/>
              <a:t>Husfeldt</a:t>
            </a:r>
            <a:r>
              <a:rPr lang="en-US" sz="1400" dirty="0"/>
              <a:t> at English Wikipedia, CC BY-SA 3.0, https://commons.wikimedia.org/w/index.php?curid=31823619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607" y="2305319"/>
            <a:ext cx="3535680" cy="12003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No known polynomial time solution – Can we prove this to be NP-Complete?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395" y="3658138"/>
            <a:ext cx="353568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first need to identify an NP-Complete problem to reduce to the 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325119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NP-Complete problem: Boolean satisfiability (SAT)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376" y="952500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Key elements of a SAT problem</a:t>
            </a:r>
            <a:r>
              <a:rPr lang="en-US" sz="240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76" y="1599010"/>
            <a:ext cx="766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Boolean variables: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….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= 0 or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376" y="297604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 Boolean connectives: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Logical terms to apply to 1-2 Boolean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e.g., AND (Ʌ), OR (V), NOT(¬)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76" y="4353084"/>
            <a:ext cx="7668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 Parentheses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e.g., x</a:t>
            </a:r>
            <a:r>
              <a:rPr lang="en-US" sz="2400" baseline="-25000" dirty="0"/>
              <a:t>1</a:t>
            </a:r>
            <a:r>
              <a:rPr lang="en-US" sz="2400" dirty="0"/>
              <a:t> Ʌ (x</a:t>
            </a:r>
            <a:r>
              <a:rPr lang="en-US" sz="2400" baseline="-25000" dirty="0"/>
              <a:t>2</a:t>
            </a:r>
            <a:r>
              <a:rPr lang="en-US" sz="2400" dirty="0"/>
              <a:t> V x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  <a:r>
              <a:rPr lang="en-US" sz="2400" baseline="-25000" dirty="0"/>
              <a:t>  </a:t>
            </a:r>
            <a:r>
              <a:rPr lang="en-US" sz="24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9328" y="1441143"/>
            <a:ext cx="4370832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Satisfiability</a:t>
            </a:r>
            <a:r>
              <a:rPr lang="en-US" sz="2200" dirty="0">
                <a:solidFill>
                  <a:srgbClr val="002060"/>
                </a:solidFill>
              </a:rPr>
              <a:t>: Given an expression, does there exist a set of x</a:t>
            </a:r>
            <a:r>
              <a:rPr lang="en-US" sz="2200" baseline="-25000" dirty="0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assignments such that the expression evaluates to true (1)? </a:t>
            </a:r>
          </a:p>
        </p:txBody>
      </p:sp>
    </p:spTree>
    <p:extLst>
      <p:ext uri="{BB962C8B-B14F-4D97-AF65-F5344CB8AC3E}">
        <p14:creationId xmlns:p14="http://schemas.microsoft.com/office/powerpoint/2010/main" val="26478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Subset of SAT</a:t>
            </a:r>
            <a:r>
              <a:rPr lang="en-US" sz="3200" dirty="0">
                <a:solidFill>
                  <a:srgbClr val="002060"/>
                </a:solidFill>
              </a:rPr>
              <a:t>: Problems in 3-CNF-SAT 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2" y="1471726"/>
            <a:ext cx="6858000" cy="612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2128" y="936364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of 3-CNF (3-Conjunctive Normal Form)</a:t>
            </a:r>
            <a:r>
              <a:rPr lang="en-US" sz="2400" dirty="0"/>
              <a:t>: </a:t>
            </a:r>
          </a:p>
        </p:txBody>
      </p:sp>
      <p:sp>
        <p:nvSpPr>
          <p:cNvPr id="21" name="Right Bracket 20"/>
          <p:cNvSpPr/>
          <p:nvPr/>
        </p:nvSpPr>
        <p:spPr>
          <a:xfrm rot="5400000">
            <a:off x="1999822" y="1129703"/>
            <a:ext cx="72483" cy="17556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353312" y="2141304"/>
            <a:ext cx="560832" cy="55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128" y="2710929"/>
            <a:ext cx="24749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Clauses must contain 3 “literals” (instance of a variable or its negation)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3956304" y="2034885"/>
            <a:ext cx="573024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231892" y="2002969"/>
            <a:ext cx="548640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4404" y="2755876"/>
            <a:ext cx="29794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 appears within clauses; AND between clauses</a:t>
            </a:r>
          </a:p>
        </p:txBody>
      </p:sp>
    </p:spTree>
    <p:extLst>
      <p:ext uri="{BB962C8B-B14F-4D97-AF65-F5344CB8AC3E}">
        <p14:creationId xmlns:p14="http://schemas.microsoft.com/office/powerpoint/2010/main" val="18517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" y="182880"/>
            <a:ext cx="874166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How would we use a solver for the clique problem to solve a 3-CNF-SAT problem?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03" y="2454508"/>
            <a:ext cx="79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we need to convert the 3-CNF-SAT problem to a graph </a:t>
            </a:r>
            <a:r>
              <a:rPr lang="en-US" sz="2400" i="1" dirty="0"/>
              <a:t>G</a:t>
            </a:r>
            <a:r>
              <a:rPr lang="en-US" sz="2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704" y="1214515"/>
            <a:ext cx="766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" y="1736743"/>
            <a:ext cx="7613822" cy="5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3" y="1098804"/>
            <a:ext cx="782800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#1: Add a vertex for every literal (here, V = 9).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Label the vertices with both the literal itself and some indication of the # of the clause from which it originated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5" y="215332"/>
            <a:ext cx="7613822" cy="50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583" y="2459978"/>
            <a:ext cx="782800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#2: For each possible pair of vertices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, </a:t>
            </a:r>
            <a:r>
              <a:rPr lang="en-US" sz="2200" dirty="0"/>
              <a:t>add an edge between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if both of the following rules hold: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/>
              <a:t>originated from </a:t>
            </a:r>
            <a:r>
              <a:rPr lang="en-US" sz="2200" i="1" dirty="0"/>
              <a:t>different</a:t>
            </a:r>
            <a:r>
              <a:rPr lang="en-US" sz="2200" dirty="0"/>
              <a:t> clauses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is </a:t>
            </a:r>
            <a:r>
              <a:rPr lang="en-US" sz="2200" b="1" dirty="0"/>
              <a:t>not</a:t>
            </a:r>
            <a:r>
              <a:rPr lang="en-US" sz="2200" b="1" i="1" dirty="0"/>
              <a:t> </a:t>
            </a:r>
            <a:r>
              <a:rPr lang="en-US" sz="2200" dirty="0"/>
              <a:t>the negation of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(and vice versa)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89152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172" y="6384769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  <a:r>
              <a:rPr lang="en-US" dirty="0"/>
              <a:t>: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3" y="1610868"/>
            <a:ext cx="782800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#1: Add a vertex for every literal (here, V = 9).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Label the vertices with both the literal itself and some indication of the # of the clause from which it originated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5" y="824932"/>
            <a:ext cx="7613822" cy="50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583" y="2972042"/>
            <a:ext cx="782800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Step #2: For each possible pair of vertices </a:t>
            </a:r>
            <a:r>
              <a:rPr lang="en-US" sz="2200" i="1" dirty="0"/>
              <a:t>v</a:t>
            </a:r>
            <a:r>
              <a:rPr lang="en-US" sz="2200" i="1" baseline="-25000" dirty="0"/>
              <a:t>i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, </a:t>
            </a:r>
            <a:r>
              <a:rPr lang="en-US" sz="2200" dirty="0"/>
              <a:t>add an edge between </a:t>
            </a: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if both of the following rules hold: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and </a:t>
            </a:r>
            <a:r>
              <a:rPr lang="en-US" sz="2200" i="1" dirty="0" err="1"/>
              <a:t>v</a:t>
            </a:r>
            <a:r>
              <a:rPr lang="en-US" sz="2200" baseline="-25000" dirty="0" err="1"/>
              <a:t>j</a:t>
            </a:r>
            <a:r>
              <a:rPr lang="en-US" sz="2200" baseline="-25000" dirty="0"/>
              <a:t> </a:t>
            </a:r>
            <a:r>
              <a:rPr lang="en-US" sz="2200" dirty="0"/>
              <a:t>originated from </a:t>
            </a:r>
            <a:r>
              <a:rPr lang="en-US" sz="2200" i="1" dirty="0"/>
              <a:t>different</a:t>
            </a:r>
            <a:r>
              <a:rPr lang="en-US" sz="2200" dirty="0"/>
              <a:t> clauses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v</a:t>
            </a:r>
            <a:r>
              <a:rPr lang="en-US" sz="2200" baseline="-25000" dirty="0"/>
              <a:t>i</a:t>
            </a:r>
            <a:r>
              <a:rPr lang="en-US" sz="2200" dirty="0"/>
              <a:t> is </a:t>
            </a:r>
            <a:r>
              <a:rPr lang="en-US" sz="2200" b="1" dirty="0"/>
              <a:t>not</a:t>
            </a:r>
            <a:r>
              <a:rPr lang="en-US" sz="2200" b="1" i="1" dirty="0"/>
              <a:t> </a:t>
            </a:r>
            <a:r>
              <a:rPr lang="en-US" sz="2200" dirty="0"/>
              <a:t>the negation of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(and vice versa)</a:t>
            </a:r>
            <a:endParaRPr lang="en-US" sz="2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5169" y="228536"/>
            <a:ext cx="8544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Exercise:</a:t>
            </a:r>
            <a:r>
              <a:rPr lang="en-US" sz="2600" dirty="0">
                <a:solidFill>
                  <a:srgbClr val="002060"/>
                </a:solidFill>
              </a:rPr>
              <a:t> Create the graph for this 3-CNF-SAT problem. </a:t>
            </a:r>
            <a:endParaRPr lang="en-US" sz="2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032" y="1117162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 = </a:t>
            </a:r>
            <a:r>
              <a:rPr lang="en-US" sz="2400" dirty="0"/>
              <a:t>The set of problems that can be solved by deterministic</a:t>
            </a:r>
          </a:p>
          <a:p>
            <a:r>
              <a:rPr lang="en-US" sz="2400" dirty="0"/>
              <a:t>algorithms in polynomial time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7504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032" y="1117162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 = </a:t>
            </a:r>
            <a:r>
              <a:rPr lang="en-US" sz="2400" dirty="0"/>
              <a:t>The set of problems that can be solved by deterministic</a:t>
            </a:r>
          </a:p>
          <a:p>
            <a:r>
              <a:rPr lang="en-US" sz="2400" dirty="0"/>
              <a:t>algorithms in polynomial time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0288" y="2181316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Known</a:t>
            </a:r>
            <a:r>
              <a:rPr lang="en-US" sz="2400" b="1" dirty="0">
                <a:solidFill>
                  <a:srgbClr val="7030A0"/>
                </a:solidFill>
              </a:rPr>
              <a:t> examples: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7030A0"/>
                </a:solidFill>
              </a:rPr>
              <a:t>Very many of the problems addressed in this class (sorting, shortest path, substring search…)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8656" y="3424191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Algorithms exist for which the largest term in the runtime complexity is raised to only a constant power (no exponential or factorial terms)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15187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032" y="1117162"/>
            <a:ext cx="7761768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NP </a:t>
            </a:r>
            <a:r>
              <a:rPr lang="en-US" sz="2400" dirty="0"/>
              <a:t>= The set of problems that can be solved by non-deterministic algorithms in polynomial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i.e., the solution from a non-deterministic algorithm can be verified in polynomial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vs. NP (from lecture slide 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" y="2778724"/>
            <a:ext cx="802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7030A0"/>
                </a:solidFill>
              </a:rPr>
              <a:t>Known</a:t>
            </a:r>
            <a:r>
              <a:rPr lang="en-US" sz="2400" b="1">
                <a:solidFill>
                  <a:srgbClr val="7030A0"/>
                </a:solidFill>
              </a:rPr>
              <a:t> examples: 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7030A0"/>
                </a:solidFill>
              </a:rPr>
              <a:t>Very many of the problems addressed in this class (sorting, shortest path, substring search…) 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" y="3907931"/>
            <a:ext cx="802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-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Many problems for which no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known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polynomial time solution exists (Traveling Salesman, Longest Path, Vertex Cover…)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9000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The two possible realities: P ⊂ NP or P = NP</a:t>
            </a:r>
          </a:p>
        </p:txBody>
      </p:sp>
      <p:sp>
        <p:nvSpPr>
          <p:cNvPr id="3" name="Oval 2"/>
          <p:cNvSpPr/>
          <p:nvPr/>
        </p:nvSpPr>
        <p:spPr>
          <a:xfrm>
            <a:off x="963168" y="1267968"/>
            <a:ext cx="3154680" cy="2926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NP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173986" y="2127504"/>
            <a:ext cx="1577340" cy="1463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10" name="Oval 9"/>
          <p:cNvSpPr/>
          <p:nvPr/>
        </p:nvSpPr>
        <p:spPr>
          <a:xfrm>
            <a:off x="4725401" y="1267968"/>
            <a:ext cx="3154680" cy="292608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NP,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" y="4853529"/>
            <a:ext cx="892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Millennium Prize: http://www.claymath.org/millennium-problems/p-vs-np-problem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69" y="6388608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http://people.cs.pitt.edu/~nlf4/cs1501/slides/p_np.pdf</a:t>
            </a:r>
          </a:p>
        </p:txBody>
      </p:sp>
    </p:spTree>
    <p:extLst>
      <p:ext uri="{BB962C8B-B14F-4D97-AF65-F5344CB8AC3E}">
        <p14:creationId xmlns:p14="http://schemas.microsoft.com/office/powerpoint/2010/main" val="23347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NP Completeness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Recall the previous examples of problems with no known polynomial-time solution (TSP, longest path, vertex cover…).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48" y="2019300"/>
            <a:ext cx="730300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Several of these problems have been formally related to each other, to form the category of NP Complete problems.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48" y="3366516"/>
            <a:ext cx="730300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Implication</a:t>
            </a:r>
            <a:r>
              <a:rPr lang="en-US" sz="2400" dirty="0"/>
              <a:t>: If a polynomial time solution is found for one NP-Complete problem, then a polynomial time solution exists for all other NP-Complete problems.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92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the process through which we demonstrate that a new problem should be included in the NP-Complete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48" y="1931766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Textbook definition</a:t>
            </a:r>
            <a:r>
              <a:rPr lang="en-US" sz="2400" dirty="0"/>
              <a:t>: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7644" y="2439597"/>
            <a:ext cx="71993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say that a problem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to another problem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can use an algorithm that solves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algorithm that solves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3864864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 =  a known NP complete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48" y="4479006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B = the new problem </a:t>
            </a:r>
          </a:p>
        </p:txBody>
      </p:sp>
    </p:spTree>
    <p:extLst>
      <p:ext uri="{BB962C8B-B14F-4D97-AF65-F5344CB8AC3E}">
        <p14:creationId xmlns:p14="http://schemas.microsoft.com/office/powerpoint/2010/main" val="375406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6448" y="952500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the process through which we demonstrate that a new problem should be included in the NP-Complete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48" y="1931766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Textbook definition</a:t>
            </a:r>
            <a:r>
              <a:rPr lang="en-US" sz="2400" dirty="0"/>
              <a:t>: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7644" y="2439597"/>
            <a:ext cx="71993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say that a problem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to another problem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can use an algorithm that solves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algorithm that solves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3864864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 =  a known NP complete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48" y="4479006"/>
            <a:ext cx="776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B = the new problem </a:t>
            </a:r>
          </a:p>
        </p:txBody>
      </p:sp>
    </p:spTree>
    <p:extLst>
      <p:ext uri="{BB962C8B-B14F-4D97-AF65-F5344CB8AC3E}">
        <p14:creationId xmlns:p14="http://schemas.microsoft.com/office/powerpoint/2010/main" val="382331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032" y="219456"/>
            <a:ext cx="813406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Reduction example: Clique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" y="952500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865631" y="2404901"/>
            <a:ext cx="7071360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Times-Roman"/>
              </a:rPr>
              <a:t>“A </a:t>
            </a:r>
            <a:r>
              <a:rPr lang="en-US" sz="2200" b="1" i="1" dirty="0">
                <a:latin typeface="Times-BoldItalic"/>
              </a:rPr>
              <a:t>clique</a:t>
            </a:r>
            <a:r>
              <a:rPr lang="en-US" sz="2200" b="1" dirty="0">
                <a:latin typeface="Times-BoldItalic"/>
              </a:rPr>
              <a:t> </a:t>
            </a:r>
            <a:r>
              <a:rPr lang="en-US" sz="2200" dirty="0">
                <a:latin typeface="Times-Roman"/>
              </a:rPr>
              <a:t>in an undirected graph </a:t>
            </a:r>
            <a:r>
              <a:rPr lang="en-US" sz="2200" dirty="0">
                <a:latin typeface="MT2MIT"/>
              </a:rPr>
              <a:t>G (V,E) </a:t>
            </a:r>
            <a:r>
              <a:rPr lang="en-US" sz="2200" dirty="0">
                <a:latin typeface="Times-Roman"/>
              </a:rPr>
              <a:t>is a subset </a:t>
            </a:r>
            <a:r>
              <a:rPr lang="en-US" sz="2200" dirty="0">
                <a:latin typeface="MT2MIT"/>
              </a:rPr>
              <a:t>V’  </a:t>
            </a:r>
            <a:r>
              <a:rPr lang="en-US" sz="2200" dirty="0">
                <a:latin typeface="MS Gothic" panose="020B0609070205080204" pitchFamily="49" charset="-128"/>
                <a:ea typeface="MS Gothic" panose="020B0609070205080204" pitchFamily="49" charset="-128"/>
              </a:rPr>
              <a:t>⊆</a:t>
            </a:r>
            <a:r>
              <a:rPr lang="en-US" sz="2200" dirty="0">
                <a:latin typeface="MT2MIT"/>
              </a:rPr>
              <a:t> </a:t>
            </a:r>
            <a:r>
              <a:rPr lang="en-US" sz="2200" dirty="0">
                <a:latin typeface="MT2SYT"/>
              </a:rPr>
              <a:t> </a:t>
            </a:r>
            <a:r>
              <a:rPr lang="en-US" sz="2200" dirty="0">
                <a:latin typeface="MT2MIT"/>
              </a:rPr>
              <a:t>V </a:t>
            </a:r>
            <a:r>
              <a:rPr lang="en-US" sz="2200" dirty="0">
                <a:latin typeface="Times-Roman"/>
              </a:rPr>
              <a:t>of vertices, each pair of which is connected by an edge in </a:t>
            </a:r>
            <a:r>
              <a:rPr lang="en-US" sz="2200" dirty="0">
                <a:latin typeface="MT2MIT"/>
              </a:rPr>
              <a:t>E</a:t>
            </a:r>
            <a:r>
              <a:rPr lang="en-US" sz="2200" dirty="0">
                <a:latin typeface="Times-Roman"/>
              </a:rPr>
              <a:t>. In other words, a clique is a complete subgraph of </a:t>
            </a:r>
            <a:r>
              <a:rPr lang="en-US" sz="2200" dirty="0">
                <a:latin typeface="MT2MIT"/>
              </a:rPr>
              <a:t>G</a:t>
            </a:r>
            <a:r>
              <a:rPr lang="en-US" sz="2200" dirty="0">
                <a:latin typeface="Times-Roman"/>
              </a:rPr>
              <a:t>.”</a:t>
            </a:r>
            <a:r>
              <a:rPr lang="en-US" sz="2200" b="1" baseline="30000" dirty="0">
                <a:latin typeface="Times-BoldItalic"/>
              </a:rPr>
              <a:t> 1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103631" y="6400533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Image credit</a:t>
            </a:r>
            <a:r>
              <a:rPr lang="en-US" dirty="0"/>
              <a:t>: http://mathworld.wolfram.com/Clique.html</a:t>
            </a:r>
            <a:endParaRPr lang="en-US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89" y="974115"/>
            <a:ext cx="6015644" cy="11887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172" y="6031201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err="1"/>
              <a:t>Cormen</a:t>
            </a:r>
            <a:r>
              <a:rPr lang="en-US" dirty="0"/>
              <a:t>, T. H. (2009)</a:t>
            </a:r>
            <a:r>
              <a:rPr lang="en-US" baseline="30000" dirty="0"/>
              <a:t> </a:t>
            </a:r>
            <a:r>
              <a:rPr lang="en-US" dirty="0"/>
              <a:t>Introduction to algorithms. MIT press.</a:t>
            </a:r>
          </a:p>
        </p:txBody>
      </p:sp>
    </p:spTree>
    <p:extLst>
      <p:ext uri="{BB962C8B-B14F-4D97-AF65-F5344CB8AC3E}">
        <p14:creationId xmlns:p14="http://schemas.microsoft.com/office/powerpoint/2010/main" val="224301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</TotalTime>
  <Words>1148</Words>
  <Application>Microsoft Office PowerPoint</Application>
  <PresentationFormat>On-screen Show (4:3)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Gothic</vt:lpstr>
      <vt:lpstr>Arial</vt:lpstr>
      <vt:lpstr>Calibri</vt:lpstr>
      <vt:lpstr>Calibri Light</vt:lpstr>
      <vt:lpstr>MT2MIT</vt:lpstr>
      <vt:lpstr>MT2SYT</vt:lpstr>
      <vt:lpstr>Times New Roman</vt:lpstr>
      <vt:lpstr>Times-BoldItalic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279</cp:revision>
  <dcterms:created xsi:type="dcterms:W3CDTF">2016-10-06T23:04:54Z</dcterms:created>
  <dcterms:modified xsi:type="dcterms:W3CDTF">2017-04-14T08:02:58Z</dcterms:modified>
</cp:coreProperties>
</file>