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45"/>
  </p:notesMasterIdLst>
  <p:sldIdLst>
    <p:sldId id="294" r:id="rId2"/>
    <p:sldId id="296" r:id="rId3"/>
    <p:sldId id="297" r:id="rId4"/>
    <p:sldId id="298" r:id="rId5"/>
    <p:sldId id="299" r:id="rId6"/>
    <p:sldId id="300" r:id="rId7"/>
    <p:sldId id="302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303" r:id="rId44"/>
  </p:sldIdLst>
  <p:sldSz cx="9144000" cy="6858000" type="screen4x3"/>
  <p:notesSz cx="6858000" cy="9144000"/>
  <p:embeddedFontLst>
    <p:embeddedFont>
      <p:font typeface="Droid Sans" panose="020B0604020202020204" charset="0"/>
      <p:regular r:id="rId46"/>
      <p:bold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248" userDrawn="1">
          <p15:clr>
            <a:srgbClr val="A4A3A4"/>
          </p15:clr>
        </p15:guide>
        <p15:guide id="2" pos="28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A586D4-A831-43A2-B9D9-FA3D3658589C}">
  <a:tblStyle styleId="{9BA586D4-A831-43A2-B9D9-FA3D3658589C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96" autoAdjust="0"/>
    <p:restoredTop sz="93214" autoAdjust="0"/>
  </p:normalViewPr>
  <p:slideViewPr>
    <p:cSldViewPr snapToGrid="0" showGuides="1">
      <p:cViewPr>
        <p:scale>
          <a:sx n="80" d="100"/>
          <a:sy n="80" d="100"/>
        </p:scale>
        <p:origin x="1632" y="96"/>
      </p:cViewPr>
      <p:guideLst>
        <p:guide orient="horz" pos="1248"/>
        <p:guide pos="28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850888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83519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8343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1034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93781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55182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12654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35004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31577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07524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43291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3890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66637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51183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30372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34741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86303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70305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90404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78799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82521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58984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7716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2347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1513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21515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39783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05215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75515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10464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9362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53921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43049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3186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57493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319671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613744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4366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7172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3617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4693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0215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6845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285025"/>
            <a:ext cx="8229600" cy="528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360"/>
              </a:spcBef>
              <a:buFont typeface="Droid Sans"/>
              <a:buNone/>
              <a:defRPr sz="1800"/>
            </a:lvl1pPr>
            <a:lvl2pPr lvl="1" rtl="0">
              <a:spcBef>
                <a:spcPts val="0"/>
              </a:spcBef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rtl="0">
              <a:spcBef>
                <a:spcPts val="0"/>
              </a:spcBef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rtl="0">
              <a:spcBef>
                <a:spcPts val="0"/>
              </a:spcBef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rtl="0">
              <a:spcBef>
                <a:spcPts val="0"/>
              </a:spcBef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rtl="0">
              <a:spcBef>
                <a:spcPts val="0"/>
              </a:spcBef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rtl="0">
              <a:spcBef>
                <a:spcPts val="0"/>
              </a:spcBef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rtl="0">
              <a:spcBef>
                <a:spcPts val="0"/>
              </a:spcBef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rtl="0">
              <a:spcBef>
                <a:spcPts val="0"/>
              </a:spcBef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-125" y="0"/>
            <a:ext cx="9144000" cy="1001100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85025"/>
            <a:ext cx="8229600" cy="528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2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Droid Sans"/>
              <a:buNone/>
              <a:defRPr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150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CS1501 </a:t>
            </a:r>
            <a:r>
              <a:rPr lang="en-US" dirty="0"/>
              <a:t>Recitation 3/31/17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are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https://github.com/kc13/CS1501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85206" y="2484410"/>
            <a:ext cx="8201594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Agenda for today</a:t>
            </a:r>
            <a:r>
              <a:rPr lang="en-US" sz="2400" dirty="0">
                <a:solidFill>
                  <a:srgbClr val="002060"/>
                </a:solidFill>
              </a:rPr>
              <a:t>: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    </a:t>
            </a:r>
            <a:r>
              <a:rPr lang="en-US" sz="2400" dirty="0"/>
              <a:t>Review of Extended Euclidean Algorithm (XGCD)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6306715"/>
            <a:ext cx="8546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credits: 8-42 from Nick </a:t>
            </a:r>
            <a:r>
              <a:rPr lang="en-US" dirty="0" err="1"/>
              <a:t>Farnan</a:t>
            </a:r>
            <a:endParaRPr lang="en-US" dirty="0"/>
          </a:p>
          <a:p>
            <a:r>
              <a:rPr lang="en-US" dirty="0"/>
              <a:t>Other resource: https://youtu.be/hB34-GSDT3k</a:t>
            </a:r>
          </a:p>
        </p:txBody>
      </p:sp>
    </p:spTree>
    <p:extLst>
      <p:ext uri="{BB962C8B-B14F-4D97-AF65-F5344CB8AC3E}">
        <p14:creationId xmlns:p14="http://schemas.microsoft.com/office/powerpoint/2010/main" val="3551769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56" name="Shape 56"/>
          <p:cNvGraphicFramePr/>
          <p:nvPr/>
        </p:nvGraphicFramePr>
        <p:xfrm>
          <a:off x="457200" y="1132608"/>
          <a:ext cx="8042600" cy="5226600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62" name="Shape 62"/>
          <p:cNvGraphicFramePr/>
          <p:nvPr/>
        </p:nvGraphicFramePr>
        <p:xfrm>
          <a:off x="457200" y="1132608"/>
          <a:ext cx="8042600" cy="5226600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63" name="Shape 63"/>
          <p:cNvCxnSpPr/>
          <p:nvPr/>
        </p:nvCxnSpPr>
        <p:spPr>
          <a:xfrm flipH="1">
            <a:off x="1901535" y="2234044"/>
            <a:ext cx="810490" cy="363681"/>
          </a:xfrm>
          <a:prstGeom prst="straightConnector1">
            <a:avLst/>
          </a:prstGeom>
          <a:noFill/>
          <a:ln w="57150" cap="flat" cmpd="sng">
            <a:solidFill>
              <a:srgbClr val="347EB8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64" name="Shape 64"/>
          <p:cNvCxnSpPr/>
          <p:nvPr/>
        </p:nvCxnSpPr>
        <p:spPr>
          <a:xfrm flipH="1">
            <a:off x="3034145" y="2254826"/>
            <a:ext cx="1662545" cy="290946"/>
          </a:xfrm>
          <a:prstGeom prst="straightConnector1">
            <a:avLst/>
          </a:prstGeom>
          <a:noFill/>
          <a:ln w="57150" cap="flat" cmpd="sng">
            <a:solidFill>
              <a:srgbClr val="347EB8"/>
            </a:solidFill>
            <a:prstDash val="solid"/>
            <a:round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70" name="Shape 70"/>
          <p:cNvGraphicFramePr/>
          <p:nvPr/>
        </p:nvGraphicFramePr>
        <p:xfrm>
          <a:off x="457200" y="1132608"/>
          <a:ext cx="8042600" cy="5226600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76" name="Shape 76"/>
          <p:cNvGraphicFramePr/>
          <p:nvPr/>
        </p:nvGraphicFramePr>
        <p:xfrm>
          <a:off x="457200" y="1132608"/>
          <a:ext cx="8042600" cy="5226600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82" name="Shape 82"/>
          <p:cNvGraphicFramePr/>
          <p:nvPr/>
        </p:nvGraphicFramePr>
        <p:xfrm>
          <a:off x="457200" y="1132608"/>
          <a:ext cx="8042600" cy="5226600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88" name="Shape 88"/>
          <p:cNvGraphicFramePr/>
          <p:nvPr/>
        </p:nvGraphicFramePr>
        <p:xfrm>
          <a:off x="457200" y="1132608"/>
          <a:ext cx="8042600" cy="5226600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89" name="Shape 89"/>
          <p:cNvCxnSpPr/>
          <p:nvPr/>
        </p:nvCxnSpPr>
        <p:spPr>
          <a:xfrm flipH="1">
            <a:off x="1870364" y="2847108"/>
            <a:ext cx="810490" cy="363681"/>
          </a:xfrm>
          <a:prstGeom prst="straightConnector1">
            <a:avLst/>
          </a:prstGeom>
          <a:noFill/>
          <a:ln w="57150" cap="flat" cmpd="sng">
            <a:solidFill>
              <a:srgbClr val="347EB8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90" name="Shape 90"/>
          <p:cNvCxnSpPr/>
          <p:nvPr/>
        </p:nvCxnSpPr>
        <p:spPr>
          <a:xfrm flipH="1">
            <a:off x="3228109" y="2847108"/>
            <a:ext cx="1603663" cy="363681"/>
          </a:xfrm>
          <a:prstGeom prst="straightConnector1">
            <a:avLst/>
          </a:prstGeom>
          <a:noFill/>
          <a:ln w="57150" cap="flat" cmpd="sng">
            <a:solidFill>
              <a:srgbClr val="347EB8"/>
            </a:solidFill>
            <a:prstDash val="solid"/>
            <a:round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96" name="Shape 96"/>
          <p:cNvGraphicFramePr/>
          <p:nvPr/>
        </p:nvGraphicFramePr>
        <p:xfrm>
          <a:off x="457200" y="1132608"/>
          <a:ext cx="8042600" cy="5226600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102" name="Shape 102"/>
          <p:cNvGraphicFramePr/>
          <p:nvPr/>
        </p:nvGraphicFramePr>
        <p:xfrm>
          <a:off x="457200" y="1132608"/>
          <a:ext cx="8042600" cy="5226600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108" name="Shape 108"/>
          <p:cNvGraphicFramePr/>
          <p:nvPr/>
        </p:nvGraphicFramePr>
        <p:xfrm>
          <a:off x="457200" y="1132608"/>
          <a:ext cx="8042600" cy="5226600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114" name="Shape 114"/>
          <p:cNvGraphicFramePr/>
          <p:nvPr/>
        </p:nvGraphicFramePr>
        <p:xfrm>
          <a:off x="457200" y="1132608"/>
          <a:ext cx="8042600" cy="5226600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dirty="0"/>
              <a:t>Review of basi</a:t>
            </a:r>
            <a:r>
              <a:rPr lang="en-US" dirty="0"/>
              <a:t>c concepts</a:t>
            </a:r>
            <a:endParaRPr lang="en" sz="2800" b="1" i="0" u="none" strike="noStrike" cap="none" dirty="0">
              <a:solidFill>
                <a:srgbClr val="EFEFEF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187571" y="1249856"/>
            <a:ext cx="7291753" cy="300079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lvl="1" indent="-457200">
              <a:buFont typeface="+mj-lt"/>
              <a:buAutoNum type="arabicPeriod" startAt="2"/>
            </a:pPr>
            <a:r>
              <a:rPr lang="en-US" sz="2300" dirty="0"/>
              <a:t>GCD(</a:t>
            </a:r>
            <a:r>
              <a:rPr lang="en-US" sz="2300" b="1" dirty="0" err="1"/>
              <a:t>a</a:t>
            </a:r>
            <a:r>
              <a:rPr lang="en-US" sz="2300" dirty="0" err="1"/>
              <a:t>,</a:t>
            </a:r>
            <a:r>
              <a:rPr lang="en-US" sz="2300" b="1" dirty="0" err="1"/>
              <a:t>b</a:t>
            </a:r>
            <a:r>
              <a:rPr lang="en-US" sz="2300" dirty="0"/>
              <a:t>) = </a:t>
            </a:r>
            <a:r>
              <a:rPr lang="en" sz="2300" dirty="0"/>
              <a:t>Largest int</a:t>
            </a:r>
            <a:r>
              <a:rPr lang="en-US" sz="2300" dirty="0" err="1"/>
              <a:t>eger</a:t>
            </a:r>
            <a:r>
              <a:rPr lang="en-US" sz="2300" dirty="0"/>
              <a:t> </a:t>
            </a:r>
            <a:r>
              <a:rPr lang="en-US" sz="2300" b="1" dirty="0"/>
              <a:t>d</a:t>
            </a:r>
            <a:r>
              <a:rPr lang="en-US" sz="2300" dirty="0"/>
              <a:t> such that </a:t>
            </a:r>
            <a:r>
              <a:rPr lang="en-US" sz="2300" b="1" dirty="0" err="1"/>
              <a:t>a</a:t>
            </a:r>
            <a:r>
              <a:rPr lang="en-US" sz="2300" dirty="0" err="1"/>
              <a:t>%</a:t>
            </a:r>
            <a:r>
              <a:rPr lang="en-US" sz="2300" b="1" dirty="0" err="1"/>
              <a:t>d</a:t>
            </a:r>
            <a:r>
              <a:rPr lang="en-US" sz="2300" dirty="0"/>
              <a:t> = 0 and </a:t>
            </a:r>
            <a:r>
              <a:rPr lang="en-US" sz="2300" b="1" dirty="0" err="1"/>
              <a:t>b</a:t>
            </a:r>
            <a:r>
              <a:rPr lang="en-US" sz="2300" dirty="0" err="1"/>
              <a:t>%</a:t>
            </a:r>
            <a:r>
              <a:rPr lang="en-US" sz="2300" b="1" dirty="0" err="1"/>
              <a:t>d</a:t>
            </a:r>
            <a:r>
              <a:rPr lang="en-US" sz="2300" b="1" dirty="0"/>
              <a:t>  </a:t>
            </a:r>
            <a:r>
              <a:rPr lang="en-US" sz="2300" dirty="0"/>
              <a:t>= 0</a:t>
            </a:r>
          </a:p>
          <a:p>
            <a:pPr marL="457200" lvl="1" indent="-457200">
              <a:buFont typeface="+mj-lt"/>
              <a:buAutoNum type="arabicPeriod" startAt="2"/>
            </a:pPr>
            <a:endParaRPr lang="en-US" sz="2400" dirty="0"/>
          </a:p>
          <a:p>
            <a:pPr lvl="1"/>
            <a:r>
              <a:rPr lang="en-US" sz="2400" dirty="0"/>
              <a:t>	</a:t>
            </a:r>
            <a:r>
              <a:rPr lang="en-US" sz="2300" dirty="0"/>
              <a:t>- Example: GCD(24,16) = 8</a:t>
            </a:r>
          </a:p>
          <a:p>
            <a:pPr lvl="1"/>
            <a:r>
              <a:rPr lang="en-US" sz="2300" dirty="0"/>
              <a:t>	- code support: </a:t>
            </a:r>
          </a:p>
          <a:p>
            <a:pPr lvl="1"/>
            <a:r>
              <a:rPr lang="en-US" sz="2200" dirty="0"/>
              <a:t>	   -- java: </a:t>
            </a:r>
            <a:r>
              <a:rPr lang="en-US" sz="2200" dirty="0" err="1"/>
              <a:t>BigInteger.gcd</a:t>
            </a:r>
            <a:endParaRPr lang="en-US" sz="2200" dirty="0"/>
          </a:p>
          <a:p>
            <a:pPr lvl="1"/>
            <a:r>
              <a:rPr lang="en-US" sz="2200" dirty="0"/>
              <a:t>               -- python: </a:t>
            </a:r>
            <a:r>
              <a:rPr lang="en-US" sz="2200" dirty="0" err="1"/>
              <a:t>fractions.gcd</a:t>
            </a:r>
            <a:endParaRPr lang="en-US" sz="2200" dirty="0"/>
          </a:p>
          <a:p>
            <a:pPr lvl="1"/>
            <a:r>
              <a:rPr lang="en-US" sz="2200" dirty="0"/>
              <a:t>               -- </a:t>
            </a:r>
            <a:r>
              <a:rPr lang="en-US" sz="2200" dirty="0" err="1"/>
              <a:t>matlab</a:t>
            </a:r>
            <a:r>
              <a:rPr lang="en-US" sz="2200" dirty="0"/>
              <a:t>: </a:t>
            </a:r>
            <a:r>
              <a:rPr lang="en-US" sz="2200" dirty="0" err="1"/>
              <a:t>gcd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79230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120" name="Shape 120"/>
          <p:cNvGraphicFramePr/>
          <p:nvPr/>
        </p:nvGraphicFramePr>
        <p:xfrm>
          <a:off x="457200" y="1132608"/>
          <a:ext cx="8042600" cy="5226600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126" name="Shape 126"/>
          <p:cNvGraphicFramePr/>
          <p:nvPr/>
        </p:nvGraphicFramePr>
        <p:xfrm>
          <a:off x="457200" y="1132608"/>
          <a:ext cx="8042600" cy="5226600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132" name="Shape 132"/>
          <p:cNvGraphicFramePr/>
          <p:nvPr/>
        </p:nvGraphicFramePr>
        <p:xfrm>
          <a:off x="457200" y="1132608"/>
          <a:ext cx="8042600" cy="5226600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138" name="Shape 138"/>
          <p:cNvGraphicFramePr/>
          <p:nvPr/>
        </p:nvGraphicFramePr>
        <p:xfrm>
          <a:off x="457200" y="1132608"/>
          <a:ext cx="8042600" cy="5226600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144" name="Shape 144"/>
          <p:cNvGraphicFramePr/>
          <p:nvPr/>
        </p:nvGraphicFramePr>
        <p:xfrm>
          <a:off x="457200" y="1132608"/>
          <a:ext cx="8042600" cy="5226600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150" name="Shape 150"/>
          <p:cNvGraphicFramePr/>
          <p:nvPr/>
        </p:nvGraphicFramePr>
        <p:xfrm>
          <a:off x="457200" y="1132608"/>
          <a:ext cx="8042600" cy="5226600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156" name="Shape 156"/>
          <p:cNvGraphicFramePr/>
          <p:nvPr/>
        </p:nvGraphicFramePr>
        <p:xfrm>
          <a:off x="457200" y="1132608"/>
          <a:ext cx="8042600" cy="5226600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162" name="Shape 162"/>
          <p:cNvGraphicFramePr/>
          <p:nvPr/>
        </p:nvGraphicFramePr>
        <p:xfrm>
          <a:off x="457200" y="1132608"/>
          <a:ext cx="8042600" cy="4573275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3" name="Shape 163"/>
          <p:cNvSpPr/>
          <p:nvPr/>
        </p:nvSpPr>
        <p:spPr>
          <a:xfrm>
            <a:off x="1974273" y="5517573"/>
            <a:ext cx="3782290" cy="66537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cubicBezTo>
                  <a:pt x="8296" y="58874"/>
                  <a:pt x="16593" y="117750"/>
                  <a:pt x="36593" y="119936"/>
                </a:cubicBezTo>
                <a:cubicBezTo>
                  <a:pt x="56593" y="122122"/>
                  <a:pt x="88296" y="67620"/>
                  <a:pt x="120000" y="13117"/>
                </a:cubicBezTo>
              </a:path>
            </a:pathLst>
          </a:custGeom>
          <a:noFill/>
          <a:ln w="57150" cap="flat" cmpd="sng">
            <a:solidFill>
              <a:srgbClr val="2A5E8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169" name="Shape 169"/>
          <p:cNvGraphicFramePr/>
          <p:nvPr/>
        </p:nvGraphicFramePr>
        <p:xfrm>
          <a:off x="457200" y="1132608"/>
          <a:ext cx="8042600" cy="4573275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175" name="Shape 175"/>
          <p:cNvGraphicFramePr/>
          <p:nvPr/>
        </p:nvGraphicFramePr>
        <p:xfrm>
          <a:off x="457200" y="1132608"/>
          <a:ext cx="8042600" cy="4573275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176" name="Shape 176"/>
          <p:cNvCxnSpPr/>
          <p:nvPr/>
        </p:nvCxnSpPr>
        <p:spPr>
          <a:xfrm rot="10800000">
            <a:off x="7211291" y="4862945"/>
            <a:ext cx="665018" cy="446810"/>
          </a:xfrm>
          <a:prstGeom prst="straightConnector1">
            <a:avLst/>
          </a:prstGeom>
          <a:noFill/>
          <a:ln w="57150" cap="flat" cmpd="sng">
            <a:solidFill>
              <a:srgbClr val="347EB8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" name="TextBox 5"/>
          <p:cNvSpPr txBox="1"/>
          <p:nvPr/>
        </p:nvSpPr>
        <p:spPr>
          <a:xfrm>
            <a:off x="6531429" y="5912157"/>
            <a:ext cx="2419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 =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previous</a:t>
            </a:r>
            <a:r>
              <a:rPr lang="en-US" sz="2400" i="1" dirty="0"/>
              <a:t> </a:t>
            </a:r>
          </a:p>
        </p:txBody>
      </p:sp>
      <p:sp>
        <p:nvSpPr>
          <p:cNvPr id="7" name="Shape 190"/>
          <p:cNvSpPr txBox="1"/>
          <p:nvPr/>
        </p:nvSpPr>
        <p:spPr>
          <a:xfrm>
            <a:off x="457200" y="5705883"/>
            <a:ext cx="5402505" cy="8434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dirty="0"/>
              <a:t>Review of basi</a:t>
            </a:r>
            <a:r>
              <a:rPr lang="en-US" dirty="0"/>
              <a:t>c concepts</a:t>
            </a:r>
            <a:endParaRPr lang="en" sz="2800" b="1" i="0" u="none" strike="noStrike" cap="none" dirty="0">
              <a:solidFill>
                <a:srgbClr val="EFEFEF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187571" y="1249856"/>
            <a:ext cx="7291753" cy="12926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lvl="1" indent="-457200">
              <a:buFont typeface="+mj-lt"/>
              <a:buAutoNum type="arabicPeriod" startAt="2"/>
            </a:pPr>
            <a:r>
              <a:rPr lang="en-US" sz="2400" dirty="0"/>
              <a:t>Euclid’s (non-extended) algorithm: 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GCD(</a:t>
            </a:r>
            <a:r>
              <a:rPr lang="en-US" sz="2400" dirty="0" err="1"/>
              <a:t>a,b</a:t>
            </a:r>
            <a:r>
              <a:rPr lang="en-US" sz="2400" dirty="0"/>
              <a:t>) = GCD(b, </a:t>
            </a:r>
            <a:r>
              <a:rPr lang="en-US" sz="2400" dirty="0" err="1"/>
              <a:t>a%b</a:t>
            </a:r>
            <a:r>
              <a:rPr lang="en-US" sz="2400" dirty="0"/>
              <a:t>)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11017" y="2691795"/>
            <a:ext cx="7291753" cy="55396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2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lvl="1"/>
            <a:r>
              <a:rPr lang="en-US" sz="2400" u="sng" dirty="0"/>
              <a:t>Example</a:t>
            </a:r>
            <a:r>
              <a:rPr lang="en-US" sz="2400" dirty="0"/>
              <a:t>: GCD(104,74)</a:t>
            </a:r>
            <a:endParaRPr lang="en-US" sz="2400" u="sng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11018" y="3395071"/>
            <a:ext cx="3305906" cy="55396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2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lvl="1"/>
            <a:r>
              <a:rPr lang="en-US" sz="2400" dirty="0"/>
              <a:t>= GCD(74, 30)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211018" y="3944120"/>
            <a:ext cx="3305906" cy="55396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2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lvl="1"/>
            <a:r>
              <a:rPr lang="en-US" sz="2400" dirty="0"/>
              <a:t>= GCD(30, 14)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211018" y="4493169"/>
            <a:ext cx="3305906" cy="55396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2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lvl="1"/>
            <a:r>
              <a:rPr lang="en-US" sz="2400" dirty="0"/>
              <a:t>= GCD(14, 2)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211018" y="5042219"/>
            <a:ext cx="3305906" cy="55396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2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lvl="1"/>
            <a:r>
              <a:rPr lang="en-US" sz="2400" dirty="0"/>
              <a:t>= GCD(2, 0)</a:t>
            </a:r>
          </a:p>
        </p:txBody>
      </p:sp>
      <p:cxnSp>
        <p:nvCxnSpPr>
          <p:cNvPr id="3" name="Straight Arrow Connector 2"/>
          <p:cNvCxnSpPr>
            <a:cxnSpLocks/>
          </p:cNvCxnSpPr>
          <p:nvPr/>
        </p:nvCxnSpPr>
        <p:spPr>
          <a:xfrm flipH="1">
            <a:off x="1438742" y="4650916"/>
            <a:ext cx="1185703" cy="5500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91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182" name="Shape 182"/>
          <p:cNvGraphicFramePr/>
          <p:nvPr/>
        </p:nvGraphicFramePr>
        <p:xfrm>
          <a:off x="457200" y="1132608"/>
          <a:ext cx="8042600" cy="4573275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183" name="Shape 183"/>
          <p:cNvCxnSpPr/>
          <p:nvPr/>
        </p:nvCxnSpPr>
        <p:spPr>
          <a:xfrm rot="10800000">
            <a:off x="7211291" y="4862945"/>
            <a:ext cx="665018" cy="446810"/>
          </a:xfrm>
          <a:prstGeom prst="straightConnector1">
            <a:avLst/>
          </a:prstGeom>
          <a:noFill/>
          <a:ln w="57150" cap="flat" cmpd="sng">
            <a:solidFill>
              <a:srgbClr val="347EB8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" name="TextBox 5"/>
          <p:cNvSpPr txBox="1"/>
          <p:nvPr/>
        </p:nvSpPr>
        <p:spPr>
          <a:xfrm>
            <a:off x="6531429" y="5912157"/>
            <a:ext cx="2419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 =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previous</a:t>
            </a:r>
            <a:r>
              <a:rPr lang="en-US" sz="2400" i="1" dirty="0"/>
              <a:t> </a:t>
            </a:r>
          </a:p>
        </p:txBody>
      </p:sp>
      <p:sp>
        <p:nvSpPr>
          <p:cNvPr id="7" name="Shape 190"/>
          <p:cNvSpPr txBox="1"/>
          <p:nvPr/>
        </p:nvSpPr>
        <p:spPr>
          <a:xfrm>
            <a:off x="457200" y="5705883"/>
            <a:ext cx="5402505" cy="8434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189" name="Shape 189"/>
          <p:cNvGraphicFramePr/>
          <p:nvPr/>
        </p:nvGraphicFramePr>
        <p:xfrm>
          <a:off x="457200" y="1132608"/>
          <a:ext cx="8042600" cy="4573275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0" name="Shape 190"/>
          <p:cNvSpPr txBox="1"/>
          <p:nvPr/>
        </p:nvSpPr>
        <p:spPr>
          <a:xfrm>
            <a:off x="457200" y="5705883"/>
            <a:ext cx="5402505" cy="8434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531429" y="5912157"/>
            <a:ext cx="2419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 =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previous</a:t>
            </a:r>
            <a:r>
              <a:rPr lang="en-US" sz="2400" i="1" dirty="0"/>
              <a:t>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196" name="Shape 196"/>
          <p:cNvGraphicFramePr/>
          <p:nvPr/>
        </p:nvGraphicFramePr>
        <p:xfrm>
          <a:off x="457200" y="1132608"/>
          <a:ext cx="8042600" cy="4573275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7" name="Shape 197"/>
          <p:cNvSpPr txBox="1"/>
          <p:nvPr/>
        </p:nvSpPr>
        <p:spPr>
          <a:xfrm>
            <a:off x="457200" y="5675860"/>
            <a:ext cx="5402505" cy="8434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31429" y="5912157"/>
            <a:ext cx="2419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 =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previous</a:t>
            </a:r>
            <a:r>
              <a:rPr lang="en-US" sz="2400" i="1" dirty="0"/>
              <a:t>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203" name="Shape 203"/>
          <p:cNvGraphicFramePr/>
          <p:nvPr/>
        </p:nvGraphicFramePr>
        <p:xfrm>
          <a:off x="457200" y="1132608"/>
          <a:ext cx="8042600" cy="4573275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4" name="Shape 204"/>
          <p:cNvSpPr txBox="1"/>
          <p:nvPr/>
        </p:nvSpPr>
        <p:spPr>
          <a:xfrm>
            <a:off x="457200" y="5675860"/>
            <a:ext cx="5402505" cy="8434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cxnSp>
        <p:nvCxnSpPr>
          <p:cNvPr id="205" name="Shape 205"/>
          <p:cNvCxnSpPr/>
          <p:nvPr/>
        </p:nvCxnSpPr>
        <p:spPr>
          <a:xfrm rot="10800000">
            <a:off x="7159335" y="4333009"/>
            <a:ext cx="665018" cy="446810"/>
          </a:xfrm>
          <a:prstGeom prst="straightConnector1">
            <a:avLst/>
          </a:prstGeom>
          <a:noFill/>
          <a:ln w="57150" cap="flat" cmpd="sng">
            <a:solidFill>
              <a:srgbClr val="347EB8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" name="TextBox 5"/>
          <p:cNvSpPr txBox="1"/>
          <p:nvPr/>
        </p:nvSpPr>
        <p:spPr>
          <a:xfrm>
            <a:off x="6531429" y="5912157"/>
            <a:ext cx="2419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 =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previous</a:t>
            </a:r>
            <a:r>
              <a:rPr lang="en-US" sz="2400" i="1" dirty="0"/>
              <a:t>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211" name="Shape 211"/>
          <p:cNvGraphicFramePr/>
          <p:nvPr/>
        </p:nvGraphicFramePr>
        <p:xfrm>
          <a:off x="457200" y="1132608"/>
          <a:ext cx="8042600" cy="4573275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2" name="Shape 212"/>
          <p:cNvSpPr txBox="1"/>
          <p:nvPr/>
        </p:nvSpPr>
        <p:spPr>
          <a:xfrm>
            <a:off x="457200" y="5675860"/>
            <a:ext cx="5402505" cy="8434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31429" y="5912157"/>
            <a:ext cx="2419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 =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previous</a:t>
            </a:r>
            <a:r>
              <a:rPr lang="en-US" sz="2400" i="1" dirty="0"/>
              <a:t>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218" name="Shape 218"/>
          <p:cNvGraphicFramePr/>
          <p:nvPr/>
        </p:nvGraphicFramePr>
        <p:xfrm>
          <a:off x="457200" y="1132608"/>
          <a:ext cx="8042600" cy="4573275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-2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9" name="Shape 219"/>
          <p:cNvSpPr txBox="1"/>
          <p:nvPr/>
        </p:nvSpPr>
        <p:spPr>
          <a:xfrm>
            <a:off x="457200" y="5675860"/>
            <a:ext cx="5402505" cy="8434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31429" y="5912157"/>
            <a:ext cx="2419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 =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previous</a:t>
            </a:r>
            <a:r>
              <a:rPr lang="en-US" sz="2400" i="1" dirty="0"/>
              <a:t>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225" name="Shape 225"/>
          <p:cNvGraphicFramePr/>
          <p:nvPr/>
        </p:nvGraphicFramePr>
        <p:xfrm>
          <a:off x="457200" y="1132608"/>
          <a:ext cx="8042600" cy="4573275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-2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-2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6" name="Shape 226"/>
          <p:cNvSpPr txBox="1"/>
          <p:nvPr/>
        </p:nvSpPr>
        <p:spPr>
          <a:xfrm>
            <a:off x="457200" y="5675860"/>
            <a:ext cx="5402505" cy="8434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31429" y="5912157"/>
            <a:ext cx="2419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 =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previous</a:t>
            </a:r>
            <a:r>
              <a:rPr lang="en-US" sz="2400" i="1" dirty="0"/>
              <a:t>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232" name="Shape 232"/>
          <p:cNvGraphicFramePr/>
          <p:nvPr/>
        </p:nvGraphicFramePr>
        <p:xfrm>
          <a:off x="457200" y="1132608"/>
          <a:ext cx="8042600" cy="4573275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-2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-2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33" name="Shape 233"/>
          <p:cNvSpPr txBox="1"/>
          <p:nvPr/>
        </p:nvSpPr>
        <p:spPr>
          <a:xfrm>
            <a:off x="457200" y="5675860"/>
            <a:ext cx="5402505" cy="8434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31429" y="5912157"/>
            <a:ext cx="2419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 =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previous</a:t>
            </a:r>
            <a:r>
              <a:rPr lang="en-US" sz="2400" i="1" dirty="0"/>
              <a:t>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239" name="Shape 239"/>
          <p:cNvGraphicFramePr/>
          <p:nvPr/>
        </p:nvGraphicFramePr>
        <p:xfrm>
          <a:off x="457200" y="1132608"/>
          <a:ext cx="8042600" cy="4573275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-2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-2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40" name="Shape 240"/>
          <p:cNvSpPr txBox="1"/>
          <p:nvPr/>
        </p:nvSpPr>
        <p:spPr>
          <a:xfrm>
            <a:off x="457200" y="5675860"/>
            <a:ext cx="5402505" cy="8434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31429" y="5912157"/>
            <a:ext cx="2419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 =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previous</a:t>
            </a:r>
            <a:r>
              <a:rPr lang="en-US" sz="2400" i="1" dirty="0"/>
              <a:t>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246" name="Shape 246"/>
          <p:cNvGraphicFramePr/>
          <p:nvPr/>
        </p:nvGraphicFramePr>
        <p:xfrm>
          <a:off x="457200" y="1132608"/>
          <a:ext cx="8042600" cy="4573275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-11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-2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-2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47" name="Shape 247"/>
          <p:cNvSpPr txBox="1"/>
          <p:nvPr/>
        </p:nvSpPr>
        <p:spPr>
          <a:xfrm>
            <a:off x="457200" y="5675860"/>
            <a:ext cx="5402505" cy="8434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31429" y="5912157"/>
            <a:ext cx="2419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 =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previous</a:t>
            </a:r>
            <a:r>
              <a:rPr lang="en-US" sz="2400" i="1" dirty="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 dirty="0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Extended E</a:t>
            </a:r>
            <a:r>
              <a:rPr lang="en" dirty="0"/>
              <a:t>uclidean Algorithm (</a:t>
            </a:r>
            <a:r>
              <a:rPr lang="en-US" dirty="0"/>
              <a:t>XGCD)</a:t>
            </a:r>
            <a:endParaRPr lang="en" sz="2800" b="1" i="0" u="none" strike="noStrike" cap="none" dirty="0">
              <a:solidFill>
                <a:srgbClr val="EFEFEF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1632858" y="3239187"/>
            <a:ext cx="6252358" cy="12926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2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lvl="1"/>
            <a:r>
              <a:rPr lang="en-US" sz="2400" dirty="0"/>
              <a:t>-- where “s” and “t” are the weights that define the combination</a:t>
            </a:r>
          </a:p>
          <a:p>
            <a:pPr lvl="1"/>
            <a:endParaRPr lang="en-US" sz="2400" dirty="0"/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609600" y="1501280"/>
            <a:ext cx="7748649" cy="163118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2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GCD of two integers a and b can be expressed as a linear combination of these integers: </a:t>
            </a:r>
          </a:p>
          <a:p>
            <a:pPr lvl="1"/>
            <a:endParaRPr lang="en-US" sz="2400" dirty="0"/>
          </a:p>
          <a:p>
            <a:pPr lvl="4" algn="ctr"/>
            <a:r>
              <a:rPr lang="en-US" sz="2200" b="1" dirty="0"/>
              <a:t>GCD(</a:t>
            </a:r>
            <a:r>
              <a:rPr lang="en-US" sz="2200" b="1" dirty="0" err="1"/>
              <a:t>a,b</a:t>
            </a:r>
            <a:r>
              <a:rPr lang="en-US" sz="2200" b="1" dirty="0"/>
              <a:t>) = a</a:t>
            </a:r>
            <a:r>
              <a:rPr lang="en-US" sz="2200" b="1" dirty="0">
                <a:solidFill>
                  <a:srgbClr val="00B050"/>
                </a:solidFill>
              </a:rPr>
              <a:t>s</a:t>
            </a:r>
            <a:r>
              <a:rPr lang="en-US" sz="2200" b="1" dirty="0"/>
              <a:t> + </a:t>
            </a:r>
            <a:r>
              <a:rPr lang="en-US" sz="2200" b="1" dirty="0" err="1"/>
              <a:t>b</a:t>
            </a:r>
            <a:r>
              <a:rPr lang="en-US" sz="2200" b="1" dirty="0" err="1">
                <a:solidFill>
                  <a:srgbClr val="00B050"/>
                </a:solidFill>
              </a:rPr>
              <a:t>t</a:t>
            </a:r>
            <a:endParaRPr lang="en-US" sz="2200" b="1" dirty="0">
              <a:solidFill>
                <a:srgbClr val="00B050"/>
              </a:solidFill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609600" y="4376945"/>
            <a:ext cx="7748649" cy="5231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2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“s” and “t” are also called </a:t>
            </a:r>
            <a:r>
              <a:rPr lang="en-US" sz="2200" dirty="0" err="1"/>
              <a:t>Bézout</a:t>
            </a:r>
            <a:r>
              <a:rPr lang="en-US" sz="2200" dirty="0"/>
              <a:t> numbers</a:t>
            </a:r>
          </a:p>
        </p:txBody>
      </p:sp>
    </p:spTree>
    <p:extLst>
      <p:ext uri="{BB962C8B-B14F-4D97-AF65-F5344CB8AC3E}">
        <p14:creationId xmlns:p14="http://schemas.microsoft.com/office/powerpoint/2010/main" val="207385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253" name="Shape 253"/>
          <p:cNvGraphicFramePr/>
          <p:nvPr/>
        </p:nvGraphicFramePr>
        <p:xfrm>
          <a:off x="457200" y="1132608"/>
          <a:ext cx="8042600" cy="4573275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-11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-11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-2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-2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4" name="Shape 254"/>
          <p:cNvSpPr txBox="1"/>
          <p:nvPr/>
        </p:nvSpPr>
        <p:spPr>
          <a:xfrm>
            <a:off x="457200" y="5675860"/>
            <a:ext cx="5402505" cy="8434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31429" y="5912157"/>
            <a:ext cx="2419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 =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previous</a:t>
            </a:r>
            <a:r>
              <a:rPr lang="en-US" sz="2400" i="1" dirty="0"/>
              <a:t>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260" name="Shape 260"/>
          <p:cNvGraphicFramePr/>
          <p:nvPr/>
        </p:nvGraphicFramePr>
        <p:xfrm>
          <a:off x="457200" y="1132608"/>
          <a:ext cx="8042600" cy="4573275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-11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-11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-2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-2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1" name="Shape 261"/>
          <p:cNvSpPr txBox="1"/>
          <p:nvPr/>
        </p:nvSpPr>
        <p:spPr>
          <a:xfrm>
            <a:off x="457200" y="5663985"/>
            <a:ext cx="5402505" cy="8434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31429" y="5900282"/>
            <a:ext cx="2419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 =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previous</a:t>
            </a:r>
            <a:r>
              <a:rPr lang="en-US" sz="2400" i="1" dirty="0"/>
              <a:t>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267" name="Shape 267"/>
          <p:cNvGraphicFramePr/>
          <p:nvPr>
            <p:extLst>
              <p:ext uri="{D42A27DB-BD31-4B8C-83A1-F6EECF244321}">
                <p14:modId xmlns:p14="http://schemas.microsoft.com/office/powerpoint/2010/main" val="3618200607"/>
              </p:ext>
            </p:extLst>
          </p:nvPr>
        </p:nvGraphicFramePr>
        <p:xfrm>
          <a:off x="457200" y="1132608"/>
          <a:ext cx="8042600" cy="4573275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-11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-11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-2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-2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8" name="Shape 268"/>
          <p:cNvSpPr txBox="1"/>
          <p:nvPr/>
        </p:nvSpPr>
        <p:spPr>
          <a:xfrm>
            <a:off x="457200" y="5675860"/>
            <a:ext cx="5402505" cy="8434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1433945" y="3335482"/>
            <a:ext cx="6276108" cy="107721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2426" t="-7344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31429" y="5912157"/>
            <a:ext cx="2419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 =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previous</a:t>
            </a:r>
            <a:r>
              <a:rPr lang="en-US" sz="2400" i="1" dirty="0"/>
              <a:t>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190005" y="196650"/>
            <a:ext cx="8657111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dirty="0"/>
              <a:t>Exercise: </a:t>
            </a:r>
            <a:r>
              <a:rPr lang="en" sz="2800" b="1" i="0" u="none" strike="noStrike" cap="none" dirty="0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Bézout numbers and GCD of </a:t>
            </a:r>
            <a:r>
              <a:rPr lang="en" dirty="0"/>
              <a:t>240</a:t>
            </a:r>
            <a:r>
              <a:rPr lang="en" sz="2800" b="1" i="0" u="none" strike="noStrike" cap="none" dirty="0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 and 98</a:t>
            </a:r>
          </a:p>
        </p:txBody>
      </p:sp>
      <p:graphicFrame>
        <p:nvGraphicFramePr>
          <p:cNvPr id="7" name="Shape 267"/>
          <p:cNvGraphicFramePr/>
          <p:nvPr>
            <p:extLst>
              <p:ext uri="{D42A27DB-BD31-4B8C-83A1-F6EECF244321}">
                <p14:modId xmlns:p14="http://schemas.microsoft.com/office/powerpoint/2010/main" val="1620035283"/>
              </p:ext>
            </p:extLst>
          </p:nvPr>
        </p:nvGraphicFramePr>
        <p:xfrm>
          <a:off x="457200" y="1132608"/>
          <a:ext cx="8042600" cy="4573275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240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98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Shape 268"/>
          <p:cNvSpPr txBox="1"/>
          <p:nvPr/>
        </p:nvSpPr>
        <p:spPr>
          <a:xfrm>
            <a:off x="457200" y="5770860"/>
            <a:ext cx="5402505" cy="8434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31429" y="6007157"/>
            <a:ext cx="2419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 =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previous</a:t>
            </a:r>
            <a:r>
              <a:rPr lang="en-US" sz="24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5521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-US" dirty="0"/>
              <a:t>Extended Euclidean Algorithm (XGCD)</a:t>
            </a:r>
            <a:endParaRPr lang="en" sz="2800" b="1" i="0" u="none" strike="noStrike" cap="none" dirty="0">
              <a:solidFill>
                <a:srgbClr val="EFEFEF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609600" y="1501280"/>
            <a:ext cx="7748649" cy="5231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2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lvl="4" algn="ctr"/>
            <a:r>
              <a:rPr lang="en-US" sz="2200" b="1" dirty="0"/>
              <a:t>GCD(</a:t>
            </a:r>
            <a:r>
              <a:rPr lang="en-US" sz="2200" b="1" dirty="0" err="1"/>
              <a:t>a,b</a:t>
            </a:r>
            <a:r>
              <a:rPr lang="en-US" sz="2200" b="1" dirty="0"/>
              <a:t>) = a</a:t>
            </a:r>
            <a:r>
              <a:rPr lang="en-US" sz="2200" b="1" dirty="0">
                <a:solidFill>
                  <a:srgbClr val="00B050"/>
                </a:solidFill>
              </a:rPr>
              <a:t>s</a:t>
            </a:r>
            <a:r>
              <a:rPr lang="en-US" sz="2200" b="1" dirty="0"/>
              <a:t> + </a:t>
            </a:r>
            <a:r>
              <a:rPr lang="en-US" sz="2200" b="1" dirty="0" err="1"/>
              <a:t>b</a:t>
            </a:r>
            <a:r>
              <a:rPr lang="en-US" sz="2200" b="1" dirty="0" err="1">
                <a:solidFill>
                  <a:srgbClr val="00B050"/>
                </a:solidFill>
              </a:rPr>
              <a:t>t</a:t>
            </a:r>
            <a:endParaRPr lang="en-US" sz="2200" b="1" dirty="0">
              <a:solidFill>
                <a:srgbClr val="00B050"/>
              </a:solidFill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609599" y="2905810"/>
            <a:ext cx="6812480" cy="8617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2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Application: Determining the private key in RSA cryptography</a:t>
            </a:r>
          </a:p>
        </p:txBody>
      </p:sp>
      <p:sp>
        <p:nvSpPr>
          <p:cNvPr id="7" name="Text Placeholder 3"/>
          <p:cNvSpPr txBox="1">
            <a:spLocks noGrp="1"/>
          </p:cNvSpPr>
          <p:nvPr>
            <p:ph type="body" idx="1"/>
          </p:nvPr>
        </p:nvSpPr>
        <p:spPr>
          <a:xfrm>
            <a:off x="609600" y="2197100"/>
            <a:ext cx="7748588" cy="5238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XGCD solves for “s” and “t”.</a:t>
            </a:r>
          </a:p>
        </p:txBody>
      </p:sp>
    </p:spTree>
    <p:extLst>
      <p:ext uri="{BB962C8B-B14F-4D97-AF65-F5344CB8AC3E}">
        <p14:creationId xmlns:p14="http://schemas.microsoft.com/office/powerpoint/2010/main" val="126807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-US" sz="2800" b="1" i="0" u="none" strike="noStrike" cap="none" dirty="0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XGCD steps</a:t>
            </a:r>
            <a:endParaRPr lang="en" sz="2800" b="1" i="0" u="none" strike="noStrike" cap="none" dirty="0">
              <a:solidFill>
                <a:srgbClr val="EFEFEF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" name="Text Placeholder 3"/>
          <p:cNvSpPr txBox="1">
            <a:spLocks noGrp="1"/>
          </p:cNvSpPr>
          <p:nvPr>
            <p:ph type="body" idx="1"/>
          </p:nvPr>
        </p:nvSpPr>
        <p:spPr>
          <a:xfrm>
            <a:off x="282574" y="1249856"/>
            <a:ext cx="8042029" cy="8925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lvl="1" indent="-457200">
              <a:buFont typeface="+mj-lt"/>
              <a:buAutoNum type="arabicPeriod"/>
            </a:pPr>
            <a:r>
              <a:rPr lang="en-US" sz="2300" dirty="0"/>
              <a:t>Given the initial input integers </a:t>
            </a:r>
            <a:r>
              <a:rPr lang="en-US" sz="2300" b="1" dirty="0"/>
              <a:t>a</a:t>
            </a:r>
            <a:r>
              <a:rPr lang="en-US" sz="2300" b="1" baseline="-25000" dirty="0"/>
              <a:t>1</a:t>
            </a:r>
            <a:r>
              <a:rPr lang="en-US" sz="2300" dirty="0"/>
              <a:t> and </a:t>
            </a:r>
            <a:r>
              <a:rPr lang="en-US" sz="2300" b="1" dirty="0"/>
              <a:t>b</a:t>
            </a:r>
            <a:r>
              <a:rPr lang="en-US" sz="2300" b="1" baseline="-25000" dirty="0"/>
              <a:t>1</a:t>
            </a:r>
            <a:r>
              <a:rPr lang="en-US" sz="2300" dirty="0"/>
              <a:t>, execute Euclid’s algorithm (non-extended)</a:t>
            </a:r>
            <a:r>
              <a:rPr lang="en-US" dirty="0"/>
              <a:t>:</a:t>
            </a:r>
            <a:endParaRPr lang="en-US" sz="2300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075212" y="2587484"/>
            <a:ext cx="6252358" cy="5231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2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lvl="1"/>
            <a:r>
              <a:rPr lang="en-US" sz="2200" dirty="0"/>
              <a:t>-- On each iteration, track in a table: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1075212" y="3110674"/>
            <a:ext cx="6252358" cy="5231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2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lvl="1"/>
            <a:r>
              <a:rPr lang="en-US" sz="2200" b="1" dirty="0" err="1"/>
              <a:t>a</a:t>
            </a:r>
            <a:r>
              <a:rPr lang="en-US" sz="2200" b="1" baseline="-25000" dirty="0" err="1"/>
              <a:t>i</a:t>
            </a:r>
            <a:r>
              <a:rPr lang="en-US" sz="2200" b="1" dirty="0"/>
              <a:t>, b</a:t>
            </a:r>
            <a:r>
              <a:rPr lang="en-US" sz="2200" b="1" baseline="-25000" dirty="0"/>
              <a:t>i</a:t>
            </a:r>
            <a:r>
              <a:rPr lang="en-US" sz="2200" dirty="0"/>
              <a:t>: GCD inputs for this iteration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075212" y="2064746"/>
            <a:ext cx="6252358" cy="5231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2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lvl="1"/>
            <a:r>
              <a:rPr lang="en-US" sz="2200" dirty="0"/>
              <a:t>-GCD(</a:t>
            </a:r>
            <a:r>
              <a:rPr lang="en-US" sz="2200" dirty="0" err="1"/>
              <a:t>a,b</a:t>
            </a:r>
            <a:r>
              <a:rPr lang="en-US" sz="2200" dirty="0"/>
              <a:t>) = GCD(b, </a:t>
            </a:r>
            <a:r>
              <a:rPr lang="en-US" sz="2200" dirty="0" err="1"/>
              <a:t>a%b</a:t>
            </a:r>
            <a:r>
              <a:rPr lang="en-US" sz="2200" dirty="0"/>
              <a:t>)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1075212" y="5516671"/>
            <a:ext cx="5361213" cy="5231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2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lvl="1"/>
            <a:r>
              <a:rPr lang="en-US" sz="2200" u="sng" dirty="0"/>
              <a:t>Final table row</a:t>
            </a:r>
            <a:r>
              <a:rPr lang="en-US" sz="2200" dirty="0"/>
              <a:t>: GCD(a,0): a = d, b = 0 </a:t>
            </a:r>
            <a:r>
              <a:rPr lang="en-US" sz="2200" u="sng" dirty="0"/>
              <a:t> </a:t>
            </a:r>
            <a:r>
              <a:rPr lang="en-US" sz="2200" dirty="0"/>
              <a:t> </a:t>
            </a: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1075212" y="3777846"/>
            <a:ext cx="5361213" cy="8617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2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lvl="1"/>
            <a:r>
              <a:rPr lang="en-US" sz="2200" b="1" dirty="0" err="1"/>
              <a:t>a</a:t>
            </a:r>
            <a:r>
              <a:rPr lang="en-US" sz="2200" b="1" baseline="-25000" dirty="0" err="1"/>
              <a:t>i</a:t>
            </a:r>
            <a:r>
              <a:rPr lang="en-US" sz="2200" b="1" dirty="0"/>
              <a:t>/b</a:t>
            </a:r>
            <a:r>
              <a:rPr lang="en-US" sz="2200" b="1" baseline="-25000" dirty="0"/>
              <a:t>i</a:t>
            </a:r>
            <a:r>
              <a:rPr lang="en-US" sz="2200" b="1" dirty="0"/>
              <a:t>, </a:t>
            </a:r>
            <a:r>
              <a:rPr lang="en-US" sz="2200" b="1" dirty="0" err="1"/>
              <a:t>a</a:t>
            </a:r>
            <a:r>
              <a:rPr lang="en-US" sz="2200" b="1" baseline="-25000" dirty="0" err="1"/>
              <a:t>i</a:t>
            </a:r>
            <a:r>
              <a:rPr lang="en-US" sz="2200" b="1" dirty="0" err="1"/>
              <a:t>%b</a:t>
            </a:r>
            <a:r>
              <a:rPr lang="en-US" sz="2200" b="1" baseline="-25000" dirty="0" err="1"/>
              <a:t>i</a:t>
            </a:r>
            <a:r>
              <a:rPr lang="en-US" sz="2200" dirty="0"/>
              <a:t>: integer division and remainder results</a:t>
            </a:r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1096978" y="4630044"/>
            <a:ext cx="5705038" cy="8617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2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lvl="1"/>
            <a:r>
              <a:rPr lang="en-US" sz="2200" b="1" dirty="0">
                <a:solidFill>
                  <a:srgbClr val="002060"/>
                </a:solidFill>
              </a:rPr>
              <a:t>d,</a:t>
            </a:r>
            <a:r>
              <a:rPr lang="en-US" sz="2200" b="1" dirty="0">
                <a:solidFill>
                  <a:srgbClr val="00B050"/>
                </a:solidFill>
              </a:rPr>
              <a:t> s, t</a:t>
            </a:r>
            <a:r>
              <a:rPr lang="en-US" sz="2200" dirty="0"/>
              <a:t>: leave empty – they will be filled in during backwards pass</a:t>
            </a:r>
          </a:p>
        </p:txBody>
      </p:sp>
    </p:spTree>
    <p:extLst>
      <p:ext uri="{BB962C8B-B14F-4D97-AF65-F5344CB8AC3E}">
        <p14:creationId xmlns:p14="http://schemas.microsoft.com/office/powerpoint/2010/main" val="64676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-US" sz="2800" b="1" i="0" u="none" strike="noStrike" cap="none" dirty="0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XGCD steps</a:t>
            </a:r>
            <a:endParaRPr lang="en" sz="2800" b="1" i="0" u="none" strike="noStrike" cap="none" dirty="0">
              <a:solidFill>
                <a:srgbClr val="EFEFEF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" name="Text Placeholder 3"/>
          <p:cNvSpPr txBox="1">
            <a:spLocks noGrp="1"/>
          </p:cNvSpPr>
          <p:nvPr>
            <p:ph type="body" idx="1"/>
          </p:nvPr>
        </p:nvSpPr>
        <p:spPr>
          <a:xfrm>
            <a:off x="179939" y="1249858"/>
            <a:ext cx="8419988" cy="55396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lvl="1" indent="-457200">
              <a:buFont typeface="+mj-lt"/>
              <a:buAutoNum type="arabicPeriod" startAt="2"/>
            </a:pPr>
            <a:r>
              <a:rPr lang="en-US" sz="2300" dirty="0"/>
              <a:t>For the final row, use </a:t>
            </a:r>
            <a:r>
              <a:rPr lang="en-US" sz="2300" b="1" dirty="0"/>
              <a:t>s</a:t>
            </a:r>
            <a:r>
              <a:rPr lang="en-US" sz="2400" dirty="0"/>
              <a:t> = 1 and </a:t>
            </a:r>
            <a:r>
              <a:rPr lang="en-US" sz="2400" b="1" dirty="0"/>
              <a:t>t </a:t>
            </a:r>
            <a:r>
              <a:rPr lang="en-US" sz="2400" dirty="0"/>
              <a:t>= 0 as weights. </a:t>
            </a:r>
            <a:r>
              <a:rPr lang="en-US" sz="2300" dirty="0"/>
              <a:t>  </a:t>
            </a:r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851278" y="2457243"/>
            <a:ext cx="7748649" cy="5231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2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US" sz="2200" dirty="0"/>
              <a:t>GCD(a,0) = a</a:t>
            </a:r>
            <a:r>
              <a:rPr lang="en-US" sz="2200" dirty="0">
                <a:solidFill>
                  <a:srgbClr val="00B050"/>
                </a:solidFill>
              </a:rPr>
              <a:t>s</a:t>
            </a:r>
            <a:r>
              <a:rPr lang="en-US" sz="2200" dirty="0"/>
              <a:t> + </a:t>
            </a:r>
            <a:r>
              <a:rPr lang="en-US" sz="2200" dirty="0" err="1"/>
              <a:t>b</a:t>
            </a:r>
            <a:r>
              <a:rPr lang="en-US" sz="2200" dirty="0" err="1">
                <a:solidFill>
                  <a:srgbClr val="00B050"/>
                </a:solidFill>
              </a:rPr>
              <a:t>t</a:t>
            </a:r>
            <a:endParaRPr lang="en-US" sz="2200" dirty="0">
              <a:solidFill>
                <a:srgbClr val="00B050"/>
              </a:solidFill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851277" y="1847376"/>
            <a:ext cx="5361213" cy="5231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2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200" u="sng" dirty="0"/>
              <a:t>Final table row</a:t>
            </a:r>
            <a:r>
              <a:rPr lang="en-US" sz="2200" dirty="0"/>
              <a:t>: GCD(a,0): a = d, b = 0 </a:t>
            </a:r>
            <a:r>
              <a:rPr lang="en-US" sz="2200" u="sng" dirty="0"/>
              <a:t> </a:t>
            </a:r>
            <a:r>
              <a:rPr lang="en-US" sz="2200" dirty="0"/>
              <a:t> 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851277" y="3067110"/>
            <a:ext cx="7748649" cy="5231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2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US" sz="2200" dirty="0"/>
              <a:t>GCD(a,0) = a</a:t>
            </a:r>
            <a:r>
              <a:rPr lang="en-US" sz="2200" dirty="0">
                <a:solidFill>
                  <a:srgbClr val="00B050"/>
                </a:solidFill>
              </a:rPr>
              <a:t>*1</a:t>
            </a:r>
            <a:r>
              <a:rPr lang="en-US" sz="2200" dirty="0"/>
              <a:t> + b</a:t>
            </a:r>
            <a:r>
              <a:rPr lang="en-US" sz="2200" dirty="0">
                <a:solidFill>
                  <a:srgbClr val="00B050"/>
                </a:solidFill>
              </a:rPr>
              <a:t>*0</a:t>
            </a:r>
          </a:p>
        </p:txBody>
      </p:sp>
      <p:sp>
        <p:nvSpPr>
          <p:cNvPr id="22" name="Text Placeholder 3"/>
          <p:cNvSpPr txBox="1">
            <a:spLocks/>
          </p:cNvSpPr>
          <p:nvPr/>
        </p:nvSpPr>
        <p:spPr>
          <a:xfrm>
            <a:off x="179938" y="3633850"/>
            <a:ext cx="8419988" cy="55396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2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marL="457200" lvl="1" indent="-457200">
              <a:buFont typeface="+mj-lt"/>
              <a:buAutoNum type="arabicPeriod" startAt="3"/>
            </a:pPr>
            <a:r>
              <a:rPr lang="en-US" sz="2300" dirty="0"/>
              <a:t>For all rows above, use these rules:</a:t>
            </a:r>
            <a:r>
              <a:rPr lang="en-US" sz="2400" dirty="0"/>
              <a:t> </a:t>
            </a:r>
            <a:r>
              <a:rPr lang="en-US" sz="2300" dirty="0"/>
              <a:t>  </a:t>
            </a:r>
          </a:p>
        </p:txBody>
      </p:sp>
      <p:sp>
        <p:nvSpPr>
          <p:cNvPr id="23" name="Text Placeholder 3"/>
          <p:cNvSpPr txBox="1">
            <a:spLocks/>
          </p:cNvSpPr>
          <p:nvPr/>
        </p:nvSpPr>
        <p:spPr>
          <a:xfrm>
            <a:off x="851277" y="4841235"/>
            <a:ext cx="7748649" cy="5231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2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B050"/>
                </a:solidFill>
              </a:rPr>
              <a:t>t</a:t>
            </a:r>
            <a:r>
              <a:rPr lang="en-US" sz="2200" baseline="-25000" dirty="0">
                <a:solidFill>
                  <a:srgbClr val="00B050"/>
                </a:solidFill>
              </a:rPr>
              <a:t> </a:t>
            </a:r>
            <a:r>
              <a:rPr lang="en-US" sz="2200" dirty="0">
                <a:solidFill>
                  <a:srgbClr val="00B050"/>
                </a:solidFill>
              </a:rPr>
              <a:t>= </a:t>
            </a:r>
            <a:r>
              <a:rPr lang="en-US" sz="2200" dirty="0" err="1">
                <a:solidFill>
                  <a:srgbClr val="00B050"/>
                </a:solidFill>
              </a:rPr>
              <a:t>s</a:t>
            </a:r>
            <a:r>
              <a:rPr lang="en-US" sz="2200" baseline="-25000" dirty="0" err="1">
                <a:solidFill>
                  <a:srgbClr val="00B050"/>
                </a:solidFill>
              </a:rPr>
              <a:t>previous_row</a:t>
            </a:r>
            <a:r>
              <a:rPr lang="en-US" sz="2200" dirty="0">
                <a:solidFill>
                  <a:srgbClr val="00B050"/>
                </a:solidFill>
              </a:rPr>
              <a:t> – (a/b)*</a:t>
            </a:r>
            <a:r>
              <a:rPr lang="en-US" sz="2200" dirty="0" err="1">
                <a:solidFill>
                  <a:srgbClr val="00B050"/>
                </a:solidFill>
              </a:rPr>
              <a:t>t</a:t>
            </a:r>
            <a:r>
              <a:rPr lang="en-US" sz="2200" baseline="-25000" dirty="0" err="1">
                <a:solidFill>
                  <a:srgbClr val="00B050"/>
                </a:solidFill>
              </a:rPr>
              <a:t>previous_row</a:t>
            </a:r>
            <a:endParaRPr lang="en-US" sz="2200" dirty="0">
              <a:solidFill>
                <a:srgbClr val="00B050"/>
              </a:solidFill>
            </a:endParaRPr>
          </a:p>
        </p:txBody>
      </p:sp>
      <p:sp>
        <p:nvSpPr>
          <p:cNvPr id="24" name="Text Placeholder 3"/>
          <p:cNvSpPr txBox="1">
            <a:spLocks/>
          </p:cNvSpPr>
          <p:nvPr/>
        </p:nvSpPr>
        <p:spPr>
          <a:xfrm>
            <a:off x="851276" y="4231368"/>
            <a:ext cx="5361213" cy="5231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2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B050"/>
                </a:solidFill>
              </a:rPr>
              <a:t>s = </a:t>
            </a:r>
            <a:r>
              <a:rPr lang="en-US" sz="2200" dirty="0" err="1">
                <a:solidFill>
                  <a:srgbClr val="00B050"/>
                </a:solidFill>
              </a:rPr>
              <a:t>t</a:t>
            </a:r>
            <a:r>
              <a:rPr lang="en-US" sz="2200" baseline="-25000" dirty="0" err="1">
                <a:solidFill>
                  <a:srgbClr val="00B050"/>
                </a:solidFill>
              </a:rPr>
              <a:t>previous_row</a:t>
            </a:r>
            <a:r>
              <a:rPr lang="en-US" sz="2200" dirty="0">
                <a:solidFill>
                  <a:srgbClr val="00B050"/>
                </a:solidFill>
              </a:rPr>
              <a:t> </a:t>
            </a:r>
            <a:r>
              <a:rPr lang="en-US" sz="2200" dirty="0"/>
              <a:t> </a:t>
            </a:r>
            <a:r>
              <a:rPr lang="en-US" sz="2200" u="sng" dirty="0"/>
              <a:t> </a:t>
            </a:r>
            <a:r>
              <a:rPr lang="en-US" sz="2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252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 dirty="0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44" name="Shape 44"/>
          <p:cNvGraphicFramePr/>
          <p:nvPr/>
        </p:nvGraphicFramePr>
        <p:xfrm>
          <a:off x="457200" y="1132608"/>
          <a:ext cx="8042600" cy="5226600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50" name="Shape 50"/>
          <p:cNvGraphicFramePr/>
          <p:nvPr/>
        </p:nvGraphicFramePr>
        <p:xfrm>
          <a:off x="457200" y="1132608"/>
          <a:ext cx="8042600" cy="5226600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2315</Words>
  <Application>Microsoft Office PowerPoint</Application>
  <PresentationFormat>On-screen Show (4:3)</PresentationFormat>
  <Paragraphs>1439</Paragraphs>
  <Slides>43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Droid Sans</vt:lpstr>
      <vt:lpstr>Wingdings</vt:lpstr>
      <vt:lpstr>Pitt_minimal</vt:lpstr>
      <vt:lpstr>CS1501 Recitation 3/31/17</vt:lpstr>
      <vt:lpstr>Review of basic concepts</vt:lpstr>
      <vt:lpstr>Review of basic concepts</vt:lpstr>
      <vt:lpstr>Extended Euclidean Algorithm (XGCD)</vt:lpstr>
      <vt:lpstr>Extended Euclidean Algorithm (XGCD)</vt:lpstr>
      <vt:lpstr>XGCD steps</vt:lpstr>
      <vt:lpstr>XGCD steps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Exercise: Bézout numbers and GCD of 240 and 98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CS/COE 1501 Recitation</dc:title>
  <cp:lastModifiedBy>Karin Cox</cp:lastModifiedBy>
  <cp:revision>40</cp:revision>
  <dcterms:modified xsi:type="dcterms:W3CDTF">2017-03-31T01:08:43Z</dcterms:modified>
</cp:coreProperties>
</file>