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4711" autoAdjust="0"/>
  </p:normalViewPr>
  <p:slideViewPr>
    <p:cSldViewPr snapToGrid="0" showGuides="1">
      <p:cViewPr varScale="1">
        <p:scale>
          <a:sx n="82" d="100"/>
          <a:sy n="82" d="100"/>
        </p:scale>
        <p:origin x="1752" y="90"/>
      </p:cViewPr>
      <p:guideLst>
        <p:guide orient="horz" pos="528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#2: 1/20/17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Administrative comments</a:t>
            </a:r>
          </a:p>
          <a:p>
            <a:pPr marL="457200" indent="-457200">
              <a:buAutoNum type="arabicPeriod"/>
            </a:pPr>
            <a:r>
              <a:rPr lang="en-US" sz="2400" dirty="0"/>
              <a:t>Review of LSD radix sort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09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Review of LSD (Least Significant Digit) Radix Sort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72" y="2956890"/>
            <a:ext cx="4363845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LSD Radix sort is a comparison-free algorithm.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972" y="1679582"/>
            <a:ext cx="436384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For worst-case inputs, comparison-based algorithms run with time complexity of at least </a:t>
            </a:r>
            <a:r>
              <a:rPr lang="en-US" sz="2200" i="1" dirty="0" err="1"/>
              <a:t>nlg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1972" y="714493"/>
            <a:ext cx="6994117" cy="1821169"/>
            <a:chOff x="341972" y="714493"/>
            <a:chExt cx="6994117" cy="1821169"/>
          </a:xfrm>
        </p:grpSpPr>
        <p:sp>
          <p:nvSpPr>
            <p:cNvPr id="11" name="TextBox 10"/>
            <p:cNvSpPr txBox="1"/>
            <p:nvPr/>
          </p:nvSpPr>
          <p:spPr>
            <a:xfrm>
              <a:off x="341972" y="714493"/>
              <a:ext cx="4363845" cy="7694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Many sorting algorithms require comparisons.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9494" y="823502"/>
              <a:ext cx="1376595" cy="171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11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09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One approach to executing radix sort by hand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94" y="823502"/>
            <a:ext cx="1376595" cy="171216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41972" y="714493"/>
            <a:ext cx="6783658" cy="1821169"/>
            <a:chOff x="341972" y="714493"/>
            <a:chExt cx="6783658" cy="1821169"/>
          </a:xfrm>
        </p:grpSpPr>
        <p:sp>
          <p:nvSpPr>
            <p:cNvPr id="11" name="TextBox 10"/>
            <p:cNvSpPr txBox="1"/>
            <p:nvPr/>
          </p:nvSpPr>
          <p:spPr>
            <a:xfrm>
              <a:off x="341972" y="714493"/>
              <a:ext cx="4363845" cy="7694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Split the entries into </a:t>
              </a:r>
              <a:r>
                <a:rPr lang="en-US" sz="2200" i="1" dirty="0"/>
                <a:t>k </a:t>
              </a:r>
              <a:r>
                <a:rPr lang="en-US" sz="2200" dirty="0"/>
                <a:t>columns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i="1" dirty="0"/>
                <a:t>k</a:t>
              </a:r>
              <a:r>
                <a:rPr lang="en-US" sz="2200" dirty="0"/>
                <a:t> = max # of digits in an entry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7102398" y="819150"/>
              <a:ext cx="23232" cy="1716512"/>
            </a:xfrm>
            <a:prstGeom prst="line">
              <a:avLst/>
            </a:prstGeom>
            <a:ln w="31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34898" y="456313"/>
            <a:ext cx="6779941" cy="2393797"/>
            <a:chOff x="434898" y="456313"/>
            <a:chExt cx="6779941" cy="2393797"/>
          </a:xfrm>
        </p:grpSpPr>
        <p:sp>
          <p:nvSpPr>
            <p:cNvPr id="12" name="TextBox 11"/>
            <p:cNvSpPr txBox="1"/>
            <p:nvPr/>
          </p:nvSpPr>
          <p:spPr>
            <a:xfrm>
              <a:off x="434898" y="1742114"/>
              <a:ext cx="427091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Work from LSD column to MSD column: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i="1" dirty="0"/>
                <a:t>for(</a:t>
              </a:r>
              <a:r>
                <a:rPr lang="en-US" sz="2200" i="1" dirty="0" err="1"/>
                <a:t>int</a:t>
              </a:r>
              <a:r>
                <a:rPr lang="en-US" sz="2200" i="1" dirty="0"/>
                <a:t> d = k-1; d &gt;=0; d--)</a:t>
              </a:r>
            </a:p>
          </p:txBody>
        </p: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7214839" y="456313"/>
              <a:ext cx="0" cy="25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714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09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One approach to executing radix sort by hand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2915" y="1734845"/>
            <a:ext cx="5383544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Loop through possible digit values </a:t>
            </a:r>
            <a:r>
              <a:rPr lang="en-US" sz="2200" i="1" dirty="0"/>
              <a:t>r</a:t>
            </a:r>
            <a:r>
              <a:rPr lang="en-US" sz="2200" dirty="0"/>
              <a:t>, according to base </a:t>
            </a:r>
            <a:r>
              <a:rPr lang="en-US" sz="2200" i="1" dirty="0"/>
              <a:t>R</a:t>
            </a:r>
            <a:r>
              <a:rPr lang="en-US" sz="2200" dirty="0"/>
              <a:t> (i.e., radix):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/>
              <a:t>for(</a:t>
            </a:r>
            <a:r>
              <a:rPr lang="en-US" sz="2200" i="1" dirty="0" err="1"/>
              <a:t>int</a:t>
            </a:r>
            <a:r>
              <a:rPr lang="en-US" sz="2200" i="1" dirty="0"/>
              <a:t> r = 0; r &lt; R; r++)</a:t>
            </a:r>
            <a:r>
              <a:rPr lang="en-US" sz="22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72" y="714493"/>
            <a:ext cx="436384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For each digit column: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1971" y="823502"/>
            <a:ext cx="8548970" cy="1712160"/>
            <a:chOff x="341971" y="823502"/>
            <a:chExt cx="8548970" cy="1712160"/>
          </a:xfrm>
        </p:grpSpPr>
        <p:sp>
          <p:nvSpPr>
            <p:cNvPr id="15" name="TextBox 14"/>
            <p:cNvSpPr txBox="1"/>
            <p:nvPr/>
          </p:nvSpPr>
          <p:spPr>
            <a:xfrm>
              <a:off x="341971" y="1213102"/>
              <a:ext cx="4363845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Create a new blank array. 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346" y="823502"/>
              <a:ext cx="1376595" cy="171216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94" y="823502"/>
            <a:ext cx="1376595" cy="171216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7102398" y="819150"/>
            <a:ext cx="23232" cy="1716512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7214839" y="456313"/>
            <a:ext cx="0" cy="25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62915" y="825734"/>
            <a:ext cx="8526799" cy="3764085"/>
            <a:chOff x="362915" y="825734"/>
            <a:chExt cx="8526799" cy="376408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4346" y="825734"/>
              <a:ext cx="1375368" cy="170992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62915" y="2804715"/>
              <a:ext cx="4786313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dirty="0"/>
                <a:t>descend through array, searching for values that match </a:t>
              </a:r>
              <a:r>
                <a:rPr lang="en-US" sz="2200" i="1" dirty="0"/>
                <a:t>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dirty="0"/>
                <a:t>upon finding a matching entry, copy it to the first available position in the new blank array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346" y="825734"/>
            <a:ext cx="1375368" cy="17099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410" y="831889"/>
            <a:ext cx="1375368" cy="17099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278" y="835320"/>
            <a:ext cx="1375368" cy="17099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1278" y="2757116"/>
            <a:ext cx="1375368" cy="1709928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8616873" y="456313"/>
            <a:ext cx="69927" cy="2079349"/>
            <a:chOff x="8616873" y="456313"/>
            <a:chExt cx="69927" cy="2079349"/>
          </a:xfrm>
        </p:grpSpPr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>
              <a:off x="8616873" y="456313"/>
              <a:ext cx="0" cy="25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 flipH="1">
              <a:off x="8664499" y="819150"/>
              <a:ext cx="22301" cy="1716512"/>
            </a:xfrm>
            <a:prstGeom prst="line">
              <a:avLst/>
            </a:prstGeom>
            <a:ln w="31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1278" y="2757116"/>
            <a:ext cx="1375368" cy="17099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1278" y="2757116"/>
            <a:ext cx="1375368" cy="17099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1278" y="2757116"/>
            <a:ext cx="1375368" cy="17099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1278" y="2757116"/>
            <a:ext cx="1375368" cy="1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09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Two more examples to try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8172" y="275570"/>
            <a:ext cx="235040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An ASCII string example (radix = 256):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0972" y="523220"/>
            <a:ext cx="27028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Another base 10 example</a:t>
            </a:r>
            <a:r>
              <a:rPr lang="en-US" dirty="0"/>
              <a:t>:</a:t>
            </a:r>
            <a:endParaRPr lang="en-US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75" y="1040473"/>
            <a:ext cx="872438" cy="26851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31" y="931426"/>
            <a:ext cx="873459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 look at the Java code from the textbook (for Strings)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5" y="705148"/>
            <a:ext cx="5076000" cy="485715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667250" y="705149"/>
            <a:ext cx="3943350" cy="723602"/>
            <a:chOff x="4667250" y="705149"/>
            <a:chExt cx="3943350" cy="723602"/>
          </a:xfrm>
        </p:grpSpPr>
        <p:sp>
          <p:nvSpPr>
            <p:cNvPr id="13" name="TextBox 12"/>
            <p:cNvSpPr txBox="1"/>
            <p:nvPr/>
          </p:nvSpPr>
          <p:spPr>
            <a:xfrm>
              <a:off x="5056846" y="789951"/>
              <a:ext cx="3553754" cy="55399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 = # chars in Strings</a:t>
              </a:r>
            </a:p>
            <a:p>
              <a:r>
                <a:rPr lang="en-US" sz="1400" dirty="0"/>
                <a:t>n = # of Strings, R = radix, aux = blank array </a:t>
              </a:r>
              <a:r>
                <a:rPr lang="en-US" sz="1600" dirty="0"/>
                <a:t> </a:t>
              </a:r>
            </a:p>
          </p:txBody>
        </p:sp>
        <p:sp>
          <p:nvSpPr>
            <p:cNvPr id="4" name="Right Brace 3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81200" y="1597651"/>
            <a:ext cx="2996025" cy="552017"/>
            <a:chOff x="4667250" y="687652"/>
            <a:chExt cx="3943350" cy="741099"/>
          </a:xfrm>
        </p:grpSpPr>
        <p:sp>
          <p:nvSpPr>
            <p:cNvPr id="16" name="TextBox 15"/>
            <p:cNvSpPr txBox="1"/>
            <p:nvPr/>
          </p:nvSpPr>
          <p:spPr>
            <a:xfrm>
              <a:off x="5056846" y="687652"/>
              <a:ext cx="3553754" cy="70244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Looping from least to most significant digit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79191" y="2204122"/>
            <a:ext cx="4321862" cy="789939"/>
            <a:chOff x="4667250" y="705149"/>
            <a:chExt cx="3942358" cy="726554"/>
          </a:xfrm>
        </p:grpSpPr>
        <p:sp>
          <p:nvSpPr>
            <p:cNvPr id="19" name="TextBox 18"/>
            <p:cNvSpPr txBox="1"/>
            <p:nvPr/>
          </p:nvSpPr>
          <p:spPr>
            <a:xfrm>
              <a:off x="5055854" y="752308"/>
              <a:ext cx="3553754" cy="6793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 this column: Fill the array “count” so that it tracks the frequencies of the different possible characters.</a:t>
              </a:r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17241" y="3107082"/>
            <a:ext cx="4760009" cy="847085"/>
            <a:chOff x="4667250" y="705149"/>
            <a:chExt cx="3934485" cy="779117"/>
          </a:xfrm>
        </p:grpSpPr>
        <p:sp>
          <p:nvSpPr>
            <p:cNvPr id="24" name="TextBox 23"/>
            <p:cNvSpPr txBox="1"/>
            <p:nvPr/>
          </p:nvSpPr>
          <p:spPr>
            <a:xfrm>
              <a:off x="5047981" y="804872"/>
              <a:ext cx="3553754" cy="67939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Transform the “count” array so the entries instead represent the sum of the preceding frequency counts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05204" y="3819854"/>
            <a:ext cx="4410197" cy="954108"/>
            <a:chOff x="4667250" y="673461"/>
            <a:chExt cx="3926006" cy="877552"/>
          </a:xfrm>
        </p:grpSpPr>
        <p:sp>
          <p:nvSpPr>
            <p:cNvPr id="34" name="TextBox 33"/>
            <p:cNvSpPr txBox="1"/>
            <p:nvPr/>
          </p:nvSpPr>
          <p:spPr>
            <a:xfrm>
              <a:off x="5039502" y="673461"/>
              <a:ext cx="3553754" cy="87755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Copy original array’s entries to new array at appropriate offset for that character.  Update the offset for any subsequent entries with the same character.</a:t>
              </a:r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72109" y="4665688"/>
            <a:ext cx="4337179" cy="786728"/>
            <a:chOff x="4667250" y="705149"/>
            <a:chExt cx="3861000" cy="723602"/>
          </a:xfrm>
        </p:grpSpPr>
        <p:sp>
          <p:nvSpPr>
            <p:cNvPr id="38" name="TextBox 37"/>
            <p:cNvSpPr txBox="1"/>
            <p:nvPr/>
          </p:nvSpPr>
          <p:spPr>
            <a:xfrm>
              <a:off x="4974496" y="931513"/>
              <a:ext cx="3553754" cy="2830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Copy the data back to the original array.</a:t>
              </a:r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17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09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Final comments about LSD radix sort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72" y="685918"/>
            <a:ext cx="6601753" cy="446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300" dirty="0"/>
              <a:t>Runtime complexity: </a:t>
            </a:r>
            <a:r>
              <a:rPr lang="en-US" sz="2300" b="1" dirty="0"/>
              <a:t>n*(length of items in collection)</a:t>
            </a:r>
            <a:endParaRPr lang="en-US" sz="2300" dirty="0"/>
          </a:p>
        </p:txBody>
      </p:sp>
      <p:sp>
        <p:nvSpPr>
          <p:cNvPr id="9" name="TextBox 8"/>
          <p:cNvSpPr txBox="1"/>
          <p:nvPr/>
        </p:nvSpPr>
        <p:spPr>
          <a:xfrm>
            <a:off x="199096" y="1362193"/>
            <a:ext cx="6601753" cy="446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300" dirty="0"/>
              <a:t>In-place: </a:t>
            </a:r>
            <a:r>
              <a:rPr lang="en-US" sz="2300" b="1" dirty="0"/>
              <a:t>No</a:t>
            </a:r>
            <a:endParaRPr 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199096" y="2086093"/>
            <a:ext cx="6601753" cy="446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300" dirty="0"/>
              <a:t>Stable: </a:t>
            </a:r>
            <a:r>
              <a:rPr lang="en-US" sz="2300" b="1" dirty="0"/>
              <a:t>Yes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19425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</TotalTime>
  <Words>353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91</cp:revision>
  <dcterms:created xsi:type="dcterms:W3CDTF">2016-10-06T23:04:54Z</dcterms:created>
  <dcterms:modified xsi:type="dcterms:W3CDTF">2017-01-20T02:36:12Z</dcterms:modified>
</cp:coreProperties>
</file>