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6"/>
  </p:notesMasterIdLst>
  <p:sldIdLst>
    <p:sldId id="294" r:id="rId2"/>
    <p:sldId id="296" r:id="rId3"/>
    <p:sldId id="297" r:id="rId4"/>
    <p:sldId id="298" r:id="rId5"/>
    <p:sldId id="299" r:id="rId6"/>
    <p:sldId id="300" r:id="rId7"/>
    <p:sldId id="30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3" r:id="rId44"/>
    <p:sldId id="304" r:id="rId45"/>
  </p:sldIdLst>
  <p:sldSz cx="9144000" cy="6858000" type="screen4x3"/>
  <p:notesSz cx="6858000" cy="9144000"/>
  <p:embeddedFontLst>
    <p:embeddedFont>
      <p:font typeface="Droid Sans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586D4-A831-43A2-B9D9-FA3D3658589C}">
  <a:tblStyle styleId="{9BA586D4-A831-43A2-B9D9-FA3D365858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3214" autoAdjust="0"/>
  </p:normalViewPr>
  <p:slideViewPr>
    <p:cSldViewPr snapToGrid="0" showGuides="1">
      <p:cViewPr>
        <p:scale>
          <a:sx n="80" d="100"/>
          <a:sy n="80" d="100"/>
        </p:scale>
        <p:origin x="1632" y="96"/>
      </p:cViewPr>
      <p:guideLst>
        <p:guide orient="horz" pos="1248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508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35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4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37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1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6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0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57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5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2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9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6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11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03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47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30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030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4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879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252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898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71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3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51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151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97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21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5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046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3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392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304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8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49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196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137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3664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87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1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61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21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8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Font typeface="Droid Sans"/>
              <a:buNone/>
              <a:defRPr sz="1800"/>
            </a:lvl1pPr>
            <a:lvl2pPr lvl="1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CS1501 </a:t>
            </a:r>
            <a:r>
              <a:rPr lang="en-US" dirty="0"/>
              <a:t>Recitation 3/31/17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6" y="2484410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    </a:t>
            </a:r>
            <a:r>
              <a:rPr lang="en-US" sz="2400" dirty="0"/>
              <a:t>Review of Extended Euclidean Algorithm (XGCD)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306715"/>
            <a:ext cx="85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8-42 from Nick </a:t>
            </a:r>
            <a:r>
              <a:rPr lang="en-US" dirty="0" err="1"/>
              <a:t>Farnan</a:t>
            </a:r>
            <a:endParaRPr lang="en-US" dirty="0"/>
          </a:p>
          <a:p>
            <a:r>
              <a:rPr lang="en-US" dirty="0"/>
              <a:t>Other resource: https://youtu.be/hB34-GSDT3k</a:t>
            </a:r>
          </a:p>
        </p:txBody>
      </p:sp>
    </p:spTree>
    <p:extLst>
      <p:ext uri="{BB962C8B-B14F-4D97-AF65-F5344CB8AC3E}">
        <p14:creationId xmlns:p14="http://schemas.microsoft.com/office/powerpoint/2010/main" val="35517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3" name="Shape 63"/>
          <p:cNvCxnSpPr/>
          <p:nvPr/>
        </p:nvCxnSpPr>
        <p:spPr>
          <a:xfrm flipH="1">
            <a:off x="1901535" y="2234044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3034145" y="2254826"/>
            <a:ext cx="1662545" cy="290946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9" name="Shape 89"/>
          <p:cNvCxnSpPr/>
          <p:nvPr/>
        </p:nvCxnSpPr>
        <p:spPr>
          <a:xfrm flipH="1">
            <a:off x="1870364" y="2847108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3228109" y="2847108"/>
            <a:ext cx="1603663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30007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GCD(</a:t>
            </a:r>
            <a:r>
              <a:rPr lang="en-US" sz="2300" b="1" dirty="0" err="1"/>
              <a:t>a</a:t>
            </a:r>
            <a:r>
              <a:rPr lang="en-US" sz="2300" dirty="0" err="1"/>
              <a:t>,</a:t>
            </a:r>
            <a:r>
              <a:rPr lang="en-US" sz="2300" b="1" dirty="0" err="1"/>
              <a:t>b</a:t>
            </a:r>
            <a:r>
              <a:rPr lang="en-US" sz="2300" dirty="0"/>
              <a:t>) = </a:t>
            </a:r>
            <a:r>
              <a:rPr lang="en" sz="2300" dirty="0"/>
              <a:t>Largest int</a:t>
            </a:r>
            <a:r>
              <a:rPr lang="en-US" sz="2300" dirty="0" err="1"/>
              <a:t>eger</a:t>
            </a:r>
            <a:r>
              <a:rPr lang="en-US" sz="2300" dirty="0"/>
              <a:t> </a:t>
            </a:r>
            <a:r>
              <a:rPr lang="en-US" sz="2300" b="1" dirty="0"/>
              <a:t>d</a:t>
            </a:r>
            <a:r>
              <a:rPr lang="en-US" sz="2300" dirty="0"/>
              <a:t> such that </a:t>
            </a:r>
            <a:r>
              <a:rPr lang="en-US" sz="2300" b="1" dirty="0" err="1"/>
              <a:t>a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dirty="0"/>
              <a:t> = 0 and </a:t>
            </a:r>
            <a:r>
              <a:rPr lang="en-US" sz="2300" b="1" dirty="0" err="1"/>
              <a:t>b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b="1" dirty="0"/>
              <a:t>  </a:t>
            </a:r>
            <a:r>
              <a:rPr lang="en-US" sz="2300" dirty="0"/>
              <a:t>= 0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300" dirty="0"/>
              <a:t>- Example: GCD(24,16) = 8</a:t>
            </a:r>
          </a:p>
          <a:p>
            <a:pPr lvl="1"/>
            <a:r>
              <a:rPr lang="en-US" sz="2300" dirty="0"/>
              <a:t>	- code support: </a:t>
            </a:r>
          </a:p>
          <a:p>
            <a:pPr lvl="1"/>
            <a:r>
              <a:rPr lang="en-US" sz="2200" dirty="0"/>
              <a:t>	   -- java: </a:t>
            </a:r>
            <a:r>
              <a:rPr lang="en-US" sz="2200" dirty="0" err="1"/>
              <a:t>BigInteger.gcd</a:t>
            </a:r>
            <a:endParaRPr lang="en-US" sz="2200" dirty="0"/>
          </a:p>
          <a:p>
            <a:pPr lvl="1"/>
            <a:r>
              <a:rPr lang="en-US" sz="2200" dirty="0"/>
              <a:t>               -- python: </a:t>
            </a:r>
            <a:r>
              <a:rPr lang="en-US" sz="2200" dirty="0" err="1"/>
              <a:t>fractions.gcd</a:t>
            </a:r>
            <a:endParaRPr lang="en-US" sz="2200" dirty="0"/>
          </a:p>
          <a:p>
            <a:pPr lvl="1"/>
            <a:r>
              <a:rPr lang="en-US" sz="2200" dirty="0"/>
              <a:t>               -- </a:t>
            </a:r>
            <a:r>
              <a:rPr lang="en-US" sz="2200" dirty="0" err="1"/>
              <a:t>matlab</a:t>
            </a:r>
            <a:r>
              <a:rPr lang="en-US" sz="2200" dirty="0"/>
              <a:t>: </a:t>
            </a:r>
            <a:r>
              <a:rPr lang="en-US" sz="2200" dirty="0" err="1"/>
              <a:t>gcd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23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1974273" y="5517573"/>
            <a:ext cx="3782290" cy="665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296" y="58874"/>
                  <a:pt x="16593" y="117750"/>
                  <a:pt x="36593" y="119936"/>
                </a:cubicBezTo>
                <a:cubicBezTo>
                  <a:pt x="56593" y="122122"/>
                  <a:pt x="88296" y="67620"/>
                  <a:pt x="120000" y="13117"/>
                </a:cubicBezTo>
              </a:path>
            </a:pathLst>
          </a:custGeom>
          <a:noFill/>
          <a:ln w="57150" cap="flat" cmpd="sng">
            <a:solidFill>
              <a:srgbClr val="2A5E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6" name="Shape 176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12926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dirty="0"/>
              <a:t>Euclid’s (non-extended) algorithm: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GCD(</a:t>
            </a:r>
            <a:r>
              <a:rPr lang="en-US" sz="2400" dirty="0" err="1"/>
              <a:t>a,b</a:t>
            </a:r>
            <a:r>
              <a:rPr lang="en-US" sz="2400" dirty="0"/>
              <a:t>) = GCD(b, </a:t>
            </a:r>
            <a:r>
              <a:rPr lang="en-US" sz="2400" dirty="0" err="1"/>
              <a:t>a%b</a:t>
            </a:r>
            <a:r>
              <a:rPr lang="en-US" sz="2400" dirty="0"/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1017" y="2691795"/>
            <a:ext cx="729175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u="sng" dirty="0"/>
              <a:t>Example</a:t>
            </a:r>
            <a:r>
              <a:rPr lang="en-US" sz="2400" dirty="0"/>
              <a:t>: GCD(104,74)</a:t>
            </a:r>
            <a:endParaRPr lang="en-US" sz="2400" u="sn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1018" y="3395071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GCD(74, 30)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1018" y="3944120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GCD(30, 14)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1018" y="449316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GCD(14, 2)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1018" y="504221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GCD(2, 0)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1438742" y="4650916"/>
            <a:ext cx="1185703" cy="55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83" name="Shape 183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7159335" y="4333009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Extended E</a:t>
            </a:r>
            <a:r>
              <a:rPr lang="en" dirty="0"/>
              <a:t>uclidean Algorithm (</a:t>
            </a:r>
            <a:r>
              <a:rPr lang="en-US" dirty="0"/>
              <a:t>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32858" y="3239187"/>
            <a:ext cx="6252358" cy="1292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-- where “s” and “t” are the weights that define the combination</a:t>
            </a:r>
          </a:p>
          <a:p>
            <a:pPr lvl="1"/>
            <a:endParaRPr lang="en-US" sz="24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16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GCD of two integers a and b can be expressed as a linear combination of these integers: </a:t>
            </a:r>
          </a:p>
          <a:p>
            <a:pPr lvl="1"/>
            <a:endParaRPr lang="en-US" sz="2400" dirty="0"/>
          </a:p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437694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“s” and “t” are also called </a:t>
            </a:r>
            <a:r>
              <a:rPr lang="en-US" sz="2200" dirty="0" err="1"/>
              <a:t>Bézout</a:t>
            </a:r>
            <a:r>
              <a:rPr lang="en-US" sz="2200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0738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457200" y="5663985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00282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361820060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26" t="-7344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Exercise: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620035283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hape 268"/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521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397156431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99" y="5802908"/>
            <a:ext cx="473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GCD = 2 = (240 * -20) + (98 * 49)  </a:t>
            </a:r>
          </a:p>
        </p:txBody>
      </p:sp>
    </p:spTree>
    <p:extLst>
      <p:ext uri="{BB962C8B-B14F-4D97-AF65-F5344CB8AC3E}">
        <p14:creationId xmlns:p14="http://schemas.microsoft.com/office/powerpoint/2010/main" val="12598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dirty="0"/>
              <a:t>Extended Euclidean Algorithm (XGCD)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599" y="2905810"/>
            <a:ext cx="6812480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Application: Determining the private key in RSA cryptography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600" y="2197100"/>
            <a:ext cx="7748588" cy="523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XGCD solves for “s” and “t”.</a:t>
            </a:r>
          </a:p>
        </p:txBody>
      </p:sp>
    </p:spTree>
    <p:extLst>
      <p:ext uri="{BB962C8B-B14F-4D97-AF65-F5344CB8AC3E}">
        <p14:creationId xmlns:p14="http://schemas.microsoft.com/office/powerpoint/2010/main" val="1268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282574" y="1249856"/>
            <a:ext cx="8042029" cy="8925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2300" dirty="0"/>
              <a:t>Given the initial input integers </a:t>
            </a:r>
            <a:r>
              <a:rPr lang="en-US" sz="2300" b="1" dirty="0"/>
              <a:t>a</a:t>
            </a:r>
            <a:r>
              <a:rPr lang="en-US" sz="2300" b="1" baseline="-25000" dirty="0"/>
              <a:t>1</a:t>
            </a:r>
            <a:r>
              <a:rPr lang="en-US" sz="2300" dirty="0"/>
              <a:t> and </a:t>
            </a:r>
            <a:r>
              <a:rPr lang="en-US" sz="2300" b="1" dirty="0"/>
              <a:t>b</a:t>
            </a:r>
            <a:r>
              <a:rPr lang="en-US" sz="2300" b="1" baseline="-25000" dirty="0"/>
              <a:t>1</a:t>
            </a:r>
            <a:r>
              <a:rPr lang="en-US" sz="2300" dirty="0"/>
              <a:t>, execute Euclid’s algorithm (non-extended)</a:t>
            </a:r>
            <a:r>
              <a:rPr lang="en-US" dirty="0"/>
              <a:t>:</a:t>
            </a:r>
            <a:endParaRPr lang="en-US" sz="23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75212" y="258748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-- On each iteration, track in a table: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5212" y="311067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, b</a:t>
            </a:r>
            <a:r>
              <a:rPr lang="en-US" sz="2200" b="1" baseline="-25000" dirty="0"/>
              <a:t>i</a:t>
            </a:r>
            <a:r>
              <a:rPr lang="en-US" sz="2200" dirty="0"/>
              <a:t>: GCD inputs for this iteration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075212" y="2064746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-GCD(</a:t>
            </a:r>
            <a:r>
              <a:rPr lang="en-US" sz="2200" dirty="0" err="1"/>
              <a:t>a,b</a:t>
            </a:r>
            <a:r>
              <a:rPr lang="en-US" sz="2200" dirty="0"/>
              <a:t>) = GCD(b, </a:t>
            </a:r>
            <a:r>
              <a:rPr lang="en-US" sz="2200" dirty="0" err="1"/>
              <a:t>a%b</a:t>
            </a:r>
            <a:r>
              <a:rPr lang="en-US" sz="2200" dirty="0"/>
              <a:t>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75212" y="5516671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75212" y="3777846"/>
            <a:ext cx="5361213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/b</a:t>
            </a:r>
            <a:r>
              <a:rPr lang="en-US" sz="2200" b="1" baseline="-25000" dirty="0"/>
              <a:t>i</a:t>
            </a:r>
            <a:r>
              <a:rPr lang="en-US" sz="2200" b="1" dirty="0"/>
              <a:t>, 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 err="1"/>
              <a:t>%b</a:t>
            </a:r>
            <a:r>
              <a:rPr lang="en-US" sz="2200" b="1" baseline="-25000" dirty="0" err="1"/>
              <a:t>i</a:t>
            </a:r>
            <a:r>
              <a:rPr lang="en-US" sz="2200" dirty="0"/>
              <a:t>: integer division and remainder results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096978" y="4630044"/>
            <a:ext cx="5705038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>
                <a:solidFill>
                  <a:srgbClr val="002060"/>
                </a:solidFill>
              </a:rPr>
              <a:t>d,</a:t>
            </a:r>
            <a:r>
              <a:rPr lang="en-US" sz="2200" b="1" dirty="0">
                <a:solidFill>
                  <a:srgbClr val="00B050"/>
                </a:solidFill>
              </a:rPr>
              <a:t> s, t</a:t>
            </a:r>
            <a:r>
              <a:rPr lang="en-US" sz="2200" dirty="0"/>
              <a:t>: leave empty – they will be filled in during backwards pass</a:t>
            </a:r>
          </a:p>
        </p:txBody>
      </p:sp>
    </p:spTree>
    <p:extLst>
      <p:ext uri="{BB962C8B-B14F-4D97-AF65-F5344CB8AC3E}">
        <p14:creationId xmlns:p14="http://schemas.microsoft.com/office/powerpoint/2010/main" val="6467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179939" y="1249858"/>
            <a:ext cx="8419988" cy="5539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For the final row, use </a:t>
            </a:r>
            <a:r>
              <a:rPr lang="en-US" sz="2300" b="1" dirty="0"/>
              <a:t>s</a:t>
            </a:r>
            <a:r>
              <a:rPr lang="en-US" sz="2400" dirty="0"/>
              <a:t> = 1 and </a:t>
            </a:r>
            <a:r>
              <a:rPr lang="en-US" sz="2400" b="1" dirty="0"/>
              <a:t>t </a:t>
            </a:r>
            <a:r>
              <a:rPr lang="en-US" sz="2400" dirty="0"/>
              <a:t>= 0 as weights. </a:t>
            </a:r>
            <a:r>
              <a:rPr lang="en-US" sz="2300" dirty="0"/>
              <a:t>  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1278" y="2457243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s</a:t>
            </a:r>
            <a:r>
              <a:rPr lang="en-US" sz="2200" dirty="0"/>
              <a:t> + </a:t>
            </a:r>
            <a:r>
              <a:rPr lang="en-US" sz="2200" dirty="0" err="1"/>
              <a:t>b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51277" y="1847376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51277" y="306711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*1</a:t>
            </a:r>
            <a:r>
              <a:rPr lang="en-US" sz="2200" dirty="0"/>
              <a:t> + b</a:t>
            </a:r>
            <a:r>
              <a:rPr lang="en-US" sz="2200" dirty="0">
                <a:solidFill>
                  <a:srgbClr val="00B050"/>
                </a:solidFill>
              </a:rPr>
              <a:t>*0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79938" y="3633850"/>
            <a:ext cx="8419988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457200" lvl="1" indent="-457200">
              <a:buFont typeface="+mj-lt"/>
              <a:buAutoNum type="arabicPeriod" startAt="3"/>
            </a:pPr>
            <a:r>
              <a:rPr lang="en-US" sz="2300" dirty="0"/>
              <a:t>For all rows above, use these rules:</a:t>
            </a:r>
            <a:r>
              <a:rPr lang="en-US" sz="2400" dirty="0"/>
              <a:t> </a:t>
            </a:r>
            <a:r>
              <a:rPr lang="en-US" sz="2300" dirty="0"/>
              <a:t>  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851277" y="484123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</a:t>
            </a:r>
            <a:r>
              <a:rPr lang="en-US" sz="2200" baseline="-250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= </a:t>
            </a:r>
            <a:r>
              <a:rPr lang="en-US" sz="2200" dirty="0" err="1">
                <a:solidFill>
                  <a:srgbClr val="00B050"/>
                </a:solidFill>
              </a:rPr>
              <a:t>s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– (a/b)*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851276" y="4231368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s = 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5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44" name="Shape 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2405</Words>
  <Application>Microsoft Office PowerPoint</Application>
  <PresentationFormat>On-screen Show (4:3)</PresentationFormat>
  <Paragraphs>1497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Droid Sans</vt:lpstr>
      <vt:lpstr>Wingdings</vt:lpstr>
      <vt:lpstr>Pitt_minimal</vt:lpstr>
      <vt:lpstr>CS1501 Recitation 3/31/17</vt:lpstr>
      <vt:lpstr>Review of basic concepts</vt:lpstr>
      <vt:lpstr>Review of basic concepts</vt:lpstr>
      <vt:lpstr>Extended Euclidean Algorithm (XGCD)</vt:lpstr>
      <vt:lpstr>Extended Euclidean Algorithm (XGCD)</vt:lpstr>
      <vt:lpstr>XGCD steps</vt:lpstr>
      <vt:lpstr>XGCD steps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Exercise: Bézout numbers and GCD of 240 and 98</vt:lpstr>
      <vt:lpstr>Solution: Bézout numbers and GCD of 240 and 98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1501 Recitation</dc:title>
  <cp:lastModifiedBy>Karin Cox</cp:lastModifiedBy>
  <cp:revision>39</cp:revision>
  <dcterms:modified xsi:type="dcterms:W3CDTF">2017-03-31T01:08:09Z</dcterms:modified>
</cp:coreProperties>
</file>