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3" r:id="rId24"/>
    <p:sldId id="285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9" autoAdjust="0"/>
    <p:restoredTop sz="91840" autoAdjust="0"/>
  </p:normalViewPr>
  <p:slideViewPr>
    <p:cSldViewPr snapToGrid="0" showGuides="1">
      <p:cViewPr varScale="1">
        <p:scale>
          <a:sx n="79" d="100"/>
          <a:sy n="79" d="100"/>
        </p:scale>
        <p:origin x="1842" y="90"/>
      </p:cViewPr>
      <p:guideLst>
        <p:guide orient="horz" pos="576"/>
        <p:guide pos="1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8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98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2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67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98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51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3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7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94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0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88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1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1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49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05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/lectures/24PriorityQueues.pdf" TargetMode="External"/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eople.cs.pitt.edu/~nlf4/cs1501/slides/pqs.pdf" TargetMode="External"/><Relationship Id="rId4" Type="http://schemas.openxmlformats.org/officeDocument/2006/relationships/hyperlink" Target="https://www.youtube.com/watch?v=C8dsmIflDy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3/3/17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84" y="1781025"/>
            <a:ext cx="820159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	 </a:t>
            </a:r>
            <a:r>
              <a:rPr lang="en-US" sz="2400" dirty="0"/>
              <a:t>Review of Priority Queues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5486" y="5583936"/>
            <a:ext cx="8546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credits: Some images and content for these slides were adapted from the following: </a:t>
            </a:r>
          </a:p>
          <a:p>
            <a:r>
              <a:rPr lang="en-US" dirty="0">
                <a:hlinkClick r:id="rId3"/>
              </a:rPr>
              <a:t>http://algs4.cs.princeton.edu/lectures/24PriorityQueues.pdf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https://www.youtube.com/watch?v=C8dsmIflDyI</a:t>
            </a:r>
            <a:endParaRPr lang="en-US" dirty="0"/>
          </a:p>
          <a:p>
            <a:r>
              <a:rPr lang="en-US" dirty="0">
                <a:hlinkClick r:id="rId5"/>
              </a:rPr>
              <a:t>http://people.cs.pitt.edu/~nlf4/cs1501/slides/pqs.pdf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695" y="2560971"/>
            <a:ext cx="18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 &lt; 10: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386498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695" y="2560971"/>
            <a:ext cx="18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 &lt; 10: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196414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do we remove the root (min key)?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172" y="381055"/>
            <a:ext cx="1145828" cy="1026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778" y="764713"/>
            <a:ext cx="5400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Must maintain heap ordering</a:t>
            </a:r>
            <a:r>
              <a:rPr lang="en-US" sz="2800" dirty="0"/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394" y="1301967"/>
            <a:ext cx="751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Replace root with last leaf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394" y="1839221"/>
            <a:ext cx="6961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While key(node) &gt; key(</a:t>
            </a:r>
            <a:r>
              <a:rPr lang="en-US" sz="2800" dirty="0" err="1">
                <a:solidFill>
                  <a:srgbClr val="002060"/>
                </a:solidFill>
              </a:rPr>
              <a:t>node.children</a:t>
            </a:r>
            <a:r>
              <a:rPr lang="en-US" sz="2800" dirty="0">
                <a:solidFill>
                  <a:srgbClr val="002060"/>
                </a:solidFill>
              </a:rPr>
              <a:t>): 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 Exchange node with child with min key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78" y="2918213"/>
            <a:ext cx="696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Textbook code calls this process “sink” </a:t>
            </a:r>
          </a:p>
        </p:txBody>
      </p:sp>
    </p:spTree>
    <p:extLst>
      <p:ext uri="{BB962C8B-B14F-4D97-AF65-F5344CB8AC3E}">
        <p14:creationId xmlns:p14="http://schemas.microsoft.com/office/powerpoint/2010/main" val="267268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9435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134" y="1994421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Overwrite with 12</a:t>
            </a:r>
          </a:p>
        </p:txBody>
      </p:sp>
    </p:spTree>
    <p:extLst>
      <p:ext uri="{BB962C8B-B14F-4D97-AF65-F5344CB8AC3E}">
        <p14:creationId xmlns:p14="http://schemas.microsoft.com/office/powerpoint/2010/main" val="87168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sp>
        <p:nvSpPr>
          <p:cNvPr id="15" name="TextBox 14"/>
          <p:cNvSpPr txBox="1"/>
          <p:nvPr/>
        </p:nvSpPr>
        <p:spPr>
          <a:xfrm>
            <a:off x="415134" y="1994421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Overwrite with 12</a:t>
            </a:r>
          </a:p>
        </p:txBody>
      </p:sp>
    </p:spTree>
    <p:extLst>
      <p:ext uri="{BB962C8B-B14F-4D97-AF65-F5344CB8AC3E}">
        <p14:creationId xmlns:p14="http://schemas.microsoft.com/office/powerpoint/2010/main" val="69736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sp>
        <p:nvSpPr>
          <p:cNvPr id="15" name="TextBox 14"/>
          <p:cNvSpPr txBox="1"/>
          <p:nvPr/>
        </p:nvSpPr>
        <p:spPr>
          <a:xfrm>
            <a:off x="415134" y="1994421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Overwrite with 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133" y="2763001"/>
            <a:ext cx="3563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12 &gt; 10 and 15: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 with 10 </a:t>
            </a:r>
          </a:p>
          <a:p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3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</p:grpSp>
        </p:grpSp>
      </p:grpSp>
      <p:sp>
        <p:nvSpPr>
          <p:cNvPr id="15" name="TextBox 14"/>
          <p:cNvSpPr txBox="1"/>
          <p:nvPr/>
        </p:nvSpPr>
        <p:spPr>
          <a:xfrm>
            <a:off x="415134" y="1994421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Overwrite with 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133" y="2763001"/>
            <a:ext cx="3563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12 &gt; 10 and 15: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 with 10 </a:t>
            </a:r>
          </a:p>
          <a:p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do we avoid overhead of linked lists?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0346" y="1568999"/>
            <a:ext cx="5167724" cy="3915074"/>
            <a:chOff x="1988138" y="1471463"/>
            <a:chExt cx="5167724" cy="3915074"/>
          </a:xfrm>
        </p:grpSpPr>
        <p:sp>
          <p:nvSpPr>
            <p:cNvPr id="18" name="Shape 103"/>
            <p:cNvSpPr/>
            <p:nvPr/>
          </p:nvSpPr>
          <p:spPr>
            <a:xfrm>
              <a:off x="4539913" y="1471463"/>
              <a:ext cx="894899" cy="49349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</a:p>
          </p:txBody>
        </p:sp>
        <p:grpSp>
          <p:nvGrpSpPr>
            <p:cNvPr id="19" name="Shape 104"/>
            <p:cNvGrpSpPr/>
            <p:nvPr/>
          </p:nvGrpSpPr>
          <p:grpSpPr>
            <a:xfrm>
              <a:off x="3688713" y="1964962"/>
              <a:ext cx="1298649" cy="972025"/>
              <a:chOff x="3273350" y="1865124"/>
              <a:chExt cx="1298649" cy="972025"/>
            </a:xfrm>
          </p:grpSpPr>
          <p:sp>
            <p:nvSpPr>
              <p:cNvPr id="71" name="Shape 105"/>
              <p:cNvSpPr/>
              <p:nvPr/>
            </p:nvSpPr>
            <p:spPr>
              <a:xfrm>
                <a:off x="32733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42</a:t>
                </a:r>
              </a:p>
            </p:txBody>
          </p:sp>
          <p:cxnSp>
            <p:nvCxnSpPr>
              <p:cNvPr id="72" name="Shape 106"/>
              <p:cNvCxnSpPr>
                <a:stCxn id="18" idx="2"/>
                <a:endCxn id="71" idx="0"/>
              </p:cNvCxnSpPr>
              <p:nvPr/>
            </p:nvCxnSpPr>
            <p:spPr>
              <a:xfrm flipH="1">
                <a:off x="3720899" y="1865124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0" name="Shape 107"/>
            <p:cNvGrpSpPr/>
            <p:nvPr/>
          </p:nvGrpSpPr>
          <p:grpSpPr>
            <a:xfrm>
              <a:off x="4987362" y="1964962"/>
              <a:ext cx="1342350" cy="972025"/>
              <a:chOff x="4571999" y="1865124"/>
              <a:chExt cx="1342350" cy="972025"/>
            </a:xfrm>
          </p:grpSpPr>
          <p:sp>
            <p:nvSpPr>
              <p:cNvPr id="65" name="Shape 108"/>
              <p:cNvSpPr/>
              <p:nvPr/>
            </p:nvSpPr>
            <p:spPr>
              <a:xfrm>
                <a:off x="50194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37</a:t>
                </a:r>
              </a:p>
            </p:txBody>
          </p:sp>
          <p:cxnSp>
            <p:nvCxnSpPr>
              <p:cNvPr id="67" name="Shape 109"/>
              <p:cNvCxnSpPr>
                <a:stCxn id="18" idx="2"/>
                <a:endCxn id="65" idx="0"/>
              </p:cNvCxnSpPr>
              <p:nvPr/>
            </p:nvCxnSpPr>
            <p:spPr>
              <a:xfrm>
                <a:off x="4571999" y="1865124"/>
                <a:ext cx="8949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1" name="Shape 110"/>
            <p:cNvGrpSpPr/>
            <p:nvPr/>
          </p:nvGrpSpPr>
          <p:grpSpPr>
            <a:xfrm>
              <a:off x="2793813" y="2936987"/>
              <a:ext cx="1342349" cy="1181100"/>
              <a:chOff x="2378450" y="2837149"/>
              <a:chExt cx="1342349" cy="1181100"/>
            </a:xfrm>
          </p:grpSpPr>
          <p:sp>
            <p:nvSpPr>
              <p:cNvPr id="61" name="Shape 111"/>
              <p:cNvSpPr/>
              <p:nvPr/>
            </p:nvSpPr>
            <p:spPr>
              <a:xfrm>
                <a:off x="237845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</a:p>
            </p:txBody>
          </p:sp>
          <p:cxnSp>
            <p:nvCxnSpPr>
              <p:cNvPr id="64" name="Shape 112"/>
              <p:cNvCxnSpPr>
                <a:stCxn id="71" idx="2"/>
                <a:endCxn id="61" idx="0"/>
              </p:cNvCxnSpPr>
              <p:nvPr/>
            </p:nvCxnSpPr>
            <p:spPr>
              <a:xfrm flipH="1">
                <a:off x="2825899" y="2837149"/>
                <a:ext cx="894900" cy="687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2" name="Shape 113"/>
            <p:cNvGrpSpPr/>
            <p:nvPr/>
          </p:nvGrpSpPr>
          <p:grpSpPr>
            <a:xfrm>
              <a:off x="2793813" y="2443488"/>
              <a:ext cx="1789799" cy="1674599"/>
              <a:chOff x="2378450" y="2343650"/>
              <a:chExt cx="1789799" cy="1674599"/>
            </a:xfrm>
          </p:grpSpPr>
          <p:sp>
            <p:nvSpPr>
              <p:cNvPr id="59" name="Shape 114"/>
              <p:cNvSpPr/>
              <p:nvPr/>
            </p:nvSpPr>
            <p:spPr>
              <a:xfrm>
                <a:off x="32733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</a:p>
            </p:txBody>
          </p:sp>
          <p:sp>
            <p:nvSpPr>
              <p:cNvPr id="60" name="Shape 115"/>
              <p:cNvSpPr/>
              <p:nvPr/>
            </p:nvSpPr>
            <p:spPr>
              <a:xfrm>
                <a:off x="237845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42</a:t>
                </a:r>
              </a:p>
            </p:txBody>
          </p:sp>
        </p:grpSp>
        <p:grpSp>
          <p:nvGrpSpPr>
            <p:cNvPr id="23" name="Shape 116"/>
            <p:cNvGrpSpPr/>
            <p:nvPr/>
          </p:nvGrpSpPr>
          <p:grpSpPr>
            <a:xfrm>
              <a:off x="3688713" y="1471463"/>
              <a:ext cx="1746099" cy="1465524"/>
              <a:chOff x="3273350" y="1371625"/>
              <a:chExt cx="1746099" cy="1465524"/>
            </a:xfrm>
          </p:grpSpPr>
          <p:sp>
            <p:nvSpPr>
              <p:cNvPr id="57" name="Shape 117"/>
              <p:cNvSpPr/>
              <p:nvPr/>
            </p:nvSpPr>
            <p:spPr>
              <a:xfrm>
                <a:off x="32733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</a:p>
            </p:txBody>
          </p:sp>
          <p:sp>
            <p:nvSpPr>
              <p:cNvPr id="58" name="Shape 118"/>
              <p:cNvSpPr/>
              <p:nvPr/>
            </p:nvSpPr>
            <p:spPr>
              <a:xfrm>
                <a:off x="4124550" y="1371625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</a:p>
            </p:txBody>
          </p:sp>
        </p:grpSp>
        <p:grpSp>
          <p:nvGrpSpPr>
            <p:cNvPr id="24" name="Shape 119"/>
            <p:cNvGrpSpPr/>
            <p:nvPr/>
          </p:nvGrpSpPr>
          <p:grpSpPr>
            <a:xfrm>
              <a:off x="4015838" y="2936987"/>
              <a:ext cx="894899" cy="1181100"/>
              <a:chOff x="3600475" y="2837149"/>
              <a:chExt cx="894899" cy="1181100"/>
            </a:xfrm>
          </p:grpSpPr>
          <p:sp>
            <p:nvSpPr>
              <p:cNvPr id="55" name="Shape 120"/>
              <p:cNvSpPr/>
              <p:nvPr/>
            </p:nvSpPr>
            <p:spPr>
              <a:xfrm>
                <a:off x="3600475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</a:p>
            </p:txBody>
          </p:sp>
          <p:cxnSp>
            <p:nvCxnSpPr>
              <p:cNvPr id="56" name="Shape 121"/>
              <p:cNvCxnSpPr>
                <a:stCxn id="57" idx="2"/>
                <a:endCxn id="55" idx="0"/>
              </p:cNvCxnSpPr>
              <p:nvPr/>
            </p:nvCxnSpPr>
            <p:spPr>
              <a:xfrm>
                <a:off x="3720799" y="2837149"/>
                <a:ext cx="327000" cy="687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5" name="Shape 122"/>
            <p:cNvGrpSpPr/>
            <p:nvPr/>
          </p:nvGrpSpPr>
          <p:grpSpPr>
            <a:xfrm>
              <a:off x="5041738" y="2936987"/>
              <a:ext cx="894899" cy="1181100"/>
              <a:chOff x="4626375" y="2837149"/>
              <a:chExt cx="894899" cy="1181100"/>
            </a:xfrm>
          </p:grpSpPr>
          <p:sp>
            <p:nvSpPr>
              <p:cNvPr id="53" name="Shape 123"/>
              <p:cNvSpPr/>
              <p:nvPr/>
            </p:nvSpPr>
            <p:spPr>
              <a:xfrm>
                <a:off x="4626375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15</a:t>
                </a:r>
              </a:p>
            </p:txBody>
          </p:sp>
          <p:cxnSp>
            <p:nvCxnSpPr>
              <p:cNvPr id="54" name="Shape 124"/>
              <p:cNvCxnSpPr>
                <a:stCxn id="65" idx="2"/>
                <a:endCxn id="53" idx="0"/>
              </p:cNvCxnSpPr>
              <p:nvPr/>
            </p:nvCxnSpPr>
            <p:spPr>
              <a:xfrm flipH="1">
                <a:off x="5073899" y="2837149"/>
                <a:ext cx="393000" cy="687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6" name="Shape 125"/>
            <p:cNvGrpSpPr/>
            <p:nvPr/>
          </p:nvGrpSpPr>
          <p:grpSpPr>
            <a:xfrm>
              <a:off x="5041738" y="2443488"/>
              <a:ext cx="1287974" cy="1674599"/>
              <a:chOff x="4626375" y="2343650"/>
              <a:chExt cx="1287974" cy="1674599"/>
            </a:xfrm>
          </p:grpSpPr>
          <p:sp>
            <p:nvSpPr>
              <p:cNvPr id="51" name="Shape 126"/>
              <p:cNvSpPr/>
              <p:nvPr/>
            </p:nvSpPr>
            <p:spPr>
              <a:xfrm>
                <a:off x="50194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15</a:t>
                </a:r>
              </a:p>
            </p:txBody>
          </p:sp>
          <p:sp>
            <p:nvSpPr>
              <p:cNvPr id="52" name="Shape 127"/>
              <p:cNvSpPr/>
              <p:nvPr/>
            </p:nvSpPr>
            <p:spPr>
              <a:xfrm>
                <a:off x="4626375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37</a:t>
                </a:r>
              </a:p>
            </p:txBody>
          </p:sp>
        </p:grpSp>
        <p:grpSp>
          <p:nvGrpSpPr>
            <p:cNvPr id="27" name="Shape 128"/>
            <p:cNvGrpSpPr/>
            <p:nvPr/>
          </p:nvGrpSpPr>
          <p:grpSpPr>
            <a:xfrm>
              <a:off x="5882262" y="2936987"/>
              <a:ext cx="1273600" cy="1181100"/>
              <a:chOff x="5466899" y="2837149"/>
              <a:chExt cx="1273600" cy="1181100"/>
            </a:xfrm>
          </p:grpSpPr>
          <p:sp>
            <p:nvSpPr>
              <p:cNvPr id="49" name="Shape 129"/>
              <p:cNvSpPr/>
              <p:nvPr/>
            </p:nvSpPr>
            <p:spPr>
              <a:xfrm>
                <a:off x="584560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12</a:t>
                </a:r>
              </a:p>
            </p:txBody>
          </p:sp>
          <p:cxnSp>
            <p:nvCxnSpPr>
              <p:cNvPr id="50" name="Shape 130"/>
              <p:cNvCxnSpPr>
                <a:stCxn id="51" idx="2"/>
                <a:endCxn id="49" idx="0"/>
              </p:cNvCxnSpPr>
              <p:nvPr/>
            </p:nvCxnSpPr>
            <p:spPr>
              <a:xfrm>
                <a:off x="5466899" y="2837149"/>
                <a:ext cx="826200" cy="687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8" name="Shape 131"/>
            <p:cNvGrpSpPr/>
            <p:nvPr/>
          </p:nvGrpSpPr>
          <p:grpSpPr>
            <a:xfrm>
              <a:off x="5434813" y="2443488"/>
              <a:ext cx="1721049" cy="1674599"/>
              <a:chOff x="5019450" y="2343650"/>
              <a:chExt cx="1721049" cy="1674599"/>
            </a:xfrm>
          </p:grpSpPr>
          <p:sp>
            <p:nvSpPr>
              <p:cNvPr id="47" name="Shape 132"/>
              <p:cNvSpPr/>
              <p:nvPr/>
            </p:nvSpPr>
            <p:spPr>
              <a:xfrm>
                <a:off x="584560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15</a:t>
                </a:r>
              </a:p>
            </p:txBody>
          </p:sp>
          <p:sp>
            <p:nvSpPr>
              <p:cNvPr id="48" name="Shape 133"/>
              <p:cNvSpPr/>
              <p:nvPr/>
            </p:nvSpPr>
            <p:spPr>
              <a:xfrm>
                <a:off x="50194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12</a:t>
                </a:r>
              </a:p>
            </p:txBody>
          </p:sp>
        </p:grpSp>
        <p:grpSp>
          <p:nvGrpSpPr>
            <p:cNvPr id="29" name="Shape 134"/>
            <p:cNvGrpSpPr/>
            <p:nvPr/>
          </p:nvGrpSpPr>
          <p:grpSpPr>
            <a:xfrm>
              <a:off x="1988138" y="4118087"/>
              <a:ext cx="1253124" cy="1268450"/>
              <a:chOff x="1572775" y="4018249"/>
              <a:chExt cx="1253124" cy="1268450"/>
            </a:xfrm>
          </p:grpSpPr>
          <p:sp>
            <p:nvSpPr>
              <p:cNvPr id="45" name="Shape 135"/>
              <p:cNvSpPr/>
              <p:nvPr/>
            </p:nvSpPr>
            <p:spPr>
              <a:xfrm>
                <a:off x="1572775" y="479320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</a:p>
            </p:txBody>
          </p:sp>
          <p:cxnSp>
            <p:nvCxnSpPr>
              <p:cNvPr id="46" name="Shape 136"/>
              <p:cNvCxnSpPr>
                <a:stCxn id="60" idx="2"/>
                <a:endCxn id="45" idx="0"/>
              </p:cNvCxnSpPr>
              <p:nvPr/>
            </p:nvCxnSpPr>
            <p:spPr>
              <a:xfrm flipH="1">
                <a:off x="2020099" y="4018249"/>
                <a:ext cx="805800" cy="7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30" name="Shape 137"/>
            <p:cNvGrpSpPr/>
            <p:nvPr/>
          </p:nvGrpSpPr>
          <p:grpSpPr>
            <a:xfrm>
              <a:off x="1988138" y="3624588"/>
              <a:ext cx="1700574" cy="1761949"/>
              <a:chOff x="1572775" y="3524750"/>
              <a:chExt cx="1700574" cy="1761949"/>
            </a:xfrm>
          </p:grpSpPr>
          <p:sp>
            <p:nvSpPr>
              <p:cNvPr id="43" name="Shape 138"/>
              <p:cNvSpPr/>
              <p:nvPr/>
            </p:nvSpPr>
            <p:spPr>
              <a:xfrm>
                <a:off x="237845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</a:p>
            </p:txBody>
          </p:sp>
          <p:sp>
            <p:nvSpPr>
              <p:cNvPr id="44" name="Shape 139"/>
              <p:cNvSpPr/>
              <p:nvPr/>
            </p:nvSpPr>
            <p:spPr>
              <a:xfrm>
                <a:off x="1572775" y="479320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42</a:t>
                </a:r>
              </a:p>
            </p:txBody>
          </p:sp>
        </p:grpSp>
        <p:grpSp>
          <p:nvGrpSpPr>
            <p:cNvPr id="31" name="Shape 140"/>
            <p:cNvGrpSpPr/>
            <p:nvPr/>
          </p:nvGrpSpPr>
          <p:grpSpPr>
            <a:xfrm>
              <a:off x="3181338" y="4118087"/>
              <a:ext cx="894899" cy="1268450"/>
              <a:chOff x="2765975" y="4018249"/>
              <a:chExt cx="894899" cy="1268450"/>
            </a:xfrm>
          </p:grpSpPr>
          <p:sp>
            <p:nvSpPr>
              <p:cNvPr id="41" name="Shape 141"/>
              <p:cNvSpPr/>
              <p:nvPr/>
            </p:nvSpPr>
            <p:spPr>
              <a:xfrm>
                <a:off x="2765975" y="479320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</a:p>
            </p:txBody>
          </p:sp>
          <p:cxnSp>
            <p:nvCxnSpPr>
              <p:cNvPr id="42" name="Shape 142"/>
              <p:cNvCxnSpPr>
                <a:stCxn id="43" idx="2"/>
                <a:endCxn id="41" idx="0"/>
              </p:cNvCxnSpPr>
              <p:nvPr/>
            </p:nvCxnSpPr>
            <p:spPr>
              <a:xfrm>
                <a:off x="2825899" y="4018249"/>
                <a:ext cx="387600" cy="7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32" name="Shape 143"/>
            <p:cNvGrpSpPr/>
            <p:nvPr/>
          </p:nvGrpSpPr>
          <p:grpSpPr>
            <a:xfrm>
              <a:off x="2793800" y="3624588"/>
              <a:ext cx="1282424" cy="1761949"/>
              <a:chOff x="2378437" y="3524750"/>
              <a:chExt cx="1282424" cy="1761949"/>
            </a:xfrm>
          </p:grpSpPr>
          <p:sp>
            <p:nvSpPr>
              <p:cNvPr id="39" name="Shape 144"/>
              <p:cNvSpPr/>
              <p:nvPr/>
            </p:nvSpPr>
            <p:spPr>
              <a:xfrm>
                <a:off x="2378437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</a:p>
            </p:txBody>
          </p:sp>
          <p:sp>
            <p:nvSpPr>
              <p:cNvPr id="40" name="Shape 145"/>
              <p:cNvSpPr/>
              <p:nvPr/>
            </p:nvSpPr>
            <p:spPr>
              <a:xfrm>
                <a:off x="2765962" y="479320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</a:p>
            </p:txBody>
          </p:sp>
        </p:grpSp>
        <p:grpSp>
          <p:nvGrpSpPr>
            <p:cNvPr id="33" name="Shape 146"/>
            <p:cNvGrpSpPr/>
            <p:nvPr/>
          </p:nvGrpSpPr>
          <p:grpSpPr>
            <a:xfrm>
              <a:off x="2793813" y="2443475"/>
              <a:ext cx="1789799" cy="1674612"/>
              <a:chOff x="2378450" y="2343637"/>
              <a:chExt cx="1789799" cy="1674612"/>
            </a:xfrm>
          </p:grpSpPr>
          <p:sp>
            <p:nvSpPr>
              <p:cNvPr id="37" name="Shape 147"/>
              <p:cNvSpPr/>
              <p:nvPr/>
            </p:nvSpPr>
            <p:spPr>
              <a:xfrm>
                <a:off x="3273350" y="2343637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</a:p>
            </p:txBody>
          </p:sp>
          <p:sp>
            <p:nvSpPr>
              <p:cNvPr id="38" name="Shape 148"/>
              <p:cNvSpPr/>
              <p:nvPr/>
            </p:nvSpPr>
            <p:spPr>
              <a:xfrm>
                <a:off x="237845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</a:p>
            </p:txBody>
          </p:sp>
        </p:grpSp>
        <p:grpSp>
          <p:nvGrpSpPr>
            <p:cNvPr id="34" name="Shape 149"/>
            <p:cNvGrpSpPr/>
            <p:nvPr/>
          </p:nvGrpSpPr>
          <p:grpSpPr>
            <a:xfrm>
              <a:off x="3688713" y="1471463"/>
              <a:ext cx="1746099" cy="1465524"/>
              <a:chOff x="3273350" y="1371625"/>
              <a:chExt cx="1746099" cy="1465524"/>
            </a:xfrm>
          </p:grpSpPr>
          <p:sp>
            <p:nvSpPr>
              <p:cNvPr id="35" name="Shape 150"/>
              <p:cNvSpPr/>
              <p:nvPr/>
            </p:nvSpPr>
            <p:spPr>
              <a:xfrm>
                <a:off x="4124550" y="1371625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</a:p>
            </p:txBody>
          </p:sp>
          <p:sp>
            <p:nvSpPr>
              <p:cNvPr id="36" name="Shape 151"/>
              <p:cNvSpPr/>
              <p:nvPr/>
            </p:nvSpPr>
            <p:spPr>
              <a:xfrm>
                <a:off x="32733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537722" y="1055062"/>
            <a:ext cx="2668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Use an array representation.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153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can we represent them as arrays?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428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 differences between textbook and lecture slides: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1" y="866780"/>
            <a:ext cx="3840480" cy="2982021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160226" y="1676650"/>
            <a:ext cx="428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Lecture slides start indexing at 0, textbook starts at 1.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60225" y="2576600"/>
            <a:ext cx="428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slides will use the textbook’s approach.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5859" y="4660974"/>
            <a:ext cx="7837062" cy="510300"/>
            <a:chOff x="695859" y="4660974"/>
            <a:chExt cx="7837062" cy="510300"/>
          </a:xfrm>
        </p:grpSpPr>
        <p:sp>
          <p:nvSpPr>
            <p:cNvPr id="4" name="TextBox 3"/>
            <p:cNvSpPr txBox="1"/>
            <p:nvPr/>
          </p:nvSpPr>
          <p:spPr>
            <a:xfrm>
              <a:off x="695859" y="4709609"/>
              <a:ext cx="573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341921" y="4660974"/>
              <a:ext cx="7191000" cy="510300"/>
              <a:chOff x="1341921" y="4660974"/>
              <a:chExt cx="7191000" cy="510300"/>
            </a:xfrm>
          </p:grpSpPr>
          <p:grpSp>
            <p:nvGrpSpPr>
              <p:cNvPr id="119" name="Shape 228"/>
              <p:cNvGrpSpPr/>
              <p:nvPr/>
            </p:nvGrpSpPr>
            <p:grpSpPr>
              <a:xfrm>
                <a:off x="1341921" y="4660974"/>
                <a:ext cx="6471900" cy="510300"/>
                <a:chOff x="1003600" y="5210400"/>
                <a:chExt cx="6471900" cy="510300"/>
              </a:xfrm>
            </p:grpSpPr>
            <p:sp>
              <p:nvSpPr>
                <p:cNvPr id="132" name="Shape 229"/>
                <p:cNvSpPr/>
                <p:nvPr/>
              </p:nvSpPr>
              <p:spPr>
                <a:xfrm>
                  <a:off x="10036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3" name="Shape 230"/>
                <p:cNvSpPr/>
                <p:nvPr/>
              </p:nvSpPr>
              <p:spPr>
                <a:xfrm>
                  <a:off x="17227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4" name="Shape 231"/>
                <p:cNvSpPr/>
                <p:nvPr/>
              </p:nvSpPr>
              <p:spPr>
                <a:xfrm>
                  <a:off x="24418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5" name="Shape 232"/>
                <p:cNvSpPr/>
                <p:nvPr/>
              </p:nvSpPr>
              <p:spPr>
                <a:xfrm>
                  <a:off x="31609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6" name="Shape 233"/>
                <p:cNvSpPr/>
                <p:nvPr/>
              </p:nvSpPr>
              <p:spPr>
                <a:xfrm>
                  <a:off x="38800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7" name="Shape 234"/>
                <p:cNvSpPr/>
                <p:nvPr/>
              </p:nvSpPr>
              <p:spPr>
                <a:xfrm>
                  <a:off x="45991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8" name="Shape 235"/>
                <p:cNvSpPr/>
                <p:nvPr/>
              </p:nvSpPr>
              <p:spPr>
                <a:xfrm>
                  <a:off x="53182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9" name="Shape 236"/>
                <p:cNvSpPr/>
                <p:nvPr/>
              </p:nvSpPr>
              <p:spPr>
                <a:xfrm>
                  <a:off x="60373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40" name="Shape 237"/>
                <p:cNvSpPr/>
                <p:nvPr/>
              </p:nvSpPr>
              <p:spPr>
                <a:xfrm>
                  <a:off x="67564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144" name="Shape 237"/>
              <p:cNvSpPr/>
              <p:nvPr/>
            </p:nvSpPr>
            <p:spPr>
              <a:xfrm>
                <a:off x="7813821" y="4660974"/>
                <a:ext cx="719100" cy="510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endParaRPr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1341921" y="5391881"/>
            <a:ext cx="7191000" cy="510300"/>
            <a:chOff x="1341921" y="4660974"/>
            <a:chExt cx="7191000" cy="510300"/>
          </a:xfrm>
        </p:grpSpPr>
        <p:grpSp>
          <p:nvGrpSpPr>
            <p:cNvPr id="148" name="Shape 228"/>
            <p:cNvGrpSpPr/>
            <p:nvPr/>
          </p:nvGrpSpPr>
          <p:grpSpPr>
            <a:xfrm>
              <a:off x="1341921" y="4660974"/>
              <a:ext cx="6471900" cy="510300"/>
              <a:chOff x="1003600" y="5210400"/>
              <a:chExt cx="6471900" cy="510300"/>
            </a:xfrm>
          </p:grpSpPr>
          <p:sp>
            <p:nvSpPr>
              <p:cNvPr id="150" name="Shape 229"/>
              <p:cNvSpPr/>
              <p:nvPr/>
            </p:nvSpPr>
            <p:spPr>
              <a:xfrm>
                <a:off x="10036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1" name="Shape 230"/>
              <p:cNvSpPr/>
              <p:nvPr/>
            </p:nvSpPr>
            <p:spPr>
              <a:xfrm>
                <a:off x="17227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2" name="Shape 231"/>
              <p:cNvSpPr/>
              <p:nvPr/>
            </p:nvSpPr>
            <p:spPr>
              <a:xfrm>
                <a:off x="24418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3" name="Shape 232"/>
              <p:cNvSpPr/>
              <p:nvPr/>
            </p:nvSpPr>
            <p:spPr>
              <a:xfrm>
                <a:off x="31609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4" name="Shape 233"/>
              <p:cNvSpPr/>
              <p:nvPr/>
            </p:nvSpPr>
            <p:spPr>
              <a:xfrm>
                <a:off x="38800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5" name="Shape 234"/>
              <p:cNvSpPr/>
              <p:nvPr/>
            </p:nvSpPr>
            <p:spPr>
              <a:xfrm>
                <a:off x="45991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6" name="Shape 235"/>
              <p:cNvSpPr/>
              <p:nvPr/>
            </p:nvSpPr>
            <p:spPr>
              <a:xfrm>
                <a:off x="53182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7" name="Shape 236"/>
              <p:cNvSpPr/>
              <p:nvPr/>
            </p:nvSpPr>
            <p:spPr>
              <a:xfrm>
                <a:off x="60373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8" name="Shape 237"/>
              <p:cNvSpPr/>
              <p:nvPr/>
            </p:nvSpPr>
            <p:spPr>
              <a:xfrm>
                <a:off x="67564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49" name="Shape 237"/>
            <p:cNvSpPr/>
            <p:nvPr/>
          </p:nvSpPr>
          <p:spPr>
            <a:xfrm>
              <a:off x="7813821" y="4660974"/>
              <a:ext cx="719100" cy="510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200" b="1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4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42" grpId="0"/>
      <p:bldP spid="1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Priority Queues</a:t>
            </a:r>
            <a:r>
              <a:rPr lang="en-US" sz="2800" dirty="0">
                <a:solidFill>
                  <a:srgbClr val="002060"/>
                </a:solidFill>
              </a:rPr>
              <a:t>: Why are they useful?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473" y="606552"/>
            <a:ext cx="73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PQ’s are useful whenever an algorithm needs to: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896" y="1197864"/>
            <a:ext cx="7735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(1) Maintain a collection of items and their values (here, called “keys”)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Character frequencies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Edge weights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0896" y="3114247"/>
            <a:ext cx="7839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(2) Retrieve (and possibly remove) the item the current collection that has the smallest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Assuming a min PQ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0896" y="4668727"/>
            <a:ext cx="7839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(3) Insert new items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Both insertions and removals may require adjustment of the PQ. </a:t>
            </a:r>
          </a:p>
        </p:txBody>
      </p:sp>
    </p:spTree>
    <p:extLst>
      <p:ext uri="{BB962C8B-B14F-4D97-AF65-F5344CB8AC3E}">
        <p14:creationId xmlns:p14="http://schemas.microsoft.com/office/powerpoint/2010/main" val="221785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can we represent them as arrays?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428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Textbook approach:</a:t>
            </a:r>
            <a:r>
              <a:rPr lang="en-US" sz="2400" dirty="0"/>
              <a:t> Put root value into A[1]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1" y="866780"/>
            <a:ext cx="3840480" cy="29820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95859" y="4660974"/>
            <a:ext cx="7837062" cy="510300"/>
            <a:chOff x="695859" y="4660974"/>
            <a:chExt cx="7837062" cy="510300"/>
          </a:xfrm>
        </p:grpSpPr>
        <p:sp>
          <p:nvSpPr>
            <p:cNvPr id="18" name="TextBox 17"/>
            <p:cNvSpPr txBox="1"/>
            <p:nvPr/>
          </p:nvSpPr>
          <p:spPr>
            <a:xfrm>
              <a:off x="695859" y="4709609"/>
              <a:ext cx="573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41921" y="4660974"/>
              <a:ext cx="7191000" cy="510300"/>
              <a:chOff x="1341921" y="4660974"/>
              <a:chExt cx="7191000" cy="510300"/>
            </a:xfrm>
          </p:grpSpPr>
          <p:grpSp>
            <p:nvGrpSpPr>
              <p:cNvPr id="20" name="Shape 228"/>
              <p:cNvGrpSpPr/>
              <p:nvPr/>
            </p:nvGrpSpPr>
            <p:grpSpPr>
              <a:xfrm>
                <a:off x="1341921" y="4660974"/>
                <a:ext cx="6471900" cy="510300"/>
                <a:chOff x="1003600" y="5210400"/>
                <a:chExt cx="6471900" cy="510300"/>
              </a:xfrm>
            </p:grpSpPr>
            <p:sp>
              <p:nvSpPr>
                <p:cNvPr id="22" name="Shape 229"/>
                <p:cNvSpPr/>
                <p:nvPr/>
              </p:nvSpPr>
              <p:spPr>
                <a:xfrm>
                  <a:off x="10036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3" name="Shape 230"/>
                <p:cNvSpPr/>
                <p:nvPr/>
              </p:nvSpPr>
              <p:spPr>
                <a:xfrm>
                  <a:off x="17227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24" name="Shape 231"/>
                <p:cNvSpPr/>
                <p:nvPr/>
              </p:nvSpPr>
              <p:spPr>
                <a:xfrm>
                  <a:off x="24418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5" name="Shape 232"/>
                <p:cNvSpPr/>
                <p:nvPr/>
              </p:nvSpPr>
              <p:spPr>
                <a:xfrm>
                  <a:off x="31609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6" name="Shape 233"/>
                <p:cNvSpPr/>
                <p:nvPr/>
              </p:nvSpPr>
              <p:spPr>
                <a:xfrm>
                  <a:off x="38800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7" name="Shape 234"/>
                <p:cNvSpPr/>
                <p:nvPr/>
              </p:nvSpPr>
              <p:spPr>
                <a:xfrm>
                  <a:off x="45991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8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8" name="Shape 235"/>
                <p:cNvSpPr/>
                <p:nvPr/>
              </p:nvSpPr>
              <p:spPr>
                <a:xfrm>
                  <a:off x="53182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9" name="Shape 236"/>
                <p:cNvSpPr/>
                <p:nvPr/>
              </p:nvSpPr>
              <p:spPr>
                <a:xfrm>
                  <a:off x="60373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0" name="Shape 237"/>
                <p:cNvSpPr/>
                <p:nvPr/>
              </p:nvSpPr>
              <p:spPr>
                <a:xfrm>
                  <a:off x="67564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42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21" name="Shape 237"/>
              <p:cNvSpPr/>
              <p:nvPr/>
            </p:nvSpPr>
            <p:spPr>
              <a:xfrm>
                <a:off x="7813821" y="4660974"/>
                <a:ext cx="719100" cy="510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2200" b="1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190475" y="1634360"/>
            <a:ext cx="3930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Continue filling in entries (go L</a:t>
            </a:r>
            <a:r>
              <a:rPr lang="en-US" sz="2400" dirty="0">
                <a:sym typeface="Wingdings" panose="05000000000000000000" pitchFamily="2" charset="2"/>
              </a:rPr>
              <a:t> R in row before descending to the next level)</a:t>
            </a:r>
            <a:endParaRPr 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341921" y="5391881"/>
            <a:ext cx="7191000" cy="510300"/>
            <a:chOff x="1341921" y="4660974"/>
            <a:chExt cx="7191000" cy="510300"/>
          </a:xfrm>
        </p:grpSpPr>
        <p:grpSp>
          <p:nvGrpSpPr>
            <p:cNvPr id="34" name="Shape 228"/>
            <p:cNvGrpSpPr/>
            <p:nvPr/>
          </p:nvGrpSpPr>
          <p:grpSpPr>
            <a:xfrm>
              <a:off x="1341921" y="4660974"/>
              <a:ext cx="6471900" cy="510300"/>
              <a:chOff x="1003600" y="5210400"/>
              <a:chExt cx="6471900" cy="510300"/>
            </a:xfrm>
          </p:grpSpPr>
          <p:sp>
            <p:nvSpPr>
              <p:cNvPr id="36" name="Shape 229"/>
              <p:cNvSpPr/>
              <p:nvPr/>
            </p:nvSpPr>
            <p:spPr>
              <a:xfrm>
                <a:off x="10036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7" name="Shape 230"/>
              <p:cNvSpPr/>
              <p:nvPr/>
            </p:nvSpPr>
            <p:spPr>
              <a:xfrm>
                <a:off x="17227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8" name="Shape 231"/>
              <p:cNvSpPr/>
              <p:nvPr/>
            </p:nvSpPr>
            <p:spPr>
              <a:xfrm>
                <a:off x="24418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9" name="Shape 232"/>
              <p:cNvSpPr/>
              <p:nvPr/>
            </p:nvSpPr>
            <p:spPr>
              <a:xfrm>
                <a:off x="31609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0" name="Shape 233"/>
              <p:cNvSpPr/>
              <p:nvPr/>
            </p:nvSpPr>
            <p:spPr>
              <a:xfrm>
                <a:off x="38800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1" name="Shape 234"/>
              <p:cNvSpPr/>
              <p:nvPr/>
            </p:nvSpPr>
            <p:spPr>
              <a:xfrm>
                <a:off x="45991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2" name="Shape 235"/>
              <p:cNvSpPr/>
              <p:nvPr/>
            </p:nvSpPr>
            <p:spPr>
              <a:xfrm>
                <a:off x="53182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" name="Shape 236"/>
              <p:cNvSpPr/>
              <p:nvPr/>
            </p:nvSpPr>
            <p:spPr>
              <a:xfrm>
                <a:off x="60373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4" name="Shape 237"/>
              <p:cNvSpPr/>
              <p:nvPr/>
            </p:nvSpPr>
            <p:spPr>
              <a:xfrm>
                <a:off x="67564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35" name="Shape 237"/>
            <p:cNvSpPr/>
            <p:nvPr/>
          </p:nvSpPr>
          <p:spPr>
            <a:xfrm>
              <a:off x="7813821" y="4660974"/>
              <a:ext cx="719100" cy="510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200" b="1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43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Array representation</a:t>
            </a:r>
            <a:r>
              <a:rPr lang="en-US" sz="2800" dirty="0">
                <a:solidFill>
                  <a:srgbClr val="002060"/>
                </a:solidFill>
              </a:rPr>
              <a:t>: Formulas to find parents/children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428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Textbook formulas</a:t>
            </a:r>
            <a:r>
              <a:rPr lang="en-US" sz="2400" dirty="0"/>
              <a:t>: 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1" y="866780"/>
            <a:ext cx="3840480" cy="29820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95859" y="4660974"/>
            <a:ext cx="7837062" cy="510300"/>
            <a:chOff x="695859" y="4660974"/>
            <a:chExt cx="7837062" cy="510300"/>
          </a:xfrm>
        </p:grpSpPr>
        <p:sp>
          <p:nvSpPr>
            <p:cNvPr id="18" name="TextBox 17"/>
            <p:cNvSpPr txBox="1"/>
            <p:nvPr/>
          </p:nvSpPr>
          <p:spPr>
            <a:xfrm>
              <a:off x="695859" y="4709609"/>
              <a:ext cx="573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41921" y="4660974"/>
              <a:ext cx="7191000" cy="510300"/>
              <a:chOff x="1341921" y="4660974"/>
              <a:chExt cx="7191000" cy="510300"/>
            </a:xfrm>
          </p:grpSpPr>
          <p:grpSp>
            <p:nvGrpSpPr>
              <p:cNvPr id="20" name="Shape 228"/>
              <p:cNvGrpSpPr/>
              <p:nvPr/>
            </p:nvGrpSpPr>
            <p:grpSpPr>
              <a:xfrm>
                <a:off x="1341921" y="4660974"/>
                <a:ext cx="6471900" cy="510300"/>
                <a:chOff x="1003600" y="5210400"/>
                <a:chExt cx="6471900" cy="510300"/>
              </a:xfrm>
            </p:grpSpPr>
            <p:sp>
              <p:nvSpPr>
                <p:cNvPr id="22" name="Shape 229"/>
                <p:cNvSpPr/>
                <p:nvPr/>
              </p:nvSpPr>
              <p:spPr>
                <a:xfrm>
                  <a:off x="10036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3" name="Shape 230"/>
                <p:cNvSpPr/>
                <p:nvPr/>
              </p:nvSpPr>
              <p:spPr>
                <a:xfrm>
                  <a:off x="17227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24" name="Shape 231"/>
                <p:cNvSpPr/>
                <p:nvPr/>
              </p:nvSpPr>
              <p:spPr>
                <a:xfrm>
                  <a:off x="24418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5" name="Shape 232"/>
                <p:cNvSpPr/>
                <p:nvPr/>
              </p:nvSpPr>
              <p:spPr>
                <a:xfrm>
                  <a:off x="31609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6" name="Shape 233"/>
                <p:cNvSpPr/>
                <p:nvPr/>
              </p:nvSpPr>
              <p:spPr>
                <a:xfrm>
                  <a:off x="38800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7" name="Shape 234"/>
                <p:cNvSpPr/>
                <p:nvPr/>
              </p:nvSpPr>
              <p:spPr>
                <a:xfrm>
                  <a:off x="45991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8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8" name="Shape 235"/>
                <p:cNvSpPr/>
                <p:nvPr/>
              </p:nvSpPr>
              <p:spPr>
                <a:xfrm>
                  <a:off x="53182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9" name="Shape 236"/>
                <p:cNvSpPr/>
                <p:nvPr/>
              </p:nvSpPr>
              <p:spPr>
                <a:xfrm>
                  <a:off x="60373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0" name="Shape 237"/>
                <p:cNvSpPr/>
                <p:nvPr/>
              </p:nvSpPr>
              <p:spPr>
                <a:xfrm>
                  <a:off x="67564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42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21" name="Shape 237"/>
              <p:cNvSpPr/>
              <p:nvPr/>
            </p:nvSpPr>
            <p:spPr>
              <a:xfrm>
                <a:off x="7813821" y="4660974"/>
                <a:ext cx="719100" cy="510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2200" b="1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287899" y="1238365"/>
            <a:ext cx="3930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Lecture approach will differ!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341921" y="5391881"/>
            <a:ext cx="7191000" cy="510300"/>
            <a:chOff x="1341921" y="4660974"/>
            <a:chExt cx="7191000" cy="510300"/>
          </a:xfrm>
        </p:grpSpPr>
        <p:grpSp>
          <p:nvGrpSpPr>
            <p:cNvPr id="34" name="Shape 228"/>
            <p:cNvGrpSpPr/>
            <p:nvPr/>
          </p:nvGrpSpPr>
          <p:grpSpPr>
            <a:xfrm>
              <a:off x="1341921" y="4660974"/>
              <a:ext cx="6471900" cy="510300"/>
              <a:chOff x="1003600" y="5210400"/>
              <a:chExt cx="6471900" cy="510300"/>
            </a:xfrm>
          </p:grpSpPr>
          <p:sp>
            <p:nvSpPr>
              <p:cNvPr id="36" name="Shape 229"/>
              <p:cNvSpPr/>
              <p:nvPr/>
            </p:nvSpPr>
            <p:spPr>
              <a:xfrm>
                <a:off x="10036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7" name="Shape 230"/>
              <p:cNvSpPr/>
              <p:nvPr/>
            </p:nvSpPr>
            <p:spPr>
              <a:xfrm>
                <a:off x="17227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8" name="Shape 231"/>
              <p:cNvSpPr/>
              <p:nvPr/>
            </p:nvSpPr>
            <p:spPr>
              <a:xfrm>
                <a:off x="24418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9" name="Shape 232"/>
              <p:cNvSpPr/>
              <p:nvPr/>
            </p:nvSpPr>
            <p:spPr>
              <a:xfrm>
                <a:off x="31609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0" name="Shape 233"/>
              <p:cNvSpPr/>
              <p:nvPr/>
            </p:nvSpPr>
            <p:spPr>
              <a:xfrm>
                <a:off x="38800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1" name="Shape 234"/>
              <p:cNvSpPr/>
              <p:nvPr/>
            </p:nvSpPr>
            <p:spPr>
              <a:xfrm>
                <a:off x="45991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2" name="Shape 235"/>
              <p:cNvSpPr/>
              <p:nvPr/>
            </p:nvSpPr>
            <p:spPr>
              <a:xfrm>
                <a:off x="53182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" name="Shape 236"/>
              <p:cNvSpPr/>
              <p:nvPr/>
            </p:nvSpPr>
            <p:spPr>
              <a:xfrm>
                <a:off x="60373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4" name="Shape 237"/>
              <p:cNvSpPr/>
              <p:nvPr/>
            </p:nvSpPr>
            <p:spPr>
              <a:xfrm>
                <a:off x="67564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35" name="Shape 237"/>
            <p:cNvSpPr/>
            <p:nvPr/>
          </p:nvSpPr>
          <p:spPr>
            <a:xfrm>
              <a:off x="7813821" y="4660974"/>
              <a:ext cx="719100" cy="510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200" b="1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87899" y="1749551"/>
            <a:ext cx="39304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Parent of key in A[k]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k/2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(integer </a:t>
            </a:r>
            <a:r>
              <a:rPr lang="en-US" sz="2200" dirty="0" err="1">
                <a:sym typeface="Wingdings" panose="05000000000000000000" pitchFamily="2" charset="2"/>
              </a:rPr>
              <a:t>divison</a:t>
            </a:r>
            <a:r>
              <a:rPr lang="en-US" sz="2200" dirty="0">
                <a:sym typeface="Wingdings" panose="05000000000000000000" pitchFamily="2" charset="2"/>
              </a:rPr>
              <a:t>)</a:t>
            </a:r>
            <a:endParaRPr lang="en-US" sz="2200" dirty="0"/>
          </a:p>
        </p:txBody>
      </p:sp>
      <p:sp>
        <p:nvSpPr>
          <p:cNvPr id="47" name="TextBox 46"/>
          <p:cNvSpPr txBox="1"/>
          <p:nvPr/>
        </p:nvSpPr>
        <p:spPr>
          <a:xfrm>
            <a:off x="287899" y="2888677"/>
            <a:ext cx="39304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A[7] = 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Parent is A[3] = 12</a:t>
            </a:r>
          </a:p>
        </p:txBody>
      </p:sp>
    </p:spTree>
    <p:extLst>
      <p:ext uri="{BB962C8B-B14F-4D97-AF65-F5344CB8AC3E}">
        <p14:creationId xmlns:p14="http://schemas.microsoft.com/office/powerpoint/2010/main" val="34370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5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Array representation</a:t>
            </a:r>
            <a:r>
              <a:rPr lang="en-US" sz="2800" dirty="0">
                <a:solidFill>
                  <a:srgbClr val="002060"/>
                </a:solidFill>
              </a:rPr>
              <a:t>: Formulas to find parents/children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428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Textbook formulas</a:t>
            </a:r>
            <a:r>
              <a:rPr lang="en-US" sz="2400" dirty="0"/>
              <a:t>: 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1" y="866780"/>
            <a:ext cx="3840480" cy="29820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95859" y="4660974"/>
            <a:ext cx="7837062" cy="510300"/>
            <a:chOff x="695859" y="4660974"/>
            <a:chExt cx="7837062" cy="510300"/>
          </a:xfrm>
        </p:grpSpPr>
        <p:sp>
          <p:nvSpPr>
            <p:cNvPr id="18" name="TextBox 17"/>
            <p:cNvSpPr txBox="1"/>
            <p:nvPr/>
          </p:nvSpPr>
          <p:spPr>
            <a:xfrm>
              <a:off x="695859" y="4709609"/>
              <a:ext cx="573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41921" y="4660974"/>
              <a:ext cx="7191000" cy="510300"/>
              <a:chOff x="1341921" y="4660974"/>
              <a:chExt cx="7191000" cy="510300"/>
            </a:xfrm>
          </p:grpSpPr>
          <p:grpSp>
            <p:nvGrpSpPr>
              <p:cNvPr id="20" name="Shape 228"/>
              <p:cNvGrpSpPr/>
              <p:nvPr/>
            </p:nvGrpSpPr>
            <p:grpSpPr>
              <a:xfrm>
                <a:off x="1341921" y="4660974"/>
                <a:ext cx="6471900" cy="510300"/>
                <a:chOff x="1003600" y="5210400"/>
                <a:chExt cx="6471900" cy="510300"/>
              </a:xfrm>
            </p:grpSpPr>
            <p:sp>
              <p:nvSpPr>
                <p:cNvPr id="22" name="Shape 229"/>
                <p:cNvSpPr/>
                <p:nvPr/>
              </p:nvSpPr>
              <p:spPr>
                <a:xfrm>
                  <a:off x="10036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3" name="Shape 230"/>
                <p:cNvSpPr/>
                <p:nvPr/>
              </p:nvSpPr>
              <p:spPr>
                <a:xfrm>
                  <a:off x="17227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24" name="Shape 231"/>
                <p:cNvSpPr/>
                <p:nvPr/>
              </p:nvSpPr>
              <p:spPr>
                <a:xfrm>
                  <a:off x="24418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5" name="Shape 232"/>
                <p:cNvSpPr/>
                <p:nvPr/>
              </p:nvSpPr>
              <p:spPr>
                <a:xfrm>
                  <a:off x="31609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6" name="Shape 233"/>
                <p:cNvSpPr/>
                <p:nvPr/>
              </p:nvSpPr>
              <p:spPr>
                <a:xfrm>
                  <a:off x="38800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7" name="Shape 234"/>
                <p:cNvSpPr/>
                <p:nvPr/>
              </p:nvSpPr>
              <p:spPr>
                <a:xfrm>
                  <a:off x="45991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8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8" name="Shape 235"/>
                <p:cNvSpPr/>
                <p:nvPr/>
              </p:nvSpPr>
              <p:spPr>
                <a:xfrm>
                  <a:off x="53182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9" name="Shape 236"/>
                <p:cNvSpPr/>
                <p:nvPr/>
              </p:nvSpPr>
              <p:spPr>
                <a:xfrm>
                  <a:off x="60373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0" name="Shape 237"/>
                <p:cNvSpPr/>
                <p:nvPr/>
              </p:nvSpPr>
              <p:spPr>
                <a:xfrm>
                  <a:off x="67564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42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21" name="Shape 237"/>
              <p:cNvSpPr/>
              <p:nvPr/>
            </p:nvSpPr>
            <p:spPr>
              <a:xfrm>
                <a:off x="7813821" y="4660974"/>
                <a:ext cx="719100" cy="510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2200" b="1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341921" y="5391881"/>
            <a:ext cx="7191000" cy="510300"/>
            <a:chOff x="1341921" y="4660974"/>
            <a:chExt cx="7191000" cy="510300"/>
          </a:xfrm>
        </p:grpSpPr>
        <p:grpSp>
          <p:nvGrpSpPr>
            <p:cNvPr id="34" name="Shape 228"/>
            <p:cNvGrpSpPr/>
            <p:nvPr/>
          </p:nvGrpSpPr>
          <p:grpSpPr>
            <a:xfrm>
              <a:off x="1341921" y="4660974"/>
              <a:ext cx="6471900" cy="510300"/>
              <a:chOff x="1003600" y="5210400"/>
              <a:chExt cx="6471900" cy="510300"/>
            </a:xfrm>
          </p:grpSpPr>
          <p:sp>
            <p:nvSpPr>
              <p:cNvPr id="36" name="Shape 229"/>
              <p:cNvSpPr/>
              <p:nvPr/>
            </p:nvSpPr>
            <p:spPr>
              <a:xfrm>
                <a:off x="10036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7" name="Shape 230"/>
              <p:cNvSpPr/>
              <p:nvPr/>
            </p:nvSpPr>
            <p:spPr>
              <a:xfrm>
                <a:off x="17227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8" name="Shape 231"/>
              <p:cNvSpPr/>
              <p:nvPr/>
            </p:nvSpPr>
            <p:spPr>
              <a:xfrm>
                <a:off x="24418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9" name="Shape 232"/>
              <p:cNvSpPr/>
              <p:nvPr/>
            </p:nvSpPr>
            <p:spPr>
              <a:xfrm>
                <a:off x="31609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0" name="Shape 233"/>
              <p:cNvSpPr/>
              <p:nvPr/>
            </p:nvSpPr>
            <p:spPr>
              <a:xfrm>
                <a:off x="38800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1" name="Shape 234"/>
              <p:cNvSpPr/>
              <p:nvPr/>
            </p:nvSpPr>
            <p:spPr>
              <a:xfrm>
                <a:off x="45991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2" name="Shape 235"/>
              <p:cNvSpPr/>
              <p:nvPr/>
            </p:nvSpPr>
            <p:spPr>
              <a:xfrm>
                <a:off x="53182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" name="Shape 236"/>
              <p:cNvSpPr/>
              <p:nvPr/>
            </p:nvSpPr>
            <p:spPr>
              <a:xfrm>
                <a:off x="60373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4" name="Shape 237"/>
              <p:cNvSpPr/>
              <p:nvPr/>
            </p:nvSpPr>
            <p:spPr>
              <a:xfrm>
                <a:off x="67564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35" name="Shape 237"/>
            <p:cNvSpPr/>
            <p:nvPr/>
          </p:nvSpPr>
          <p:spPr>
            <a:xfrm>
              <a:off x="7813821" y="4660974"/>
              <a:ext cx="719100" cy="510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200" b="1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90475" y="1311993"/>
            <a:ext cx="3930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Children of key in A[k]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2k and 2k+1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0475" y="2143494"/>
            <a:ext cx="39304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Example: A[4] = 7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Left = A[8] = 42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Right = A[9] = 9</a:t>
            </a:r>
          </a:p>
        </p:txBody>
      </p:sp>
    </p:spTree>
    <p:extLst>
      <p:ext uri="{BB962C8B-B14F-4D97-AF65-F5344CB8AC3E}">
        <p14:creationId xmlns:p14="http://schemas.microsoft.com/office/powerpoint/2010/main" val="274436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IndexMinPQ.java</a:t>
            </a:r>
            <a:r>
              <a:rPr lang="en-US" sz="2800" dirty="0">
                <a:solidFill>
                  <a:srgbClr val="002060"/>
                </a:solidFill>
              </a:rPr>
              <a:t>: Some good things to know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875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three important data structures: “</a:t>
            </a:r>
            <a:r>
              <a:rPr lang="en-US" sz="2400" dirty="0" err="1"/>
              <a:t>pq</a:t>
            </a:r>
            <a:r>
              <a:rPr lang="en-US" sz="2400" dirty="0"/>
              <a:t>”, “</a:t>
            </a:r>
            <a:r>
              <a:rPr lang="en-US" sz="2400" dirty="0" err="1"/>
              <a:t>qp</a:t>
            </a:r>
            <a:r>
              <a:rPr lang="en-US" sz="2400" dirty="0"/>
              <a:t>”, “Keys”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95859" y="4660974"/>
            <a:ext cx="7837062" cy="1241207"/>
            <a:chOff x="695859" y="4660974"/>
            <a:chExt cx="7837062" cy="1241207"/>
          </a:xfrm>
        </p:grpSpPr>
        <p:grpSp>
          <p:nvGrpSpPr>
            <p:cNvPr id="17" name="Group 16"/>
            <p:cNvGrpSpPr/>
            <p:nvPr/>
          </p:nvGrpSpPr>
          <p:grpSpPr>
            <a:xfrm>
              <a:off x="695859" y="4660974"/>
              <a:ext cx="7837062" cy="510300"/>
              <a:chOff x="695859" y="4660974"/>
              <a:chExt cx="7837062" cy="51030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95859" y="4709609"/>
                <a:ext cx="573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341921" y="4660974"/>
                <a:ext cx="7191000" cy="510300"/>
                <a:chOff x="1341921" y="4660974"/>
                <a:chExt cx="7191000" cy="510300"/>
              </a:xfrm>
            </p:grpSpPr>
            <p:grpSp>
              <p:nvGrpSpPr>
                <p:cNvPr id="20" name="Shape 228"/>
                <p:cNvGrpSpPr/>
                <p:nvPr/>
              </p:nvGrpSpPr>
              <p:grpSpPr>
                <a:xfrm>
                  <a:off x="1341921" y="4660974"/>
                  <a:ext cx="6471900" cy="510300"/>
                  <a:chOff x="1003600" y="5210400"/>
                  <a:chExt cx="6471900" cy="510300"/>
                </a:xfrm>
              </p:grpSpPr>
              <p:sp>
                <p:nvSpPr>
                  <p:cNvPr id="22" name="Shape 229"/>
                  <p:cNvSpPr/>
                  <p:nvPr/>
                </p:nvSpPr>
                <p:spPr>
                  <a:xfrm>
                    <a:off x="1003600" y="5210400"/>
                    <a:ext cx="719100" cy="5103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>
                      <a:spcBef>
                        <a:spcPts val="0"/>
                      </a:spcBef>
                      <a:buNone/>
                    </a:pPr>
                    <a:endParaRPr sz="2200" b="1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23" name="Shape 230"/>
                  <p:cNvSpPr/>
                  <p:nvPr/>
                </p:nvSpPr>
                <p:spPr>
                  <a:xfrm>
                    <a:off x="1722700" y="5210400"/>
                    <a:ext cx="719100" cy="5103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algn="ctr"/>
                    <a:r>
                      <a:rPr lang="en"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3</a:t>
                    </a:r>
                  </a:p>
                </p:txBody>
              </p:sp>
              <p:sp>
                <p:nvSpPr>
                  <p:cNvPr id="24" name="Shape 231"/>
                  <p:cNvSpPr/>
                  <p:nvPr/>
                </p:nvSpPr>
                <p:spPr>
                  <a:xfrm>
                    <a:off x="2441800" y="5210400"/>
                    <a:ext cx="719100" cy="5103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5</a:t>
                    </a:r>
                    <a:endParaRPr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25" name="Shape 232"/>
                  <p:cNvSpPr/>
                  <p:nvPr/>
                </p:nvSpPr>
                <p:spPr>
                  <a:xfrm>
                    <a:off x="3160900" y="5210400"/>
                    <a:ext cx="719100" cy="5103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12</a:t>
                    </a:r>
                    <a:endParaRPr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26" name="Shape 233"/>
                  <p:cNvSpPr/>
                  <p:nvPr/>
                </p:nvSpPr>
                <p:spPr>
                  <a:xfrm>
                    <a:off x="3880000" y="5210400"/>
                    <a:ext cx="719100" cy="5103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7</a:t>
                    </a:r>
                    <a:endParaRPr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27" name="Shape 234"/>
                  <p:cNvSpPr/>
                  <p:nvPr/>
                </p:nvSpPr>
                <p:spPr>
                  <a:xfrm>
                    <a:off x="4599100" y="5210400"/>
                    <a:ext cx="719100" cy="5103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8</a:t>
                    </a:r>
                    <a:endParaRPr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28" name="Shape 235"/>
                  <p:cNvSpPr/>
                  <p:nvPr/>
                </p:nvSpPr>
                <p:spPr>
                  <a:xfrm>
                    <a:off x="5318200" y="5210400"/>
                    <a:ext cx="719100" cy="5103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37</a:t>
                    </a:r>
                    <a:endParaRPr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29" name="Shape 236"/>
                  <p:cNvSpPr/>
                  <p:nvPr/>
                </p:nvSpPr>
                <p:spPr>
                  <a:xfrm>
                    <a:off x="6037300" y="5210400"/>
                    <a:ext cx="719100" cy="5103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15</a:t>
                    </a:r>
                    <a:endParaRPr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30" name="Shape 237"/>
                  <p:cNvSpPr/>
                  <p:nvPr/>
                </p:nvSpPr>
                <p:spPr>
                  <a:xfrm>
                    <a:off x="6756400" y="5210400"/>
                    <a:ext cx="719100" cy="5103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42</a:t>
                    </a:r>
                    <a:endParaRPr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</p:grpSp>
            <p:sp>
              <p:nvSpPr>
                <p:cNvPr id="21" name="Shape 237"/>
                <p:cNvSpPr/>
                <p:nvPr/>
              </p:nvSpPr>
              <p:spPr>
                <a:xfrm>
                  <a:off x="7813821" y="4660974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9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</p:grpSp>
        <p:grpSp>
          <p:nvGrpSpPr>
            <p:cNvPr id="33" name="Group 32"/>
            <p:cNvGrpSpPr/>
            <p:nvPr/>
          </p:nvGrpSpPr>
          <p:grpSpPr>
            <a:xfrm>
              <a:off x="1341921" y="5391881"/>
              <a:ext cx="7191000" cy="510300"/>
              <a:chOff x="1341921" y="4660974"/>
              <a:chExt cx="7191000" cy="510300"/>
            </a:xfrm>
          </p:grpSpPr>
          <p:grpSp>
            <p:nvGrpSpPr>
              <p:cNvPr id="34" name="Shape 228"/>
              <p:cNvGrpSpPr/>
              <p:nvPr/>
            </p:nvGrpSpPr>
            <p:grpSpPr>
              <a:xfrm>
                <a:off x="1341921" y="4660974"/>
                <a:ext cx="6471900" cy="510300"/>
                <a:chOff x="1003600" y="5210400"/>
                <a:chExt cx="6471900" cy="510300"/>
              </a:xfrm>
            </p:grpSpPr>
            <p:sp>
              <p:nvSpPr>
                <p:cNvPr id="36" name="Shape 229"/>
                <p:cNvSpPr/>
                <p:nvPr/>
              </p:nvSpPr>
              <p:spPr>
                <a:xfrm>
                  <a:off x="1003600" y="5210400"/>
                  <a:ext cx="719100" cy="51030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0</a:t>
                  </a:r>
                  <a:endParaRPr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7" name="Shape 230"/>
                <p:cNvSpPr/>
                <p:nvPr/>
              </p:nvSpPr>
              <p:spPr>
                <a:xfrm>
                  <a:off x="1722700" y="5210400"/>
                  <a:ext cx="719100" cy="51030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</a:t>
                  </a:r>
                  <a:endParaRPr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8" name="Shape 231"/>
                <p:cNvSpPr/>
                <p:nvPr/>
              </p:nvSpPr>
              <p:spPr>
                <a:xfrm>
                  <a:off x="2441800" y="5210400"/>
                  <a:ext cx="719100" cy="51030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2</a:t>
                  </a:r>
                  <a:endParaRPr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9" name="Shape 232"/>
                <p:cNvSpPr/>
                <p:nvPr/>
              </p:nvSpPr>
              <p:spPr>
                <a:xfrm>
                  <a:off x="3160900" y="5210400"/>
                  <a:ext cx="719100" cy="51030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  <a:endParaRPr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0" name="Shape 233"/>
                <p:cNvSpPr/>
                <p:nvPr/>
              </p:nvSpPr>
              <p:spPr>
                <a:xfrm>
                  <a:off x="3880000" y="5210400"/>
                  <a:ext cx="719100" cy="51030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4</a:t>
                  </a:r>
                  <a:endParaRPr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1" name="Shape 234"/>
                <p:cNvSpPr/>
                <p:nvPr/>
              </p:nvSpPr>
              <p:spPr>
                <a:xfrm>
                  <a:off x="4599100" y="5210400"/>
                  <a:ext cx="719100" cy="51030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5</a:t>
                  </a:r>
                  <a:endParaRPr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2" name="Shape 235"/>
                <p:cNvSpPr/>
                <p:nvPr/>
              </p:nvSpPr>
              <p:spPr>
                <a:xfrm>
                  <a:off x="5318200" y="5210400"/>
                  <a:ext cx="719100" cy="51030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6</a:t>
                  </a:r>
                  <a:endParaRPr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3" name="Shape 236"/>
                <p:cNvSpPr/>
                <p:nvPr/>
              </p:nvSpPr>
              <p:spPr>
                <a:xfrm>
                  <a:off x="6037300" y="5210400"/>
                  <a:ext cx="719100" cy="51030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7</a:t>
                  </a:r>
                  <a:endParaRPr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4" name="Shape 237"/>
                <p:cNvSpPr/>
                <p:nvPr/>
              </p:nvSpPr>
              <p:spPr>
                <a:xfrm>
                  <a:off x="6756400" y="5210400"/>
                  <a:ext cx="719100" cy="51030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8</a:t>
                  </a:r>
                  <a:endParaRPr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35" name="Shape 237"/>
              <p:cNvSpPr/>
              <p:nvPr/>
            </p:nvSpPr>
            <p:spPr>
              <a:xfrm>
                <a:off x="7813821" y="4660974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217157" y="1261012"/>
            <a:ext cx="875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pq</a:t>
            </a:r>
            <a:r>
              <a:rPr lang="en-US" sz="2400" dirty="0"/>
              <a:t> data structure is </a:t>
            </a:r>
            <a:r>
              <a:rPr lang="en-US" sz="2400" b="1" dirty="0"/>
              <a:t>not</a:t>
            </a:r>
            <a:r>
              <a:rPr lang="en-US" sz="2400" dirty="0"/>
              <a:t> analogous to A (below). </a:t>
            </a:r>
          </a:p>
        </p:txBody>
      </p:sp>
    </p:spTree>
    <p:extLst>
      <p:ext uri="{BB962C8B-B14F-4D97-AF65-F5344CB8AC3E}">
        <p14:creationId xmlns:p14="http://schemas.microsoft.com/office/powerpoint/2010/main" val="31138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IndexMinPQ.java</a:t>
            </a:r>
            <a:r>
              <a:rPr lang="en-US" sz="2800" dirty="0">
                <a:solidFill>
                  <a:srgbClr val="002060"/>
                </a:solidFill>
              </a:rPr>
              <a:t>: Some good things to know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875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three important data structures: “</a:t>
            </a:r>
            <a:r>
              <a:rPr lang="en-US" sz="2400" dirty="0" err="1"/>
              <a:t>pq</a:t>
            </a:r>
            <a:r>
              <a:rPr lang="en-US" sz="2400" dirty="0"/>
              <a:t>”, “</a:t>
            </a:r>
            <a:r>
              <a:rPr lang="en-US" sz="2400" dirty="0" err="1"/>
              <a:t>qp</a:t>
            </a:r>
            <a:r>
              <a:rPr lang="en-US" sz="2400" dirty="0"/>
              <a:t>”, “Keys”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0474" y="1261012"/>
            <a:ext cx="875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Keys[]</a:t>
            </a:r>
            <a:r>
              <a:rPr lang="en-US" sz="2400" dirty="0"/>
              <a:t>: A key’s position in this array is determined by an ID that was assigned by the user when the Key was added. 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464" y="2685774"/>
            <a:ext cx="3840480" cy="2982021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0" y="4546117"/>
            <a:ext cx="362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QP</a:t>
            </a:r>
            <a:r>
              <a:rPr lang="en-US" sz="2400" dirty="0"/>
              <a:t>: </a:t>
            </a:r>
            <a:r>
              <a:rPr lang="en-US" sz="2400" dirty="0" err="1"/>
              <a:t>qp</a:t>
            </a:r>
            <a:r>
              <a:rPr lang="en-US" sz="2400" dirty="0"/>
              <a:t>[ID] tells you the current heap position of the key with that ID</a:t>
            </a:r>
            <a:endParaRPr lang="en-US" sz="2400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190474" y="2349567"/>
            <a:ext cx="4442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PQ</a:t>
            </a:r>
            <a:r>
              <a:rPr lang="en-US" sz="2400" dirty="0"/>
              <a:t>: </a:t>
            </a:r>
            <a:r>
              <a:rPr lang="en-US" sz="2400" dirty="0" err="1"/>
              <a:t>pq</a:t>
            </a:r>
            <a:r>
              <a:rPr lang="en-US" sz="2400" dirty="0"/>
              <a:t>[j] says what is at position j in the heap, but does </a:t>
            </a:r>
            <a:r>
              <a:rPr lang="en-US" sz="2400" b="1" dirty="0"/>
              <a:t>not</a:t>
            </a:r>
            <a:r>
              <a:rPr lang="en-US" sz="2400" dirty="0"/>
              <a:t> store the key itself: It stores its ID.  Must go to Keys[ID] to get actual key 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50649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0" y="0"/>
            <a:ext cx="8948928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Exercise</a:t>
            </a:r>
            <a:r>
              <a:rPr lang="en-US" sz="2800" dirty="0">
                <a:solidFill>
                  <a:srgbClr val="002060"/>
                </a:solidFill>
              </a:rPr>
              <a:t>: Build a new min PQ by inserting the following elements: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1248" y="1194816"/>
            <a:ext cx="77784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17, 3, 9, 19, 16, 20, 14,1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3632" y="200112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Then, remove the min key (root) and adjust the heap.</a:t>
            </a:r>
          </a:p>
        </p:txBody>
      </p:sp>
    </p:spTree>
    <p:extLst>
      <p:ext uri="{BB962C8B-B14F-4D97-AF65-F5344CB8AC3E}">
        <p14:creationId xmlns:p14="http://schemas.microsoft.com/office/powerpoint/2010/main" val="199428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Priority Queues</a:t>
            </a:r>
            <a:r>
              <a:rPr lang="en-US" sz="2800" dirty="0">
                <a:solidFill>
                  <a:srgbClr val="002060"/>
                </a:solidFill>
              </a:rPr>
              <a:t>: What data structure do we use?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473" y="606552"/>
            <a:ext cx="269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Binary Heaps: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473" y="1213104"/>
            <a:ext cx="52669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Adopt the form of a binary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17119"/>
          <a:stretch/>
        </p:blipFill>
        <p:spPr>
          <a:xfrm>
            <a:off x="458594" y="2014728"/>
            <a:ext cx="5943600" cy="262098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102154" y="1523392"/>
            <a:ext cx="3663696" cy="1217808"/>
            <a:chOff x="5102154" y="1523392"/>
            <a:chExt cx="3663696" cy="1217808"/>
          </a:xfrm>
        </p:grpSpPr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5102154" y="1892724"/>
              <a:ext cx="1554480" cy="8484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56634" y="1523392"/>
              <a:ext cx="2109216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hold keys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71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are they different from BSTs?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172" y="381055"/>
            <a:ext cx="1145828" cy="1026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778" y="764713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Ordering properties</a:t>
            </a:r>
            <a:r>
              <a:rPr lang="en-US" sz="2800" dirty="0"/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26" y="1301967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Min value is at root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26" y="1839221"/>
            <a:ext cx="46205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For each parent (i.e., non-leaf) node: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     -- key(</a:t>
            </a:r>
            <a:r>
              <a:rPr lang="en-US" sz="2800" dirty="0" err="1">
                <a:solidFill>
                  <a:srgbClr val="002060"/>
                </a:solidFill>
              </a:rPr>
              <a:t>node.children</a:t>
            </a:r>
            <a:r>
              <a:rPr lang="en-US" sz="2800" dirty="0">
                <a:solidFill>
                  <a:srgbClr val="002060"/>
                </a:solidFill>
              </a:rPr>
              <a:t>) &gt;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         key(node)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0353" y="3745441"/>
            <a:ext cx="35636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No claims made about relationship of left and right child!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0" y="914400"/>
            <a:ext cx="5182049" cy="40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do we insert new entries?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172" y="381055"/>
            <a:ext cx="1145828" cy="1026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7778" y="764713"/>
            <a:ext cx="5400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Must maintain heap ordering</a:t>
            </a:r>
            <a:r>
              <a:rPr lang="en-US" sz="2800" dirty="0"/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394" y="1301967"/>
            <a:ext cx="751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Add new node to first available leaf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394" y="1839221"/>
            <a:ext cx="874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While key(new-node) &lt; key(new-</a:t>
            </a:r>
            <a:r>
              <a:rPr lang="en-US" sz="2800" dirty="0" err="1">
                <a:solidFill>
                  <a:srgbClr val="002060"/>
                </a:solidFill>
              </a:rPr>
              <a:t>node.parent</a:t>
            </a:r>
            <a:r>
              <a:rPr lang="en-US" sz="2800" dirty="0">
                <a:solidFill>
                  <a:srgbClr val="002060"/>
                </a:solidFill>
              </a:rPr>
              <a:t>): 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 Exchange child and parent nodes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506" y="2879578"/>
            <a:ext cx="696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Textbook code calls this process “swim” </a:t>
            </a:r>
          </a:p>
        </p:txBody>
      </p:sp>
    </p:spTree>
    <p:extLst>
      <p:ext uri="{BB962C8B-B14F-4D97-AF65-F5344CB8AC3E}">
        <p14:creationId xmlns:p14="http://schemas.microsoft.com/office/powerpoint/2010/main" val="387689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754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716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695" y="2560971"/>
            <a:ext cx="18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 &lt; 12: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36843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695" y="2560971"/>
            <a:ext cx="18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 &lt; 12: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270103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2513</TotalTime>
  <Words>1104</Words>
  <Application>Microsoft Office PowerPoint</Application>
  <PresentationFormat>On-screen Show (4:3)</PresentationFormat>
  <Paragraphs>298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Droid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219</cp:revision>
  <dcterms:created xsi:type="dcterms:W3CDTF">2016-10-06T23:04:54Z</dcterms:created>
  <dcterms:modified xsi:type="dcterms:W3CDTF">2017-03-03T11:36:55Z</dcterms:modified>
</cp:coreProperties>
</file>