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0" userDrawn="1">
          <p15:clr>
            <a:srgbClr val="A4A3A4"/>
          </p15:clr>
        </p15:guide>
        <p15:guide id="2" pos="19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 autoAdjust="0"/>
    <p:restoredTop sz="91840" autoAdjust="0"/>
  </p:normalViewPr>
  <p:slideViewPr>
    <p:cSldViewPr snapToGrid="0" showGuides="1">
      <p:cViewPr varScale="1">
        <p:scale>
          <a:sx n="79" d="100"/>
          <a:sy n="79" d="100"/>
        </p:scale>
        <p:origin x="1842" y="90"/>
      </p:cViewPr>
      <p:guideLst>
        <p:guide orient="horz" pos="600"/>
        <p:guide pos="1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09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60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27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91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8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42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16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68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48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2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25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2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91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0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61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0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63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7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13/CS15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4/14/17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84" y="1781025"/>
            <a:ext cx="8201594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	 Review of reduction to prove NP completeness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3"/>
              </a:rPr>
              <a:t>https://github.com/kc13/CS1501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032" y="219456"/>
            <a:ext cx="8134066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Reduction example: Clique problem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48" y="952500"/>
            <a:ext cx="776176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5607" y="952500"/>
            <a:ext cx="353568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Clique problem</a:t>
            </a:r>
            <a:r>
              <a:rPr lang="en-US" sz="2400" dirty="0"/>
              <a:t>: Does the graph G contain a clique of size </a:t>
            </a:r>
            <a:r>
              <a:rPr lang="en-US" sz="2400" i="1" dirty="0"/>
              <a:t>k</a:t>
            </a:r>
            <a:r>
              <a:rPr lang="en-US" sz="2400" dirty="0"/>
              <a:t>? (k = 4 in example)  </a:t>
            </a:r>
            <a:endParaRPr lang="en-US" sz="2400" u="sng" dirty="0"/>
          </a:p>
        </p:txBody>
      </p:sp>
      <p:pic>
        <p:nvPicPr>
          <p:cNvPr id="10" name="Graphic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8563" y="952500"/>
            <a:ext cx="4386929" cy="433425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888075" y="5308324"/>
            <a:ext cx="5327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/>
              <a:t>Image credit</a:t>
            </a:r>
            <a:r>
              <a:rPr lang="en-US" sz="1400" dirty="0"/>
              <a:t>: By </a:t>
            </a:r>
            <a:r>
              <a:rPr lang="en-US" sz="1400" dirty="0" err="1"/>
              <a:t>Thore</a:t>
            </a:r>
            <a:r>
              <a:rPr lang="en-US" sz="1400" dirty="0"/>
              <a:t> </a:t>
            </a:r>
            <a:r>
              <a:rPr lang="en-US" sz="1400" dirty="0" err="1"/>
              <a:t>Husfeldt</a:t>
            </a:r>
            <a:r>
              <a:rPr lang="en-US" sz="1400" dirty="0"/>
              <a:t> at English Wikipedia, CC BY-SA 3.0, https://commons.wikimedia.org/w/index.php?curid=31823619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607" y="2305319"/>
            <a:ext cx="3535680" cy="120032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No known polynomial time solution – Can we prove this to be NP-Complete?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2395" y="3658138"/>
            <a:ext cx="3535680" cy="156966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We first need to identify an NP-Complete problem to reduce to the Clique problem.</a:t>
            </a:r>
          </a:p>
        </p:txBody>
      </p:sp>
    </p:spTree>
    <p:extLst>
      <p:ext uri="{BB962C8B-B14F-4D97-AF65-F5344CB8AC3E}">
        <p14:creationId xmlns:p14="http://schemas.microsoft.com/office/powerpoint/2010/main" val="325119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496" y="182880"/>
            <a:ext cx="87416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NP-Complete problem: Boolean satisfiability (SAT)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172" y="6384769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Reference</a:t>
            </a:r>
            <a:r>
              <a:rPr lang="en-US" dirty="0"/>
              <a:t>: </a:t>
            </a:r>
            <a:r>
              <a:rPr lang="en-US" dirty="0" err="1"/>
              <a:t>Cormen</a:t>
            </a:r>
            <a:r>
              <a:rPr lang="en-US" dirty="0"/>
              <a:t>, T. H. (2009)</a:t>
            </a:r>
            <a:r>
              <a:rPr lang="en-US" baseline="30000" dirty="0"/>
              <a:t> </a:t>
            </a:r>
            <a:r>
              <a:rPr lang="en-US" dirty="0"/>
              <a:t>Introduction to algorithms. MIT press.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1376" y="952500"/>
            <a:ext cx="7668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Key elements of a SAT problem</a:t>
            </a:r>
            <a:r>
              <a:rPr lang="en-US" sz="2400" dirty="0"/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376" y="1599010"/>
            <a:ext cx="7668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 Boolean variables: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….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endParaRPr lang="en-US" sz="2400" baseline="-25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values = 0 or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1376" y="2976047"/>
            <a:ext cx="7754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 Boolean connectives: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Logical terms to apply to 1-2 Boolean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e.g., AND (Ʌ), OR (V), NOT(¬)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376" y="4353084"/>
            <a:ext cx="7668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 Parentheses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e.g., x</a:t>
            </a:r>
            <a:r>
              <a:rPr lang="en-US" sz="2400" baseline="-25000" dirty="0"/>
              <a:t>1</a:t>
            </a:r>
            <a:r>
              <a:rPr lang="en-US" sz="2400" dirty="0"/>
              <a:t> Ʌ (x</a:t>
            </a:r>
            <a:r>
              <a:rPr lang="en-US" sz="2400" baseline="-25000" dirty="0"/>
              <a:t>2</a:t>
            </a:r>
            <a:r>
              <a:rPr lang="en-US" sz="2400" dirty="0"/>
              <a:t> V x</a:t>
            </a:r>
            <a:r>
              <a:rPr lang="en-US" sz="2400" baseline="-25000" dirty="0"/>
              <a:t>3</a:t>
            </a:r>
            <a:r>
              <a:rPr lang="en-US" sz="2400" dirty="0"/>
              <a:t>)</a:t>
            </a:r>
            <a:r>
              <a:rPr lang="en-US" sz="2400" baseline="-25000" dirty="0"/>
              <a:t>  </a:t>
            </a:r>
            <a:r>
              <a:rPr lang="en-US" sz="2400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9328" y="1441143"/>
            <a:ext cx="4370832" cy="14465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002060"/>
                </a:solidFill>
              </a:rPr>
              <a:t>Satisfiability</a:t>
            </a:r>
            <a:r>
              <a:rPr lang="en-US" sz="2200" dirty="0">
                <a:solidFill>
                  <a:srgbClr val="002060"/>
                </a:solidFill>
              </a:rPr>
              <a:t>: Given an expression, does there exist a set of x</a:t>
            </a:r>
            <a:r>
              <a:rPr lang="en-US" sz="2200" baseline="-25000" dirty="0">
                <a:solidFill>
                  <a:srgbClr val="002060"/>
                </a:solidFill>
              </a:rPr>
              <a:t>i</a:t>
            </a:r>
            <a:r>
              <a:rPr lang="en-US" sz="2200" dirty="0">
                <a:solidFill>
                  <a:srgbClr val="002060"/>
                </a:solidFill>
              </a:rPr>
              <a:t> assignments such that the expression evaluates to true (1)? </a:t>
            </a:r>
          </a:p>
        </p:txBody>
      </p:sp>
    </p:spTree>
    <p:extLst>
      <p:ext uri="{BB962C8B-B14F-4D97-AF65-F5344CB8AC3E}">
        <p14:creationId xmlns:p14="http://schemas.microsoft.com/office/powerpoint/2010/main" val="264782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496" y="182880"/>
            <a:ext cx="87416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002060"/>
                </a:solidFill>
              </a:rPr>
              <a:t>Subset of SAT</a:t>
            </a:r>
            <a:r>
              <a:rPr lang="en-US" sz="3200" dirty="0">
                <a:solidFill>
                  <a:srgbClr val="002060"/>
                </a:solidFill>
              </a:rPr>
              <a:t>: Problems in 3-CNF-SAT 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48" y="952500"/>
            <a:ext cx="776176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172" y="6384769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Reference</a:t>
            </a:r>
            <a:r>
              <a:rPr lang="en-US" dirty="0"/>
              <a:t>: </a:t>
            </a:r>
            <a:r>
              <a:rPr lang="en-US" dirty="0" err="1"/>
              <a:t>Cormen</a:t>
            </a:r>
            <a:r>
              <a:rPr lang="en-US" dirty="0"/>
              <a:t>, T. H. (2009)</a:t>
            </a:r>
            <a:r>
              <a:rPr lang="en-US" baseline="30000" dirty="0"/>
              <a:t> </a:t>
            </a:r>
            <a:r>
              <a:rPr lang="en-US" dirty="0"/>
              <a:t>Introduction to algorithms. MIT press.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72" y="1471726"/>
            <a:ext cx="6858000" cy="61201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2128" y="936364"/>
            <a:ext cx="7668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Example of 3-CNF (3-Conjunctive Normal Form)</a:t>
            </a:r>
            <a:r>
              <a:rPr lang="en-US" sz="2400" dirty="0"/>
              <a:t>: </a:t>
            </a:r>
          </a:p>
        </p:txBody>
      </p:sp>
      <p:sp>
        <p:nvSpPr>
          <p:cNvPr id="21" name="Right Bracket 20"/>
          <p:cNvSpPr/>
          <p:nvPr/>
        </p:nvSpPr>
        <p:spPr>
          <a:xfrm rot="5400000">
            <a:off x="1999822" y="1129703"/>
            <a:ext cx="72483" cy="175564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353312" y="2141304"/>
            <a:ext cx="560832" cy="55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128" y="2710929"/>
            <a:ext cx="24749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Clauses must contain 3 “literals” (instance of a variable or its negation)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 flipV="1">
            <a:off x="3956304" y="2034885"/>
            <a:ext cx="573024" cy="67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H="1" flipV="1">
            <a:off x="5231892" y="2002969"/>
            <a:ext cx="548640" cy="67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94404" y="2755876"/>
            <a:ext cx="29794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 appears within clauses; AND between clauses</a:t>
            </a:r>
          </a:p>
        </p:txBody>
      </p:sp>
    </p:spTree>
    <p:extLst>
      <p:ext uri="{BB962C8B-B14F-4D97-AF65-F5344CB8AC3E}">
        <p14:creationId xmlns:p14="http://schemas.microsoft.com/office/powerpoint/2010/main" val="185176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496" y="182880"/>
            <a:ext cx="8741664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How would we use a solver for the clique problem to solve a 3-CNF-SAT problem?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172" y="6384769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Reference</a:t>
            </a:r>
            <a:r>
              <a:rPr lang="en-US" dirty="0"/>
              <a:t>: </a:t>
            </a:r>
            <a:r>
              <a:rPr lang="en-US" dirty="0" err="1"/>
              <a:t>Cormen</a:t>
            </a:r>
            <a:r>
              <a:rPr lang="en-US" dirty="0"/>
              <a:t>, T. H. (2009)</a:t>
            </a:r>
            <a:r>
              <a:rPr lang="en-US" baseline="30000" dirty="0"/>
              <a:t> </a:t>
            </a:r>
            <a:r>
              <a:rPr lang="en-US" dirty="0"/>
              <a:t>Introduction to algorithms. MIT press.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703" y="2454508"/>
            <a:ext cx="79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First, we need to convert the 3-CNF-SAT problem to a graph </a:t>
            </a:r>
            <a:r>
              <a:rPr lang="en-US" sz="2400" i="1" dirty="0"/>
              <a:t>G</a:t>
            </a:r>
            <a:r>
              <a:rPr lang="en-US" sz="2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704" y="1214515"/>
            <a:ext cx="7668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Example</a:t>
            </a:r>
            <a:r>
              <a:rPr lang="en-US" sz="2400" dirty="0"/>
              <a:t>: </a:t>
            </a:r>
            <a:endParaRPr lang="en-US" sz="24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21" y="1736743"/>
            <a:ext cx="7613822" cy="5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8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9172" y="6384769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Reference</a:t>
            </a:r>
            <a:r>
              <a:rPr lang="en-US" dirty="0"/>
              <a:t>: </a:t>
            </a:r>
            <a:r>
              <a:rPr lang="en-US" dirty="0" err="1"/>
              <a:t>Cormen</a:t>
            </a:r>
            <a:r>
              <a:rPr lang="en-US" dirty="0"/>
              <a:t>, T. H. (2009)</a:t>
            </a:r>
            <a:r>
              <a:rPr lang="en-US" baseline="30000" dirty="0"/>
              <a:t> </a:t>
            </a:r>
            <a:r>
              <a:rPr lang="en-US" dirty="0"/>
              <a:t>Introduction to algorithms. MIT press.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583" y="1098804"/>
            <a:ext cx="7828004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Step #1: Add a vertex for every literal (here, V = 9).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Label the vertices with both the literal itself and some indication of the # of the clause from which it originated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65" y="215332"/>
            <a:ext cx="7613822" cy="5048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583" y="2459978"/>
            <a:ext cx="7828004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Step #2: For each possible pair of vertices </a:t>
            </a:r>
            <a:r>
              <a:rPr lang="en-US" sz="2200" i="1" dirty="0"/>
              <a:t>v</a:t>
            </a:r>
            <a:r>
              <a:rPr lang="en-US" sz="2200" i="1" baseline="-25000" dirty="0"/>
              <a:t>i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v</a:t>
            </a:r>
            <a:r>
              <a:rPr lang="en-US" sz="2200" i="1" baseline="-25000" dirty="0" err="1"/>
              <a:t>j</a:t>
            </a:r>
            <a:r>
              <a:rPr lang="en-US" sz="2200" i="1" dirty="0"/>
              <a:t>, </a:t>
            </a:r>
            <a:r>
              <a:rPr lang="en-US" sz="2200" dirty="0"/>
              <a:t>add an edge between </a:t>
            </a:r>
            <a:r>
              <a:rPr lang="en-US" sz="2200" i="1" dirty="0"/>
              <a:t>v</a:t>
            </a:r>
            <a:r>
              <a:rPr lang="en-US" sz="2200" baseline="-25000" dirty="0"/>
              <a:t>i</a:t>
            </a:r>
            <a:r>
              <a:rPr lang="en-US" sz="2200" dirty="0"/>
              <a:t> and </a:t>
            </a:r>
            <a:r>
              <a:rPr lang="en-US" sz="2200" i="1" dirty="0" err="1"/>
              <a:t>v</a:t>
            </a:r>
            <a:r>
              <a:rPr lang="en-US" sz="2200" baseline="-25000" dirty="0" err="1"/>
              <a:t>j</a:t>
            </a:r>
            <a:r>
              <a:rPr lang="en-US" sz="2200" i="1" dirty="0"/>
              <a:t> </a:t>
            </a:r>
            <a:r>
              <a:rPr lang="en-US" sz="2200" dirty="0"/>
              <a:t>if both of the following rules hold: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i="1" dirty="0"/>
              <a:t>v</a:t>
            </a:r>
            <a:r>
              <a:rPr lang="en-US" sz="2200" baseline="-25000" dirty="0"/>
              <a:t>i</a:t>
            </a:r>
            <a:r>
              <a:rPr lang="en-US" sz="2200" dirty="0"/>
              <a:t> and </a:t>
            </a:r>
            <a:r>
              <a:rPr lang="en-US" sz="2200" i="1" dirty="0" err="1"/>
              <a:t>v</a:t>
            </a:r>
            <a:r>
              <a:rPr lang="en-US" sz="2200" baseline="-25000" dirty="0" err="1"/>
              <a:t>j</a:t>
            </a:r>
            <a:r>
              <a:rPr lang="en-US" sz="2200" baseline="-25000" dirty="0"/>
              <a:t> </a:t>
            </a:r>
            <a:r>
              <a:rPr lang="en-US" sz="2200" dirty="0"/>
              <a:t>originated from </a:t>
            </a:r>
            <a:r>
              <a:rPr lang="en-US" sz="2200" i="1" dirty="0"/>
              <a:t>different</a:t>
            </a:r>
            <a:r>
              <a:rPr lang="en-US" sz="2200" dirty="0"/>
              <a:t> clauses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v</a:t>
            </a:r>
            <a:r>
              <a:rPr lang="en-US" sz="2200" baseline="-25000" dirty="0"/>
              <a:t>i</a:t>
            </a:r>
            <a:r>
              <a:rPr lang="en-US" sz="2200" dirty="0"/>
              <a:t> is </a:t>
            </a:r>
            <a:r>
              <a:rPr lang="en-US" sz="2200" b="1" dirty="0"/>
              <a:t>not</a:t>
            </a:r>
            <a:r>
              <a:rPr lang="en-US" sz="2200" b="1" i="1" dirty="0"/>
              <a:t> </a:t>
            </a:r>
            <a:r>
              <a:rPr lang="en-US" sz="2200" dirty="0"/>
              <a:t>the negation of </a:t>
            </a:r>
            <a:r>
              <a:rPr lang="en-US" sz="2200" i="1" dirty="0" err="1"/>
              <a:t>v</a:t>
            </a:r>
            <a:r>
              <a:rPr lang="en-US" sz="2200" i="1" baseline="-25000" dirty="0" err="1"/>
              <a:t>j</a:t>
            </a:r>
            <a:r>
              <a:rPr lang="en-US" sz="2200" i="1" dirty="0"/>
              <a:t> </a:t>
            </a:r>
            <a:r>
              <a:rPr lang="en-US" sz="2200" dirty="0"/>
              <a:t>(and vice versa)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3891525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9172" y="6384769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Reference</a:t>
            </a:r>
            <a:r>
              <a:rPr lang="en-US" dirty="0"/>
              <a:t>: </a:t>
            </a:r>
            <a:r>
              <a:rPr lang="en-US" dirty="0" err="1"/>
              <a:t>Cormen</a:t>
            </a:r>
            <a:r>
              <a:rPr lang="en-US" dirty="0"/>
              <a:t>, T. H. (2009)</a:t>
            </a:r>
            <a:r>
              <a:rPr lang="en-US" baseline="30000" dirty="0"/>
              <a:t> </a:t>
            </a:r>
            <a:r>
              <a:rPr lang="en-US" dirty="0"/>
              <a:t>Introduction to algorithms. MIT press.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583" y="1610868"/>
            <a:ext cx="7828004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Step #1: Add a vertex for every literal (here, V = 9).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Label the vertices with both the literal itself and some indication of the # of the clause from which it originated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65" y="824932"/>
            <a:ext cx="7613822" cy="5048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583" y="2972042"/>
            <a:ext cx="7828004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Step #2: For each possible pair of vertices </a:t>
            </a:r>
            <a:r>
              <a:rPr lang="en-US" sz="2200" i="1" dirty="0"/>
              <a:t>v</a:t>
            </a:r>
            <a:r>
              <a:rPr lang="en-US" sz="2200" i="1" baseline="-25000" dirty="0"/>
              <a:t>i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v</a:t>
            </a:r>
            <a:r>
              <a:rPr lang="en-US" sz="2200" i="1" baseline="-25000" dirty="0" err="1"/>
              <a:t>j</a:t>
            </a:r>
            <a:r>
              <a:rPr lang="en-US" sz="2200" i="1" dirty="0"/>
              <a:t>, </a:t>
            </a:r>
            <a:r>
              <a:rPr lang="en-US" sz="2200" dirty="0"/>
              <a:t>add an edge between </a:t>
            </a:r>
            <a:r>
              <a:rPr lang="en-US" sz="2200" i="1" dirty="0"/>
              <a:t>v</a:t>
            </a:r>
            <a:r>
              <a:rPr lang="en-US" sz="2200" baseline="-25000" dirty="0"/>
              <a:t>i</a:t>
            </a:r>
            <a:r>
              <a:rPr lang="en-US" sz="2200" dirty="0"/>
              <a:t> and </a:t>
            </a:r>
            <a:r>
              <a:rPr lang="en-US" sz="2200" i="1" dirty="0" err="1"/>
              <a:t>v</a:t>
            </a:r>
            <a:r>
              <a:rPr lang="en-US" sz="2200" baseline="-25000" dirty="0" err="1"/>
              <a:t>j</a:t>
            </a:r>
            <a:r>
              <a:rPr lang="en-US" sz="2200" i="1" dirty="0"/>
              <a:t> </a:t>
            </a:r>
            <a:r>
              <a:rPr lang="en-US" sz="2200" dirty="0"/>
              <a:t>if both of the following rules hold: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i="1" dirty="0"/>
              <a:t>v</a:t>
            </a:r>
            <a:r>
              <a:rPr lang="en-US" sz="2200" baseline="-25000" dirty="0"/>
              <a:t>i</a:t>
            </a:r>
            <a:r>
              <a:rPr lang="en-US" sz="2200" dirty="0"/>
              <a:t> and </a:t>
            </a:r>
            <a:r>
              <a:rPr lang="en-US" sz="2200" i="1" dirty="0" err="1"/>
              <a:t>v</a:t>
            </a:r>
            <a:r>
              <a:rPr lang="en-US" sz="2200" baseline="-25000" dirty="0" err="1"/>
              <a:t>j</a:t>
            </a:r>
            <a:r>
              <a:rPr lang="en-US" sz="2200" baseline="-25000" dirty="0"/>
              <a:t> </a:t>
            </a:r>
            <a:r>
              <a:rPr lang="en-US" sz="2200" dirty="0"/>
              <a:t>originated from </a:t>
            </a:r>
            <a:r>
              <a:rPr lang="en-US" sz="2200" i="1" dirty="0"/>
              <a:t>different</a:t>
            </a:r>
            <a:r>
              <a:rPr lang="en-US" sz="2200" dirty="0"/>
              <a:t> clauses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v</a:t>
            </a:r>
            <a:r>
              <a:rPr lang="en-US" sz="2200" baseline="-25000" dirty="0"/>
              <a:t>i</a:t>
            </a:r>
            <a:r>
              <a:rPr lang="en-US" sz="2200" dirty="0"/>
              <a:t> is </a:t>
            </a:r>
            <a:r>
              <a:rPr lang="en-US" sz="2200" b="1" dirty="0"/>
              <a:t>not</a:t>
            </a:r>
            <a:r>
              <a:rPr lang="en-US" sz="2200" b="1" i="1" dirty="0"/>
              <a:t> </a:t>
            </a:r>
            <a:r>
              <a:rPr lang="en-US" sz="2200" dirty="0"/>
              <a:t>the negation of </a:t>
            </a:r>
            <a:r>
              <a:rPr lang="en-US" sz="2200" i="1" dirty="0" err="1"/>
              <a:t>v</a:t>
            </a:r>
            <a:r>
              <a:rPr lang="en-US" sz="2200" i="1" baseline="-25000" dirty="0" err="1"/>
              <a:t>j</a:t>
            </a:r>
            <a:r>
              <a:rPr lang="en-US" sz="2200" i="1" dirty="0"/>
              <a:t> </a:t>
            </a:r>
            <a:r>
              <a:rPr lang="en-US" sz="2200" dirty="0"/>
              <a:t>(and vice versa)</a:t>
            </a:r>
            <a:endParaRPr lang="en-US" sz="22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5169" y="228536"/>
            <a:ext cx="85443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>
                <a:solidFill>
                  <a:srgbClr val="002060"/>
                </a:solidFill>
              </a:rPr>
              <a:t>Exercise:</a:t>
            </a:r>
            <a:r>
              <a:rPr lang="en-US" sz="2600" dirty="0">
                <a:solidFill>
                  <a:srgbClr val="002060"/>
                </a:solidFill>
              </a:rPr>
              <a:t> Create the graph for this 3-CNF-SAT problem. </a:t>
            </a:r>
            <a:endParaRPr lang="en-US" sz="26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5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9172" y="6384769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Reference</a:t>
            </a:r>
            <a:r>
              <a:rPr lang="en-US" dirty="0"/>
              <a:t>: </a:t>
            </a:r>
            <a:r>
              <a:rPr lang="en-US" dirty="0" err="1"/>
              <a:t>Cormen</a:t>
            </a:r>
            <a:r>
              <a:rPr lang="en-US" dirty="0"/>
              <a:t>, T. H. (2009)</a:t>
            </a:r>
            <a:r>
              <a:rPr lang="en-US" baseline="30000" dirty="0"/>
              <a:t> </a:t>
            </a:r>
            <a:r>
              <a:rPr lang="en-US" dirty="0"/>
              <a:t>Introduction to algorithms. MIT press.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05" y="4901238"/>
            <a:ext cx="7613822" cy="5048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56" y="676847"/>
            <a:ext cx="8961120" cy="42243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5169" y="228536"/>
            <a:ext cx="85443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>
                <a:solidFill>
                  <a:srgbClr val="002060"/>
                </a:solidFill>
              </a:rPr>
              <a:t>Solution</a:t>
            </a:r>
            <a:r>
              <a:rPr lang="en-US" sz="2600" dirty="0">
                <a:solidFill>
                  <a:srgbClr val="002060"/>
                </a:solidFill>
              </a:rPr>
              <a:t>: </a:t>
            </a:r>
            <a:endParaRPr lang="en-US" sz="26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97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9172" y="6384769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Reference</a:t>
            </a:r>
            <a:r>
              <a:rPr lang="en-US" dirty="0"/>
              <a:t>: </a:t>
            </a:r>
            <a:r>
              <a:rPr lang="en-US" dirty="0" err="1"/>
              <a:t>Cormen</a:t>
            </a:r>
            <a:r>
              <a:rPr lang="en-US" dirty="0"/>
              <a:t>, T. H. (2009)</a:t>
            </a:r>
            <a:r>
              <a:rPr lang="en-US" baseline="30000" dirty="0"/>
              <a:t> </a:t>
            </a:r>
            <a:r>
              <a:rPr lang="en-US" dirty="0"/>
              <a:t>Introduction to algorithms. MIT press.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169" y="70040"/>
            <a:ext cx="8544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>
                <a:solidFill>
                  <a:srgbClr val="002060"/>
                </a:solidFill>
              </a:rPr>
              <a:t>Cast as a clique problem</a:t>
            </a:r>
            <a:r>
              <a:rPr lang="en-US" sz="2600" dirty="0">
                <a:solidFill>
                  <a:srgbClr val="002060"/>
                </a:solidFill>
              </a:rPr>
              <a:t>: </a:t>
            </a:r>
            <a:r>
              <a:rPr lang="en-US" sz="2800" dirty="0"/>
              <a:t>Does the graph contain a clique of size </a:t>
            </a:r>
            <a:r>
              <a:rPr lang="en-US" sz="2800" i="1" dirty="0"/>
              <a:t>k, </a:t>
            </a:r>
            <a:r>
              <a:rPr lang="en-US" sz="2800" dirty="0"/>
              <a:t>where </a:t>
            </a:r>
            <a:r>
              <a:rPr lang="en-US" sz="2800" i="1" dirty="0"/>
              <a:t>k</a:t>
            </a:r>
            <a:r>
              <a:rPr lang="en-US" sz="2800" dirty="0"/>
              <a:t> = # of clauses in the expression?</a:t>
            </a:r>
            <a:endParaRPr lang="en-US" sz="2600" u="sng" dirty="0">
              <a:solidFill>
                <a:srgbClr val="002060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920240" y="2233276"/>
            <a:ext cx="7040880" cy="3821233"/>
            <a:chOff x="113856" y="185013"/>
            <a:chExt cx="8961120" cy="494787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421" y="185013"/>
              <a:ext cx="7613822" cy="50487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856" y="908495"/>
              <a:ext cx="8961120" cy="4224391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454561" y="1118507"/>
            <a:ext cx="7925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To demonstrate: The SAT problem is </a:t>
            </a:r>
            <a:r>
              <a:rPr lang="en-US" sz="2400" dirty="0" err="1">
                <a:solidFill>
                  <a:srgbClr val="002060"/>
                </a:solidFill>
              </a:rPr>
              <a:t>satisfiable</a:t>
            </a:r>
            <a:r>
              <a:rPr lang="en-US" sz="2400" dirty="0">
                <a:solidFill>
                  <a:srgbClr val="002060"/>
                </a:solidFill>
              </a:rPr>
              <a:t> if and only if there exists a clique of size </a:t>
            </a:r>
            <a:r>
              <a:rPr lang="en-US" sz="2400" i="1" dirty="0">
                <a:solidFill>
                  <a:srgbClr val="002060"/>
                </a:solidFill>
              </a:rPr>
              <a:t>k </a:t>
            </a:r>
            <a:r>
              <a:rPr lang="en-US" sz="2400" dirty="0">
                <a:solidFill>
                  <a:srgbClr val="002060"/>
                </a:solidFill>
              </a:rPr>
              <a:t>in the corresponding graph</a:t>
            </a:r>
            <a:r>
              <a:rPr lang="en-US" sz="2400" i="1" dirty="0">
                <a:solidFill>
                  <a:srgbClr val="002060"/>
                </a:solidFill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4561" y="2906964"/>
            <a:ext cx="265533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Satisfying assignment: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x</a:t>
            </a:r>
            <a:r>
              <a:rPr lang="en-US" sz="2200" baseline="-25000" dirty="0">
                <a:solidFill>
                  <a:srgbClr val="C00000"/>
                </a:solidFill>
              </a:rPr>
              <a:t>1</a:t>
            </a:r>
            <a:r>
              <a:rPr lang="en-US" sz="2200" dirty="0">
                <a:solidFill>
                  <a:srgbClr val="C00000"/>
                </a:solidFill>
              </a:rPr>
              <a:t> = ?, x</a:t>
            </a:r>
            <a:r>
              <a:rPr lang="en-US" sz="2200" baseline="-25000" dirty="0">
                <a:solidFill>
                  <a:srgbClr val="C00000"/>
                </a:solidFill>
              </a:rPr>
              <a:t>2</a:t>
            </a:r>
            <a:r>
              <a:rPr lang="en-US" sz="2200" dirty="0">
                <a:solidFill>
                  <a:srgbClr val="C00000"/>
                </a:solidFill>
              </a:rPr>
              <a:t>= 0, x</a:t>
            </a:r>
            <a:r>
              <a:rPr lang="en-US" sz="2200" baseline="-25000" dirty="0">
                <a:solidFill>
                  <a:srgbClr val="C00000"/>
                </a:solidFill>
              </a:rPr>
              <a:t>3</a:t>
            </a:r>
            <a:r>
              <a:rPr lang="en-US" sz="2200" dirty="0">
                <a:solidFill>
                  <a:srgbClr val="C00000"/>
                </a:solidFill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98217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9172" y="6384769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Reference</a:t>
            </a:r>
            <a:r>
              <a:rPr lang="en-US" dirty="0"/>
              <a:t>: </a:t>
            </a:r>
            <a:r>
              <a:rPr lang="en-US" dirty="0" err="1"/>
              <a:t>Cormen</a:t>
            </a:r>
            <a:r>
              <a:rPr lang="en-US" dirty="0"/>
              <a:t>, T. H. (2009)</a:t>
            </a:r>
            <a:r>
              <a:rPr lang="en-US" baseline="30000" dirty="0"/>
              <a:t> </a:t>
            </a:r>
            <a:r>
              <a:rPr lang="en-US" dirty="0"/>
              <a:t>Introduction to algorithms. MIT press.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169" y="70040"/>
            <a:ext cx="85443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>
                <a:solidFill>
                  <a:srgbClr val="002060"/>
                </a:solidFill>
              </a:rPr>
              <a:t>If there is a satisfying assignment, then a clique of size </a:t>
            </a:r>
            <a:r>
              <a:rPr lang="en-US" sz="2600" i="1" u="sng" dirty="0">
                <a:solidFill>
                  <a:srgbClr val="002060"/>
                </a:solidFill>
              </a:rPr>
              <a:t>k </a:t>
            </a:r>
            <a:r>
              <a:rPr lang="en-US" sz="2600" u="sng" dirty="0">
                <a:solidFill>
                  <a:srgbClr val="002060"/>
                </a:solidFill>
              </a:rPr>
              <a:t>exists.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379340" y="2615413"/>
            <a:ext cx="6217920" cy="3374605"/>
            <a:chOff x="113856" y="185013"/>
            <a:chExt cx="8961120" cy="494787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421" y="185013"/>
              <a:ext cx="7613822" cy="50487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856" y="908495"/>
              <a:ext cx="8961120" cy="4224391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379340" y="731311"/>
            <a:ext cx="83101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Then each clause must include at least one literal that evaluates to “true” (1) for this input assignment.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This set of literals corresponds to vertices that form a clique.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-- each vertex is already connected with everything </a:t>
            </a:r>
            <a:r>
              <a:rPr lang="en-US" sz="2000" i="1" dirty="0">
                <a:solidFill>
                  <a:srgbClr val="002060"/>
                </a:solidFill>
              </a:rPr>
              <a:t>except </a:t>
            </a:r>
            <a:r>
              <a:rPr lang="en-US" sz="2000" dirty="0">
                <a:solidFill>
                  <a:srgbClr val="002060"/>
                </a:solidFill>
              </a:rPr>
              <a:t>the negated 	version of itself, and x and ¬x cannot be true at the same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5805917" y="3151130"/>
            <a:ext cx="265533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Satisfying assignment: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x</a:t>
            </a:r>
            <a:r>
              <a:rPr lang="en-US" sz="2200" baseline="-25000" dirty="0">
                <a:solidFill>
                  <a:srgbClr val="C00000"/>
                </a:solidFill>
              </a:rPr>
              <a:t>1</a:t>
            </a:r>
            <a:r>
              <a:rPr lang="en-US" sz="2200" dirty="0">
                <a:solidFill>
                  <a:srgbClr val="C00000"/>
                </a:solidFill>
              </a:rPr>
              <a:t> = ?, x</a:t>
            </a:r>
            <a:r>
              <a:rPr lang="en-US" sz="2200" baseline="-25000" dirty="0">
                <a:solidFill>
                  <a:srgbClr val="C00000"/>
                </a:solidFill>
              </a:rPr>
              <a:t>2</a:t>
            </a:r>
            <a:r>
              <a:rPr lang="en-US" sz="2200" dirty="0">
                <a:solidFill>
                  <a:srgbClr val="C00000"/>
                </a:solidFill>
              </a:rPr>
              <a:t>= 0, x</a:t>
            </a:r>
            <a:r>
              <a:rPr lang="en-US" sz="2200" baseline="-25000" dirty="0">
                <a:solidFill>
                  <a:srgbClr val="C00000"/>
                </a:solidFill>
              </a:rPr>
              <a:t>3</a:t>
            </a:r>
            <a:r>
              <a:rPr lang="en-US" sz="2200" dirty="0">
                <a:solidFill>
                  <a:srgbClr val="C00000"/>
                </a:solidFill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796927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9172" y="6384769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Reference</a:t>
            </a:r>
            <a:r>
              <a:rPr lang="en-US" dirty="0"/>
              <a:t>: </a:t>
            </a:r>
            <a:r>
              <a:rPr lang="en-US" dirty="0" err="1"/>
              <a:t>Cormen</a:t>
            </a:r>
            <a:r>
              <a:rPr lang="en-US" dirty="0"/>
              <a:t>, T. H. (2009)</a:t>
            </a:r>
            <a:r>
              <a:rPr lang="en-US" baseline="30000" dirty="0"/>
              <a:t> </a:t>
            </a:r>
            <a:r>
              <a:rPr lang="en-US" dirty="0"/>
              <a:t>Introduction to algorithms. MIT press.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169" y="70040"/>
            <a:ext cx="85443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>
                <a:solidFill>
                  <a:srgbClr val="002060"/>
                </a:solidFill>
              </a:rPr>
              <a:t>If a clique of size </a:t>
            </a:r>
            <a:r>
              <a:rPr lang="en-US" sz="2600" i="1" u="sng" dirty="0">
                <a:solidFill>
                  <a:srgbClr val="002060"/>
                </a:solidFill>
              </a:rPr>
              <a:t>k</a:t>
            </a:r>
            <a:r>
              <a:rPr lang="en-US" sz="2600" u="sng" dirty="0">
                <a:solidFill>
                  <a:srgbClr val="002060"/>
                </a:solidFill>
              </a:rPr>
              <a:t> exists, then the problem is </a:t>
            </a:r>
            <a:r>
              <a:rPr lang="en-US" sz="2600" u="sng" dirty="0" err="1">
                <a:solidFill>
                  <a:srgbClr val="002060"/>
                </a:solidFill>
              </a:rPr>
              <a:t>satisifable</a:t>
            </a:r>
            <a:r>
              <a:rPr lang="en-US" sz="2600" u="sng" dirty="0">
                <a:solidFill>
                  <a:srgbClr val="002060"/>
                </a:solidFill>
              </a:rPr>
              <a:t>. 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79340" y="2334997"/>
            <a:ext cx="6217920" cy="3374605"/>
            <a:chOff x="113856" y="185013"/>
            <a:chExt cx="8961120" cy="494787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421" y="185013"/>
              <a:ext cx="7613822" cy="50487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856" y="908495"/>
              <a:ext cx="8961120" cy="4224391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52087" y="664200"/>
            <a:ext cx="876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k</a:t>
            </a:r>
            <a:r>
              <a:rPr lang="en-US" sz="2000" dirty="0"/>
              <a:t> vertices must be in different clauses, due to our graph rules.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087" y="1001735"/>
            <a:ext cx="8764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Since there are no edges between x and ¬x, there is no contradiction in assuming that these three literals evaluate to true.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</a:t>
            </a:r>
            <a:r>
              <a:rPr lang="en-US" sz="2000" i="1" dirty="0"/>
              <a:t>k</a:t>
            </a:r>
            <a:r>
              <a:rPr lang="en-US" sz="2000" dirty="0"/>
              <a:t> literals are sufficient to make the full expression </a:t>
            </a:r>
            <a:r>
              <a:rPr lang="en-US" sz="2000" dirty="0" err="1"/>
              <a:t>satisfiable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3086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032" y="219456"/>
            <a:ext cx="8134066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P vs. NP (from lecture slide 9)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032" y="1117162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/>
              <a:t>P = </a:t>
            </a:r>
            <a:r>
              <a:rPr lang="en-US" sz="2400" dirty="0"/>
              <a:t>The set of problems that can be solved by deterministic</a:t>
            </a:r>
          </a:p>
          <a:p>
            <a:r>
              <a:rPr lang="en-US" sz="2400" dirty="0"/>
              <a:t>algorithms in polynomial time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769" y="6388608"/>
            <a:ext cx="85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http://people.cs.pitt.edu/~nlf4/cs1501/slides/p_np.pdf</a:t>
            </a:r>
          </a:p>
        </p:txBody>
      </p:sp>
    </p:spTree>
    <p:extLst>
      <p:ext uri="{BB962C8B-B14F-4D97-AF65-F5344CB8AC3E}">
        <p14:creationId xmlns:p14="http://schemas.microsoft.com/office/powerpoint/2010/main" val="275049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032" y="219456"/>
            <a:ext cx="8134066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P vs. NP (from lecture slide 9)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032" y="1117162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/>
              <a:t>P = </a:t>
            </a:r>
            <a:r>
              <a:rPr lang="en-US" sz="2400" dirty="0"/>
              <a:t>The set of problems that can be solved by deterministic</a:t>
            </a:r>
          </a:p>
          <a:p>
            <a:r>
              <a:rPr lang="en-US" sz="2400" dirty="0"/>
              <a:t>algorithms in polynomial time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80288" y="2181316"/>
            <a:ext cx="713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7030A0"/>
                </a:solidFill>
              </a:rPr>
              <a:t>Known</a:t>
            </a:r>
            <a:r>
              <a:rPr lang="en-US" sz="2400" b="1" dirty="0">
                <a:solidFill>
                  <a:srgbClr val="7030A0"/>
                </a:solidFill>
              </a:rPr>
              <a:t> examples: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7030A0"/>
                </a:solidFill>
              </a:rPr>
              <a:t>Very many of the problems addressed in this class (sorting, shortest path, substring search…)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8656" y="3424191"/>
            <a:ext cx="713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 Algorithms exist for which the largest term in the runtime complexity is raised to only a constant power (no exponential or factorial terms)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769" y="6388608"/>
            <a:ext cx="85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http://people.cs.pitt.edu/~nlf4/cs1501/slides/p_np.pdf</a:t>
            </a:r>
          </a:p>
        </p:txBody>
      </p:sp>
    </p:spTree>
    <p:extLst>
      <p:ext uri="{BB962C8B-B14F-4D97-AF65-F5344CB8AC3E}">
        <p14:creationId xmlns:p14="http://schemas.microsoft.com/office/powerpoint/2010/main" val="151876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6032" y="1117162"/>
            <a:ext cx="7761768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/>
              <a:t>NP </a:t>
            </a:r>
            <a:r>
              <a:rPr lang="en-US" sz="2400" dirty="0"/>
              <a:t>= The set of problems that can be solved by non-deterministic algorithms in polynomial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i.e., the solution from a non-deterministic algorithm can be verified in polynomial 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032" y="219456"/>
            <a:ext cx="8134066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P vs. NP (from lecture slide 9)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" y="2778724"/>
            <a:ext cx="8022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rgbClr val="7030A0"/>
                </a:solidFill>
              </a:rPr>
              <a:t>Known</a:t>
            </a:r>
            <a:r>
              <a:rPr lang="en-US" sz="2400" b="1">
                <a:solidFill>
                  <a:srgbClr val="7030A0"/>
                </a:solidFill>
              </a:rPr>
              <a:t> examples: </a:t>
            </a:r>
            <a:endParaRPr lang="en-US" sz="2400" b="1" dirty="0">
              <a:solidFill>
                <a:srgbClr val="7030A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7030A0"/>
                </a:solidFill>
              </a:rPr>
              <a:t>Very many of the problems addressed in this class (sorting, shortest path, substring search…) 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0560" y="3907931"/>
            <a:ext cx="8022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-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Many problems for which no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known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polynomial time solution exists (Traveling Salesman, Longest Path, Vertex Cover…)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69" y="6388608"/>
            <a:ext cx="85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http://people.cs.pitt.edu/~nlf4/cs1501/slides/p_np.pdf</a:t>
            </a:r>
          </a:p>
        </p:txBody>
      </p:sp>
    </p:spTree>
    <p:extLst>
      <p:ext uri="{BB962C8B-B14F-4D97-AF65-F5344CB8AC3E}">
        <p14:creationId xmlns:p14="http://schemas.microsoft.com/office/powerpoint/2010/main" val="290000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032" y="219456"/>
            <a:ext cx="8134066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The two possible realities: P ⊂ NP or P = NP</a:t>
            </a:r>
          </a:p>
        </p:txBody>
      </p:sp>
      <p:sp>
        <p:nvSpPr>
          <p:cNvPr id="3" name="Oval 2"/>
          <p:cNvSpPr/>
          <p:nvPr/>
        </p:nvSpPr>
        <p:spPr>
          <a:xfrm>
            <a:off x="963168" y="1267968"/>
            <a:ext cx="3154680" cy="292608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NP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173986" y="2127504"/>
            <a:ext cx="1577340" cy="1463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</a:t>
            </a:r>
          </a:p>
        </p:txBody>
      </p:sp>
      <p:sp>
        <p:nvSpPr>
          <p:cNvPr id="10" name="Oval 9"/>
          <p:cNvSpPr/>
          <p:nvPr/>
        </p:nvSpPr>
        <p:spPr>
          <a:xfrm>
            <a:off x="4725401" y="1267968"/>
            <a:ext cx="3154680" cy="292608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NP, 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44" y="4853529"/>
            <a:ext cx="8924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Millennium Prize: http://www.claymath.org/millennium-problems/p-vs-np-problem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69" y="6388608"/>
            <a:ext cx="85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http://people.cs.pitt.edu/~nlf4/cs1501/slides/p_np.pdf</a:t>
            </a:r>
          </a:p>
        </p:txBody>
      </p:sp>
    </p:spTree>
    <p:extLst>
      <p:ext uri="{BB962C8B-B14F-4D97-AF65-F5344CB8AC3E}">
        <p14:creationId xmlns:p14="http://schemas.microsoft.com/office/powerpoint/2010/main" val="233472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032" y="219456"/>
            <a:ext cx="8134066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NP Completeness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48" y="952500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Recall the previous examples of problems with no known polynomial-time solution (TSP, longest path, vertex cover…).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48" y="2019300"/>
            <a:ext cx="7303008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Several of these problems have been formally related to each other, to form the category of NP Complete problems.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448" y="3366516"/>
            <a:ext cx="7303008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Implication</a:t>
            </a:r>
            <a:r>
              <a:rPr lang="en-US" sz="2400" dirty="0"/>
              <a:t>: If a polynomial time solution is found for one NP-Complete problem, then a polynomial time solution exists for all other NP-Complete problems. 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4927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032" y="219456"/>
            <a:ext cx="8134066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Reduction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48" y="952500"/>
            <a:ext cx="776176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48" y="952500"/>
            <a:ext cx="776176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36448" y="952500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Reduction is the process through which we demonstrate that a new problem should be included in the NP-Complete set.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448" y="1931766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Textbook definition</a:t>
            </a:r>
            <a:r>
              <a:rPr lang="en-US" sz="2400" dirty="0"/>
              <a:t>: 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17644" y="2439597"/>
            <a:ext cx="71993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“We say that a problem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to another problem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we can use an algorithm that solves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an algorithm that solves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448" y="3864864"/>
            <a:ext cx="7761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A =  a known NP complete problem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448" y="4479006"/>
            <a:ext cx="7761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</a:rPr>
              <a:t>B = the new problem </a:t>
            </a:r>
          </a:p>
        </p:txBody>
      </p:sp>
    </p:spTree>
    <p:extLst>
      <p:ext uri="{BB962C8B-B14F-4D97-AF65-F5344CB8AC3E}">
        <p14:creationId xmlns:p14="http://schemas.microsoft.com/office/powerpoint/2010/main" val="375406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032" y="219456"/>
            <a:ext cx="8134066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Reduction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48" y="952500"/>
            <a:ext cx="776176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48" y="952500"/>
            <a:ext cx="776176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36448" y="952500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Reduction is the process through which we demonstrate that a new problem should be included in the NP-Complete set.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448" y="1931766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Textbook definition</a:t>
            </a:r>
            <a:r>
              <a:rPr lang="en-US" sz="2400" dirty="0"/>
              <a:t>: 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17644" y="2439597"/>
            <a:ext cx="71993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“We say that a problem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to another problem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we can use an algorithm that solves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an algorithm that solves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448" y="3864864"/>
            <a:ext cx="7761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A =  a known NP complete problem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448" y="4479006"/>
            <a:ext cx="7761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</a:rPr>
              <a:t>B = the new problem </a:t>
            </a:r>
          </a:p>
        </p:txBody>
      </p:sp>
    </p:spTree>
    <p:extLst>
      <p:ext uri="{BB962C8B-B14F-4D97-AF65-F5344CB8AC3E}">
        <p14:creationId xmlns:p14="http://schemas.microsoft.com/office/powerpoint/2010/main" val="382331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032" y="219456"/>
            <a:ext cx="8134066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Reduction example: Clique problem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48" y="952500"/>
            <a:ext cx="776176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48" y="952500"/>
            <a:ext cx="776176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400" b="1" u="sng" dirty="0"/>
          </a:p>
        </p:txBody>
      </p:sp>
      <p:sp>
        <p:nvSpPr>
          <p:cNvPr id="2" name="Rectangle 1"/>
          <p:cNvSpPr/>
          <p:nvPr/>
        </p:nvSpPr>
        <p:spPr>
          <a:xfrm>
            <a:off x="865631" y="2404901"/>
            <a:ext cx="7071360" cy="1107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Times-Roman"/>
              </a:rPr>
              <a:t>“A </a:t>
            </a:r>
            <a:r>
              <a:rPr lang="en-US" sz="2200" b="1" i="1" dirty="0">
                <a:latin typeface="Times-BoldItalic"/>
              </a:rPr>
              <a:t>clique</a:t>
            </a:r>
            <a:r>
              <a:rPr lang="en-US" sz="2200" b="1" dirty="0">
                <a:latin typeface="Times-BoldItalic"/>
              </a:rPr>
              <a:t> </a:t>
            </a:r>
            <a:r>
              <a:rPr lang="en-US" sz="2200" dirty="0">
                <a:latin typeface="Times-Roman"/>
              </a:rPr>
              <a:t>in an undirected graph </a:t>
            </a:r>
            <a:r>
              <a:rPr lang="en-US" sz="2200" dirty="0">
                <a:latin typeface="MT2MIT"/>
              </a:rPr>
              <a:t>G (V,E) </a:t>
            </a:r>
            <a:r>
              <a:rPr lang="en-US" sz="2200" dirty="0">
                <a:latin typeface="Times-Roman"/>
              </a:rPr>
              <a:t>is a subset </a:t>
            </a:r>
            <a:r>
              <a:rPr lang="en-US" sz="2200" dirty="0">
                <a:latin typeface="MT2MIT"/>
              </a:rPr>
              <a:t>V’  </a:t>
            </a:r>
            <a:r>
              <a:rPr lang="en-US" sz="2200" dirty="0">
                <a:latin typeface="MS Gothic" panose="020B0609070205080204" pitchFamily="49" charset="-128"/>
                <a:ea typeface="MS Gothic" panose="020B0609070205080204" pitchFamily="49" charset="-128"/>
              </a:rPr>
              <a:t>⊆</a:t>
            </a:r>
            <a:r>
              <a:rPr lang="en-US" sz="2200" dirty="0">
                <a:latin typeface="MT2MIT"/>
              </a:rPr>
              <a:t> </a:t>
            </a:r>
            <a:r>
              <a:rPr lang="en-US" sz="2200" dirty="0">
                <a:latin typeface="MT2SYT"/>
              </a:rPr>
              <a:t> </a:t>
            </a:r>
            <a:r>
              <a:rPr lang="en-US" sz="2200" dirty="0">
                <a:latin typeface="MT2MIT"/>
              </a:rPr>
              <a:t>V </a:t>
            </a:r>
            <a:r>
              <a:rPr lang="en-US" sz="2200" dirty="0">
                <a:latin typeface="Times-Roman"/>
              </a:rPr>
              <a:t>of vertices, each pair of which is connected by an edge in </a:t>
            </a:r>
            <a:r>
              <a:rPr lang="en-US" sz="2200" dirty="0">
                <a:latin typeface="MT2MIT"/>
              </a:rPr>
              <a:t>E</a:t>
            </a:r>
            <a:r>
              <a:rPr lang="en-US" sz="2200" dirty="0">
                <a:latin typeface="Times-Roman"/>
              </a:rPr>
              <a:t>. In other words, a clique is a complete subgraph of </a:t>
            </a:r>
            <a:r>
              <a:rPr lang="en-US" sz="2200" dirty="0">
                <a:latin typeface="MT2MIT"/>
              </a:rPr>
              <a:t>G</a:t>
            </a:r>
            <a:r>
              <a:rPr lang="en-US" sz="2200" dirty="0">
                <a:latin typeface="Times-Roman"/>
              </a:rPr>
              <a:t>.”</a:t>
            </a:r>
            <a:r>
              <a:rPr lang="en-US" sz="2200" b="1" baseline="30000" dirty="0">
                <a:latin typeface="Times-BoldItalic"/>
              </a:rPr>
              <a:t> 1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103631" y="6400533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Image credit</a:t>
            </a:r>
            <a:r>
              <a:rPr lang="en-US" dirty="0"/>
              <a:t>: http://mathworld.wolfram.com/Clique.html</a:t>
            </a:r>
            <a:endParaRPr lang="en-US" u="sn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89" y="974115"/>
            <a:ext cx="6015644" cy="11887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9172" y="6031201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dirty="0" err="1"/>
              <a:t>Cormen</a:t>
            </a:r>
            <a:r>
              <a:rPr lang="en-US" dirty="0"/>
              <a:t>, T. H. (2009)</a:t>
            </a:r>
            <a:r>
              <a:rPr lang="en-US" baseline="30000" dirty="0"/>
              <a:t> </a:t>
            </a:r>
            <a:r>
              <a:rPr lang="en-US" dirty="0"/>
              <a:t>Introduction to algorithms. MIT press.</a:t>
            </a:r>
          </a:p>
        </p:txBody>
      </p:sp>
    </p:spTree>
    <p:extLst>
      <p:ext uri="{BB962C8B-B14F-4D97-AF65-F5344CB8AC3E}">
        <p14:creationId xmlns:p14="http://schemas.microsoft.com/office/powerpoint/2010/main" val="224301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3087</TotalTime>
  <Words>1430</Words>
  <Application>Microsoft Office PowerPoint</Application>
  <PresentationFormat>On-screen Show (4:3)</PresentationFormat>
  <Paragraphs>131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MS Gothic</vt:lpstr>
      <vt:lpstr>Arial</vt:lpstr>
      <vt:lpstr>Calibri</vt:lpstr>
      <vt:lpstr>Calibri Light</vt:lpstr>
      <vt:lpstr>MT2MIT</vt:lpstr>
      <vt:lpstr>MT2SYT</vt:lpstr>
      <vt:lpstr>Times New Roman</vt:lpstr>
      <vt:lpstr>Times-BoldItalic</vt:lpstr>
      <vt:lpstr>Times-Roman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278</cp:revision>
  <dcterms:created xsi:type="dcterms:W3CDTF">2016-10-06T23:04:54Z</dcterms:created>
  <dcterms:modified xsi:type="dcterms:W3CDTF">2017-04-14T08:02:33Z</dcterms:modified>
</cp:coreProperties>
</file>