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8" r:id="rId2"/>
    <p:sldId id="260" r:id="rId3"/>
    <p:sldId id="261" r:id="rId4"/>
    <p:sldId id="262" r:id="rId5"/>
    <p:sldId id="263" r:id="rId6"/>
    <p:sldId id="265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8" r:id="rId26"/>
    <p:sldId id="285" r:id="rId27"/>
    <p:sldId id="286" r:id="rId28"/>
    <p:sldId id="287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19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9" autoAdjust="0"/>
    <p:restoredTop sz="91840" autoAdjust="0"/>
  </p:normalViewPr>
  <p:slideViewPr>
    <p:cSldViewPr snapToGrid="0" showGuides="1">
      <p:cViewPr varScale="1">
        <p:scale>
          <a:sx n="79" d="100"/>
          <a:sy n="79" d="100"/>
        </p:scale>
        <p:origin x="1842" y="90"/>
      </p:cViewPr>
      <p:guideLst>
        <p:guide orient="horz" pos="528"/>
        <p:guide pos="19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think of j in</a:t>
            </a:r>
            <a:r>
              <a:rPr lang="en-US" baseline="0" dirty="0"/>
              <a:t> two ways: which character in the pattern are we looking to match, and how long a string of consecutive matches exists in our recent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39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69 sets the matches – these are like the straight lines in the DFA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24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70 prepares</a:t>
            </a:r>
            <a:r>
              <a:rPr lang="en-US" baseline="0" dirty="0"/>
              <a:t> x for the next iteration, to determine which column to copy over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15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99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49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76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36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06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41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19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0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470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64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436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053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360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6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09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01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11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41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54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13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8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150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CS1501 Recitation #7: 2/17/17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0484" y="1781025"/>
            <a:ext cx="8201594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	 </a:t>
            </a:r>
            <a:r>
              <a:rPr lang="en-US" sz="2400" dirty="0"/>
              <a:t>Review of Knuth-Morris-Pratt (KMP) substring search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https://github.com/kc13/CS1501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318" y="3801037"/>
            <a:ext cx="24677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66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Header of outer </a:t>
            </a:r>
            <a:r>
              <a:rPr lang="en-US" i="1" dirty="0"/>
              <a:t>for </a:t>
            </a:r>
            <a:r>
              <a:rPr lang="en-US" dirty="0"/>
              <a:t>loop: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Init</a:t>
            </a:r>
            <a:r>
              <a:rPr lang="en-US" dirty="0"/>
              <a:t> x at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Init</a:t>
            </a:r>
            <a:r>
              <a:rPr lang="en-US" dirty="0"/>
              <a:t> j at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Loop through departure states, excluding final state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622676" y="2291507"/>
            <a:ext cx="2027104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565701"/>
              </p:ext>
            </p:extLst>
          </p:nvPr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66492" y="3598987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1082268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302" y="3955275"/>
            <a:ext cx="24677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67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Header of inner </a:t>
            </a:r>
            <a:r>
              <a:rPr lang="en-US" i="1" dirty="0"/>
              <a:t>for </a:t>
            </a:r>
            <a:r>
              <a:rPr lang="en-US" dirty="0"/>
              <a:t>loop: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Loop over characters in ASCII set 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4138246" y="2038120"/>
            <a:ext cx="1370188" cy="43544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466492" y="3598987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383021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302" y="3955275"/>
            <a:ext cx="24677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68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Body of inner </a:t>
            </a:r>
            <a:r>
              <a:rPr lang="en-US" i="1" dirty="0"/>
              <a:t>for</a:t>
            </a:r>
            <a:r>
              <a:rPr lang="en-US" dirty="0"/>
              <a:t> loop over ASCII 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</a:t>
            </a:r>
            <a:r>
              <a:rPr lang="en-US" i="1" dirty="0"/>
              <a:t>j = </a:t>
            </a:r>
            <a:r>
              <a:rPr lang="en-US" dirty="0"/>
              <a:t>1:</a:t>
            </a:r>
          </a:p>
          <a:p>
            <a:r>
              <a:rPr lang="en-US" dirty="0" err="1"/>
              <a:t>dfa</a:t>
            </a:r>
            <a:r>
              <a:rPr lang="en-US" dirty="0"/>
              <a:t>[c][1] = </a:t>
            </a:r>
            <a:r>
              <a:rPr lang="en-US" dirty="0" err="1"/>
              <a:t>dfa</a:t>
            </a:r>
            <a:r>
              <a:rPr lang="en-US" dirty="0"/>
              <a:t>[c][0]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4114800" y="2038120"/>
            <a:ext cx="1030078" cy="623018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191730"/>
              </p:ext>
            </p:extLst>
          </p:nvPr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466492" y="3598987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408593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302" y="3955275"/>
            <a:ext cx="24677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69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Below inner loop: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</a:t>
            </a:r>
            <a:r>
              <a:rPr lang="en-US" i="1" dirty="0"/>
              <a:t>j = </a:t>
            </a:r>
            <a:r>
              <a:rPr lang="en-US" dirty="0"/>
              <a:t>1:</a:t>
            </a:r>
          </a:p>
          <a:p>
            <a:r>
              <a:rPr lang="en-US" dirty="0" err="1"/>
              <a:t>pat.charAt</a:t>
            </a:r>
            <a:r>
              <a:rPr lang="en-US" dirty="0"/>
              <a:t>(1) = “</a:t>
            </a:r>
            <a:r>
              <a:rPr lang="en-US" dirty="0" err="1"/>
              <a:t>i</a:t>
            </a:r>
            <a:r>
              <a:rPr lang="en-US" dirty="0"/>
              <a:t>" </a:t>
            </a:r>
          </a:p>
          <a:p>
            <a:r>
              <a:rPr lang="en-US" dirty="0" err="1"/>
              <a:t>dfa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][1] = 2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204036" y="2016087"/>
            <a:ext cx="610335" cy="81524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990133"/>
              </p:ext>
            </p:extLst>
          </p:nvPr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66492" y="3598987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1917465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302" y="3955275"/>
            <a:ext cx="24677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70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Below inner loop: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</a:t>
            </a:r>
            <a:r>
              <a:rPr lang="en-US" i="1" dirty="0"/>
              <a:t>j = </a:t>
            </a:r>
            <a:r>
              <a:rPr lang="en-US" dirty="0"/>
              <a:t>1:</a:t>
            </a:r>
          </a:p>
          <a:p>
            <a:r>
              <a:rPr lang="en-US" dirty="0" err="1"/>
              <a:t>pat.charAt</a:t>
            </a:r>
            <a:r>
              <a:rPr lang="en-US" dirty="0"/>
              <a:t>(1) = “</a:t>
            </a:r>
            <a:r>
              <a:rPr lang="en-US" dirty="0" err="1"/>
              <a:t>i</a:t>
            </a:r>
            <a:r>
              <a:rPr lang="en-US" dirty="0"/>
              <a:t>" </a:t>
            </a:r>
          </a:p>
          <a:p>
            <a:r>
              <a:rPr lang="en-US" dirty="0"/>
              <a:t>x = </a:t>
            </a:r>
            <a:r>
              <a:rPr lang="en-US" dirty="0" err="1"/>
              <a:t>dfa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][0] = 0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61665" y="2247442"/>
            <a:ext cx="610335" cy="81524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66492" y="3598987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3483951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302" y="3955275"/>
            <a:ext cx="2467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66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 to outer loop 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j = </a:t>
            </a:r>
            <a:r>
              <a:rPr lang="en-US" dirty="0"/>
              <a:t>2</a:t>
            </a:r>
            <a:endParaRPr lang="en-US" i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cxnSpLocks/>
          </p:cNvCxnSpPr>
          <p:nvPr/>
        </p:nvCxnSpPr>
        <p:spPr>
          <a:xfrm flipH="1" flipV="1">
            <a:off x="4372709" y="2309447"/>
            <a:ext cx="1348153" cy="11722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66492" y="3598987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1848690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302" y="3955275"/>
            <a:ext cx="2568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67-68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 to inner loop with </a:t>
            </a:r>
            <a:r>
              <a:rPr lang="en-US" i="1" dirty="0"/>
              <a:t>j = </a:t>
            </a:r>
            <a:r>
              <a:rPr lang="en-US" dirty="0"/>
              <a:t>2 and x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all rows, copy over contents of column 0 to column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024648"/>
              </p:ext>
            </p:extLst>
          </p:nvPr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4185141" y="2473569"/>
            <a:ext cx="1289536" cy="1172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66492" y="3598987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3401110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302" y="3955275"/>
            <a:ext cx="2568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69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Below inner loop with </a:t>
            </a:r>
            <a:r>
              <a:rPr lang="en-US" i="1" dirty="0"/>
              <a:t>j = </a:t>
            </a:r>
            <a:r>
              <a:rPr lang="en-US" dirty="0"/>
              <a:t>2 and x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dfa</a:t>
            </a:r>
            <a:r>
              <a:rPr lang="en-US" dirty="0"/>
              <a:t>[v][2] =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75431"/>
              </p:ext>
            </p:extLst>
          </p:nvPr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4126525" y="2168769"/>
            <a:ext cx="867506" cy="67993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66492" y="3598987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3924856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302" y="3955275"/>
            <a:ext cx="2568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70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Below inner loop with </a:t>
            </a:r>
            <a:r>
              <a:rPr lang="en-US" i="1" dirty="0"/>
              <a:t>j = </a:t>
            </a:r>
            <a:r>
              <a:rPr lang="en-US" dirty="0"/>
              <a:t>2 and x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 err="1">
                <a:sym typeface="Wingdings" panose="05000000000000000000" pitchFamily="2" charset="2"/>
              </a:rPr>
              <a:t>dfa</a:t>
            </a:r>
            <a:r>
              <a:rPr lang="en-US" dirty="0">
                <a:sym typeface="Wingdings" panose="05000000000000000000" pitchFamily="2" charset="2"/>
              </a:rPr>
              <a:t>[v][0] = 1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4032739" y="2400935"/>
            <a:ext cx="867506" cy="67993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66492" y="3598987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2396894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303" y="3955275"/>
            <a:ext cx="2193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66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Outer loop: </a:t>
            </a:r>
            <a:r>
              <a:rPr lang="en-US" i="1" dirty="0"/>
              <a:t>j = 3</a:t>
            </a:r>
            <a:r>
              <a:rPr lang="en-US" dirty="0"/>
              <a:t> and x = 1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cxnSpLocks/>
          </p:cNvCxnSpPr>
          <p:nvPr/>
        </p:nvCxnSpPr>
        <p:spPr>
          <a:xfrm flipH="1" flipV="1">
            <a:off x="4572000" y="2238168"/>
            <a:ext cx="1066800" cy="2158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66492" y="3598987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92122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Brute Force Substring Search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082" y="605984"/>
            <a:ext cx="2830918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/>
              <a:t>Target pattern</a:t>
            </a:r>
            <a:r>
              <a:rPr lang="en-US" sz="2800" dirty="0"/>
              <a:t>:  vivid</a:t>
            </a:r>
          </a:p>
          <a:p>
            <a:endParaRPr lang="en-US" sz="2800" dirty="0"/>
          </a:p>
          <a:p>
            <a:r>
              <a:rPr lang="en-US" sz="2800" u="sng" dirty="0"/>
              <a:t>Text to search</a:t>
            </a:r>
            <a:r>
              <a:rPr lang="en-US" sz="2800" dirty="0"/>
              <a:t>: </a:t>
            </a:r>
            <a:r>
              <a:rPr lang="en-US" sz="2800" dirty="0" err="1"/>
              <a:t>viiivi</a:t>
            </a:r>
            <a:r>
              <a:rPr lang="en-US" sz="2800" dirty="0" err="1">
                <a:solidFill>
                  <a:srgbClr val="C00000"/>
                </a:solidFill>
              </a:rPr>
              <a:t>vivid</a:t>
            </a:r>
            <a:r>
              <a:rPr lang="en-US" sz="2800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077" y="605984"/>
            <a:ext cx="5728860" cy="354960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103286" y="2767051"/>
            <a:ext cx="2830918" cy="2315344"/>
            <a:chOff x="103286" y="2767051"/>
            <a:chExt cx="2830918" cy="2315344"/>
          </a:xfrm>
        </p:grpSpPr>
        <p:cxnSp>
          <p:nvCxnSpPr>
            <p:cNvPr id="4" name="Straight Arrow Connector 3"/>
            <p:cNvCxnSpPr>
              <a:cxnSpLocks/>
            </p:cNvCxnSpPr>
            <p:nvPr/>
          </p:nvCxnSpPr>
          <p:spPr>
            <a:xfrm flipH="1" flipV="1">
              <a:off x="501805" y="2767051"/>
              <a:ext cx="267629" cy="6487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3286" y="3512735"/>
              <a:ext cx="2830918" cy="156966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Unnecessary work  when </a:t>
              </a:r>
              <a:r>
                <a:rPr lang="en-US" sz="2400" dirty="0" err="1"/>
                <a:t>i</a:t>
              </a:r>
              <a:r>
                <a:rPr lang="en-US" sz="2400" dirty="0"/>
                <a:t> = 1 (We saw this character on the previous iteration.)</a:t>
              </a:r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947854" y="2767051"/>
            <a:ext cx="0" cy="9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947854" y="2763719"/>
            <a:ext cx="6969512" cy="3182621"/>
            <a:chOff x="947854" y="2763719"/>
            <a:chExt cx="6969512" cy="3182621"/>
          </a:xfrm>
        </p:grpSpPr>
        <p:grpSp>
          <p:nvGrpSpPr>
            <p:cNvPr id="22" name="Group 21"/>
            <p:cNvGrpSpPr/>
            <p:nvPr/>
          </p:nvGrpSpPr>
          <p:grpSpPr>
            <a:xfrm>
              <a:off x="1293541" y="2809902"/>
              <a:ext cx="6623825" cy="3136438"/>
              <a:chOff x="1293541" y="2809902"/>
              <a:chExt cx="6623825" cy="3136438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3146077" y="4376680"/>
                <a:ext cx="4771289" cy="156966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we never back up the text pointer, we may need some way to remember previous characters that matched the target.</a:t>
                </a:r>
              </a:p>
            </p:txBody>
          </p:sp>
          <p:cxnSp>
            <p:nvCxnSpPr>
              <p:cNvPr id="15" name="Straight Arrow Connector 14"/>
              <p:cNvCxnSpPr>
                <a:cxnSpLocks/>
              </p:cNvCxnSpPr>
              <p:nvPr/>
            </p:nvCxnSpPr>
            <p:spPr>
              <a:xfrm flipH="1" flipV="1">
                <a:off x="1293541" y="2809902"/>
                <a:ext cx="1880415" cy="176700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>
              <a:cxnSpLocks/>
            </p:cNvCxnSpPr>
            <p:nvPr/>
          </p:nvCxnSpPr>
          <p:spPr>
            <a:xfrm>
              <a:off x="947854" y="2763719"/>
              <a:ext cx="345687" cy="33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65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134" y="3955275"/>
            <a:ext cx="21932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Lines 67-68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Inner loop: </a:t>
            </a:r>
            <a:r>
              <a:rPr lang="en-US" i="1" dirty="0"/>
              <a:t>j = 3</a:t>
            </a:r>
            <a:r>
              <a:rPr lang="en-US" dirty="0"/>
              <a:t> and x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Copy column 1 to column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952726"/>
              </p:ext>
            </p:extLst>
          </p:nvPr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4196862" y="2238168"/>
            <a:ext cx="1031630" cy="29307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66492" y="3598987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2580165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134" y="3955275"/>
            <a:ext cx="2193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69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Below inner loop: </a:t>
            </a:r>
            <a:r>
              <a:rPr lang="en-US" i="1" dirty="0"/>
              <a:t>j = 3</a:t>
            </a:r>
            <a:r>
              <a:rPr lang="en-US" dirty="0"/>
              <a:t> and x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dfa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][3] 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161569"/>
              </p:ext>
            </p:extLst>
          </p:nvPr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4208585" y="2036157"/>
            <a:ext cx="515815" cy="78816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66492" y="3598987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252782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134" y="3955275"/>
            <a:ext cx="21932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70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Below inner loop: </a:t>
            </a:r>
            <a:r>
              <a:rPr lang="en-US" i="1" dirty="0"/>
              <a:t>j = 3</a:t>
            </a:r>
            <a:r>
              <a:rPr lang="en-US" dirty="0"/>
              <a:t> and x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 err="1">
                <a:sym typeface="Wingdings" panose="05000000000000000000" pitchFamily="2" charset="2"/>
              </a:rPr>
              <a:t>dfa</a:t>
            </a:r>
            <a:r>
              <a:rPr lang="en-US" dirty="0">
                <a:sym typeface="Wingdings" panose="05000000000000000000" pitchFamily="2" charset="2"/>
              </a:rPr>
              <a:t>[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][1]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x = 2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070648"/>
              </p:ext>
            </p:extLst>
          </p:nvPr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3997569" y="2238596"/>
            <a:ext cx="515815" cy="78816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66492" y="3598987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69940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134" y="3955275"/>
            <a:ext cx="2193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66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Outer loop: </a:t>
            </a:r>
            <a:r>
              <a:rPr lang="en-US" i="1" dirty="0"/>
              <a:t>j = 4</a:t>
            </a:r>
            <a:r>
              <a:rPr lang="en-US" dirty="0"/>
              <a:t> and x = 2</a:t>
            </a:r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125142"/>
              </p:ext>
            </p:extLst>
          </p:nvPr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4572000" y="2349043"/>
            <a:ext cx="1312985" cy="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66492" y="3598987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1267749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134" y="3955275"/>
            <a:ext cx="21932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Lines 67-68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inner loop: </a:t>
            </a:r>
            <a:r>
              <a:rPr lang="en-US" i="1" dirty="0"/>
              <a:t>j = 4</a:t>
            </a:r>
            <a:r>
              <a:rPr lang="en-US" dirty="0"/>
              <a:t> and x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Copy column 2 to column 4</a:t>
            </a:r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559245"/>
              </p:ext>
            </p:extLst>
          </p:nvPr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4161692" y="2642120"/>
            <a:ext cx="1312985" cy="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66492" y="3598987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3777356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134" y="3955275"/>
            <a:ext cx="2193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69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Below inner loop: </a:t>
            </a:r>
            <a:r>
              <a:rPr lang="en-US" i="1" dirty="0"/>
              <a:t>j = 4</a:t>
            </a:r>
            <a:r>
              <a:rPr lang="en-US" dirty="0"/>
              <a:t> and x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dfa</a:t>
            </a:r>
            <a:r>
              <a:rPr lang="en-US" dirty="0"/>
              <a:t>[d][4] = 5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4185138" y="2841412"/>
            <a:ext cx="1312985" cy="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66492" y="3598987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123771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Both representations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519037"/>
              </p:ext>
            </p:extLst>
          </p:nvPr>
        </p:nvGraphicFramePr>
        <p:xfrm>
          <a:off x="260441" y="614667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78" y="2870187"/>
            <a:ext cx="8541236" cy="34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45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Exercise: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6829" y="622756"/>
            <a:ext cx="75613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Assume an alphabet consisting of {</a:t>
            </a:r>
            <a:r>
              <a:rPr lang="en-US" sz="2400" dirty="0" err="1"/>
              <a:t>a,b</a:t>
            </a:r>
            <a:r>
              <a:rPr lang="en-US" sz="2400" dirty="0"/>
              <a:t>}.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search pattern is “</a:t>
            </a:r>
            <a:r>
              <a:rPr lang="en-US" sz="2400" dirty="0" err="1"/>
              <a:t>aabaaa</a:t>
            </a:r>
            <a:r>
              <a:rPr lang="en-US" sz="2400" dirty="0"/>
              <a:t>.” (2a + 1b + 3a)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Draw the DFA as a set of states and arrows.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Optional: Try converting this to a 2D array.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11014" y="5802923"/>
            <a:ext cx="7303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Exercise credit: </a:t>
            </a:r>
            <a:r>
              <a:rPr lang="en-US" dirty="0"/>
              <a:t>http://www.cs.princeton.edu/~rs/AlgsDS07/21PatternMatching.pdf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45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4" y="1058763"/>
            <a:ext cx="7132320" cy="148190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493802"/>
            <a:ext cx="7561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aabaaa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71" y="2737751"/>
            <a:ext cx="8437028" cy="116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Knuth-Morris-Pratt: Some terminology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70028" y="838200"/>
            <a:ext cx="2830918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/>
              <a:t>Target pattern</a:t>
            </a:r>
            <a:r>
              <a:rPr lang="en-US" sz="2800" dirty="0"/>
              <a:t>:  vivid</a:t>
            </a:r>
          </a:p>
          <a:p>
            <a:endParaRPr lang="en-US" sz="2800" dirty="0"/>
          </a:p>
          <a:p>
            <a:r>
              <a:rPr lang="en-US" sz="2800" u="sng" dirty="0"/>
              <a:t>Text to search</a:t>
            </a:r>
            <a:r>
              <a:rPr lang="en-US" sz="2800" dirty="0"/>
              <a:t>: </a:t>
            </a:r>
            <a:r>
              <a:rPr lang="en-US" sz="2800" dirty="0" err="1"/>
              <a:t>viiivi</a:t>
            </a:r>
            <a:r>
              <a:rPr lang="en-US" sz="2800" dirty="0" err="1">
                <a:solidFill>
                  <a:srgbClr val="C00000"/>
                </a:solidFill>
              </a:rPr>
              <a:t>vivid</a:t>
            </a:r>
            <a:r>
              <a:rPr lang="en-US" sz="2800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9790" y="730969"/>
            <a:ext cx="4244152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Text pointer</a:t>
            </a:r>
            <a:r>
              <a:rPr lang="en-US" sz="2400" dirty="0"/>
              <a:t>: Keeps track of our current character position in the text to search.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8377" y="2184607"/>
            <a:ext cx="4244152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Pattern pointer</a:t>
            </a:r>
            <a:r>
              <a:rPr lang="en-US" sz="2400" dirty="0"/>
              <a:t>: Keeps track of the current character in the pattern, which we are matching against the text to search.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9790" y="4007576"/>
            <a:ext cx="4244152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KMP will never decrement the text pointer, but it can decrement the pattern pointer.</a:t>
            </a:r>
          </a:p>
        </p:txBody>
      </p:sp>
    </p:spTree>
    <p:extLst>
      <p:ext uri="{BB962C8B-B14F-4D97-AF65-F5344CB8AC3E}">
        <p14:creationId xmlns:p14="http://schemas.microsoft.com/office/powerpoint/2010/main" val="67051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Knuth-Morris-Pratt: Deterministic finite state automaton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70028" y="838200"/>
            <a:ext cx="2830918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/>
              <a:t>Target pattern</a:t>
            </a:r>
            <a:r>
              <a:rPr lang="en-US" sz="2800" dirty="0"/>
              <a:t>:  vivid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707" y="502995"/>
            <a:ext cx="5035142" cy="11079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200" dirty="0"/>
              <a:t>The DFA helps keep track of the recent history of matches, which determines how to update the pattern pointer. 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98788" y="1653242"/>
            <a:ext cx="8594221" cy="2672062"/>
            <a:chOff x="198788" y="1452524"/>
            <a:chExt cx="8594221" cy="2672062"/>
          </a:xfrm>
        </p:grpSpPr>
        <p:sp>
          <p:nvSpPr>
            <p:cNvPr id="7" name="TextBox 6"/>
            <p:cNvSpPr txBox="1"/>
            <p:nvPr/>
          </p:nvSpPr>
          <p:spPr>
            <a:xfrm>
              <a:off x="198788" y="1452524"/>
              <a:ext cx="5035142" cy="43088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# of states = </a:t>
              </a:r>
              <a:r>
                <a:rPr lang="en-US" sz="2200" dirty="0" err="1"/>
                <a:t>pattern.length</a:t>
              </a:r>
              <a:r>
                <a:rPr lang="en-US" sz="2200" dirty="0"/>
                <a:t>() + 1 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273834" y="3203272"/>
              <a:ext cx="8519175" cy="921314"/>
              <a:chOff x="273834" y="3203272"/>
              <a:chExt cx="8519175" cy="921314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73834" y="3203272"/>
                <a:ext cx="8519175" cy="921314"/>
                <a:chOff x="273834" y="3203272"/>
                <a:chExt cx="8519175" cy="921314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273834" y="3203272"/>
                  <a:ext cx="8519175" cy="921314"/>
                  <a:chOff x="273834" y="3203272"/>
                  <a:chExt cx="8519175" cy="921314"/>
                </a:xfrm>
              </p:grpSpPr>
              <p:grpSp>
                <p:nvGrpSpPr>
                  <p:cNvPr id="2" name="Group 1"/>
                  <p:cNvGrpSpPr/>
                  <p:nvPr/>
                </p:nvGrpSpPr>
                <p:grpSpPr>
                  <a:xfrm>
                    <a:off x="273834" y="3203272"/>
                    <a:ext cx="8519175" cy="921314"/>
                    <a:chOff x="273834" y="3348235"/>
                    <a:chExt cx="8519175" cy="921314"/>
                  </a:xfrm>
                </p:grpSpPr>
                <p:sp>
                  <p:nvSpPr>
                    <p:cNvPr id="3" name="Oval 2"/>
                    <p:cNvSpPr>
                      <a:spLocks noChangeAspect="1"/>
                    </p:cNvSpPr>
                    <p:nvPr/>
                  </p:nvSpPr>
                  <p:spPr>
                    <a:xfrm>
                      <a:off x="273834" y="3348235"/>
                      <a:ext cx="923362" cy="921314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0" name="Oval 9"/>
                    <p:cNvSpPr>
                      <a:spLocks noChangeAspect="1"/>
                    </p:cNvSpPr>
                    <p:nvPr/>
                  </p:nvSpPr>
                  <p:spPr>
                    <a:xfrm>
                      <a:off x="1792997" y="3348235"/>
                      <a:ext cx="923362" cy="921314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" name="Oval 10"/>
                    <p:cNvSpPr>
                      <a:spLocks noChangeAspect="1"/>
                    </p:cNvSpPr>
                    <p:nvPr/>
                  </p:nvSpPr>
                  <p:spPr>
                    <a:xfrm>
                      <a:off x="6350486" y="3348235"/>
                      <a:ext cx="923362" cy="921314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" name="Oval 11"/>
                    <p:cNvSpPr>
                      <a:spLocks noChangeAspect="1"/>
                    </p:cNvSpPr>
                    <p:nvPr/>
                  </p:nvSpPr>
                  <p:spPr>
                    <a:xfrm>
                      <a:off x="3312160" y="3348235"/>
                      <a:ext cx="923362" cy="921314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>
                      <a:spLocks noChangeAspect="1"/>
                    </p:cNvSpPr>
                    <p:nvPr/>
                  </p:nvSpPr>
                  <p:spPr>
                    <a:xfrm>
                      <a:off x="4831323" y="3348235"/>
                      <a:ext cx="923362" cy="921314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>
                      <a:spLocks noChangeAspect="1"/>
                    </p:cNvSpPr>
                    <p:nvPr/>
                  </p:nvSpPr>
                  <p:spPr>
                    <a:xfrm>
                      <a:off x="7869647" y="3348235"/>
                      <a:ext cx="923362" cy="921314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580652" y="3497248"/>
                    <a:ext cx="297900" cy="3743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</p:grpSp>
            <p:sp>
              <p:nvSpPr>
                <p:cNvPr id="40" name="TextBox 39"/>
                <p:cNvSpPr txBox="1"/>
                <p:nvPr/>
              </p:nvSpPr>
              <p:spPr>
                <a:xfrm>
                  <a:off x="2105728" y="3497248"/>
                  <a:ext cx="297900" cy="374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3618976" y="3497248"/>
                <a:ext cx="297900" cy="374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129224" y="3497248"/>
                <a:ext cx="297900" cy="374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663217" y="3497248"/>
                <a:ext cx="297900" cy="374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8182376" y="3497248"/>
                <a:ext cx="297900" cy="374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590023" y="2679453"/>
            <a:ext cx="1202974" cy="1205671"/>
            <a:chOff x="590023" y="2679453"/>
            <a:chExt cx="1202974" cy="1205671"/>
          </a:xfrm>
        </p:grpSpPr>
        <p:cxnSp>
          <p:nvCxnSpPr>
            <p:cNvPr id="8" name="Straight Arrow Connector 7"/>
            <p:cNvCxnSpPr>
              <a:stCxn id="3" idx="6"/>
              <a:endCxn id="10" idx="2"/>
            </p:cNvCxnSpPr>
            <p:nvPr/>
          </p:nvCxnSpPr>
          <p:spPr>
            <a:xfrm>
              <a:off x="1197196" y="3864647"/>
              <a:ext cx="5958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342162" y="3510808"/>
              <a:ext cx="297900" cy="374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590023" y="2679453"/>
              <a:ext cx="893074" cy="845668"/>
              <a:chOff x="615437" y="2682854"/>
              <a:chExt cx="893074" cy="845668"/>
            </a:xfrm>
          </p:grpSpPr>
          <p:cxnSp>
            <p:nvCxnSpPr>
              <p:cNvPr id="55" name="Connector: Curved 54"/>
              <p:cNvCxnSpPr/>
              <p:nvPr/>
            </p:nvCxnSpPr>
            <p:spPr>
              <a:xfrm rot="16200000" flipV="1">
                <a:off x="831283" y="3297832"/>
                <a:ext cx="134923" cy="326458"/>
              </a:xfrm>
              <a:prstGeom prst="curvedConnector3">
                <a:avLst>
                  <a:gd name="adj1" fmla="val 368609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615437" y="2682854"/>
                <a:ext cx="893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!= v</a:t>
                </a:r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741865" y="2687240"/>
            <a:ext cx="2579212" cy="2072619"/>
            <a:chOff x="741865" y="2687240"/>
            <a:chExt cx="2579212" cy="2072619"/>
          </a:xfrm>
        </p:grpSpPr>
        <p:sp>
          <p:nvSpPr>
            <p:cNvPr id="33" name="TextBox 32"/>
            <p:cNvSpPr txBox="1"/>
            <p:nvPr/>
          </p:nvSpPr>
          <p:spPr>
            <a:xfrm>
              <a:off x="2855161" y="3510808"/>
              <a:ext cx="297900" cy="374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741865" y="2687240"/>
              <a:ext cx="2579212" cy="2072619"/>
              <a:chOff x="741865" y="2687240"/>
              <a:chExt cx="2579212" cy="2072619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>
                <a:off x="2725276" y="3905602"/>
                <a:ext cx="5958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 74"/>
              <p:cNvGrpSpPr/>
              <p:nvPr/>
            </p:nvGrpSpPr>
            <p:grpSpPr>
              <a:xfrm>
                <a:off x="741865" y="2687240"/>
                <a:ext cx="2139525" cy="2072619"/>
                <a:chOff x="741865" y="2687240"/>
                <a:chExt cx="2139525" cy="2072619"/>
              </a:xfrm>
            </p:grpSpPr>
            <p:cxnSp>
              <p:nvCxnSpPr>
                <p:cNvPr id="58" name="Connector: Curved 57"/>
                <p:cNvCxnSpPr/>
                <p:nvPr/>
              </p:nvCxnSpPr>
              <p:spPr>
                <a:xfrm rot="16200000" flipV="1">
                  <a:off x="2371200" y="3315365"/>
                  <a:ext cx="134923" cy="326458"/>
                </a:xfrm>
                <a:prstGeom prst="curvedConnector3">
                  <a:avLst>
                    <a:gd name="adj1" fmla="val 368609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/>
                <p:cNvSpPr txBox="1"/>
                <p:nvPr/>
              </p:nvSpPr>
              <p:spPr>
                <a:xfrm>
                  <a:off x="2289166" y="2687240"/>
                  <a:ext cx="5922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v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1046083" y="4390527"/>
                  <a:ext cx="9107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!(v || </a:t>
                  </a:r>
                  <a:r>
                    <a:rPr lang="en-US" dirty="0" err="1"/>
                    <a:t>i</a:t>
                  </a:r>
                  <a:r>
                    <a:rPr lang="en-US" dirty="0"/>
                    <a:t>)</a:t>
                  </a:r>
                </a:p>
              </p:txBody>
            </p:sp>
            <p:cxnSp>
              <p:nvCxnSpPr>
                <p:cNvPr id="63" name="Connector: Curved 62"/>
                <p:cNvCxnSpPr>
                  <a:stCxn id="10" idx="4"/>
                  <a:endCxn id="3" idx="4"/>
                </p:cNvCxnSpPr>
                <p:nvPr/>
              </p:nvCxnSpPr>
              <p:spPr>
                <a:xfrm rot="5400000">
                  <a:off x="1495097" y="3565723"/>
                  <a:ext cx="12700" cy="1519163"/>
                </a:xfrm>
                <a:prstGeom prst="curvedConnector3">
                  <a:avLst>
                    <a:gd name="adj1" fmla="val 180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8" name="Group 67"/>
          <p:cNvGrpSpPr/>
          <p:nvPr/>
        </p:nvGrpSpPr>
        <p:grpSpPr>
          <a:xfrm>
            <a:off x="741865" y="3510808"/>
            <a:ext cx="4100609" cy="1677257"/>
            <a:chOff x="741865" y="3510808"/>
            <a:chExt cx="4100609" cy="1677257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4246673" y="3880690"/>
              <a:ext cx="5958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384471" y="3510808"/>
              <a:ext cx="297900" cy="374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741865" y="4318954"/>
              <a:ext cx="3038326" cy="869111"/>
              <a:chOff x="741865" y="4318954"/>
              <a:chExt cx="3038326" cy="869111"/>
            </a:xfrm>
          </p:grpSpPr>
          <p:cxnSp>
            <p:nvCxnSpPr>
              <p:cNvPr id="69" name="Connector: Curved 68"/>
              <p:cNvCxnSpPr>
                <a:stCxn id="12" idx="4"/>
                <a:endCxn id="3" idx="4"/>
              </p:cNvCxnSpPr>
              <p:nvPr/>
            </p:nvCxnSpPr>
            <p:spPr>
              <a:xfrm rot="5400000">
                <a:off x="2254678" y="2806141"/>
                <a:ext cx="12700" cy="3038326"/>
              </a:xfrm>
              <a:prstGeom prst="curvedConnector3">
                <a:avLst>
                  <a:gd name="adj1" fmla="val 575122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155354" y="4818733"/>
                <a:ext cx="893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!= v</a:t>
                </a: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741865" y="2900937"/>
            <a:ext cx="7127782" cy="3098350"/>
            <a:chOff x="741865" y="2900937"/>
            <a:chExt cx="7127782" cy="3098350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7273846" y="3893146"/>
              <a:ext cx="5958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439788" y="3510808"/>
              <a:ext cx="297900" cy="374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cxnSp>
          <p:nvCxnSpPr>
            <p:cNvPr id="20" name="Connector: Curved 19"/>
            <p:cNvCxnSpPr/>
            <p:nvPr/>
          </p:nvCxnSpPr>
          <p:spPr>
            <a:xfrm rot="16200000" flipV="1">
              <a:off x="6030846" y="2737765"/>
              <a:ext cx="12700" cy="1360816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920099" y="2900937"/>
              <a:ext cx="592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cxnSp>
          <p:nvCxnSpPr>
            <p:cNvPr id="38" name="Curved Connector 37"/>
            <p:cNvCxnSpPr>
              <a:stCxn id="11" idx="4"/>
              <a:endCxn id="3" idx="4"/>
            </p:cNvCxnSpPr>
            <p:nvPr/>
          </p:nvCxnSpPr>
          <p:spPr>
            <a:xfrm rot="5400000">
              <a:off x="3773841" y="1286978"/>
              <a:ext cx="12700" cy="6076652"/>
            </a:xfrm>
            <a:prstGeom prst="curvedConnector3">
              <a:avLst>
                <a:gd name="adj1" fmla="val 1135384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608877" y="5629955"/>
              <a:ext cx="1105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!(v || d)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04352" y="3510808"/>
            <a:ext cx="5649012" cy="1990535"/>
            <a:chOff x="704352" y="3510808"/>
            <a:chExt cx="5649012" cy="1990535"/>
          </a:xfrm>
        </p:grpSpPr>
        <p:grpSp>
          <p:nvGrpSpPr>
            <p:cNvPr id="83" name="Group 82"/>
            <p:cNvGrpSpPr/>
            <p:nvPr/>
          </p:nvGrpSpPr>
          <p:grpSpPr>
            <a:xfrm>
              <a:off x="704352" y="3510808"/>
              <a:ext cx="5649012" cy="1990535"/>
              <a:chOff x="704352" y="3510808"/>
              <a:chExt cx="5649012" cy="1990535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920099" y="3510808"/>
                <a:ext cx="297900" cy="374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947062" y="5132011"/>
                <a:ext cx="910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!(v || </a:t>
                </a:r>
                <a:r>
                  <a:rPr lang="en-US" dirty="0" err="1"/>
                  <a:t>i</a:t>
                </a:r>
                <a:r>
                  <a:rPr lang="en-US" dirty="0"/>
                  <a:t>)</a:t>
                </a:r>
              </a:p>
            </p:txBody>
          </p:sp>
          <p:cxnSp>
            <p:nvCxnSpPr>
              <p:cNvPr id="21" name="Curved Connector 20"/>
              <p:cNvCxnSpPr/>
              <p:nvPr/>
            </p:nvCxnSpPr>
            <p:spPr>
              <a:xfrm rot="5400000">
                <a:off x="2976747" y="2028206"/>
                <a:ext cx="12700" cy="4557489"/>
              </a:xfrm>
              <a:prstGeom prst="curvedConnector3">
                <a:avLst>
                  <a:gd name="adj1" fmla="val 7961583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5757563" y="3874429"/>
                <a:ext cx="5958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2261028" y="4318954"/>
              <a:ext cx="3038326" cy="655500"/>
              <a:chOff x="2261028" y="4318954"/>
              <a:chExt cx="3038326" cy="655500"/>
            </a:xfrm>
          </p:grpSpPr>
          <p:cxnSp>
            <p:nvCxnSpPr>
              <p:cNvPr id="15" name="Connector: Curved 14"/>
              <p:cNvCxnSpPr>
                <a:stCxn id="13" idx="4"/>
                <a:endCxn id="10" idx="4"/>
              </p:cNvCxnSpPr>
              <p:nvPr/>
            </p:nvCxnSpPr>
            <p:spPr>
              <a:xfrm rot="5400000">
                <a:off x="3773841" y="2806141"/>
                <a:ext cx="12700" cy="3038326"/>
              </a:xfrm>
              <a:prstGeom prst="curvedConnector3">
                <a:avLst>
                  <a:gd name="adj1" fmla="val 3553843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3631241" y="4600138"/>
                <a:ext cx="297900" cy="374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217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Knuth-Morris-Pratt: DFA data structure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8154" y="660312"/>
            <a:ext cx="3746091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How do we implement this in code? 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08154" y="1628401"/>
            <a:ext cx="4493343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What data structure do we use?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Textbook implementation (KMP.java) stores in the transition matrix as a 2D array.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27687"/>
              </p:ext>
            </p:extLst>
          </p:nvPr>
        </p:nvGraphicFramePr>
        <p:xfrm>
          <a:off x="530820" y="3574951"/>
          <a:ext cx="4064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-43495" y="3105731"/>
            <a:ext cx="5268723" cy="3029540"/>
            <a:chOff x="2214968" y="3105729"/>
            <a:chExt cx="5268723" cy="3029540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789282" y="3448281"/>
              <a:ext cx="4023360" cy="110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2403690" y="3105729"/>
              <a:ext cx="5080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j = pattern pointer = DFA state we are departing </a:t>
              </a: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 rot="5400000" flipV="1">
              <a:off x="1351948" y="4855109"/>
              <a:ext cx="25603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 rot="16200000">
              <a:off x="1133919" y="4603381"/>
              <a:ext cx="25006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 = ASCII character </a:t>
              </a: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5262301" y="3444285"/>
            <a:ext cx="2904959" cy="14465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200" dirty="0"/>
              <a:t>For the ‘vivid’ example, the full array dimensions would be 256 x 5</a:t>
            </a: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654" y="453435"/>
            <a:ext cx="4136506" cy="167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2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46-51</a:t>
            </a:r>
          </a:p>
        </p:txBody>
      </p:sp>
      <p:pic>
        <p:nvPicPr>
          <p:cNvPr id="2" name="Picture 1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28397" r="8960" b="15714"/>
          <a:stretch/>
        </p:blipFill>
        <p:spPr>
          <a:xfrm>
            <a:off x="220337" y="804225"/>
            <a:ext cx="8321040" cy="16169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1692" y="2776251"/>
            <a:ext cx="784400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Declaration of instance variables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code works with patterns represented as either char arrays or Strings; here we’ll focus on Strings.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33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099" y="3657598"/>
            <a:ext cx="784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Lines 59-60</a:t>
            </a:r>
            <a:r>
              <a:rPr lang="en-US" dirty="0"/>
              <a:t>: Initialize instance variables; Radix = character set size</a:t>
            </a:r>
            <a:endParaRPr lang="en-US" sz="10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710149" y="1101687"/>
            <a:ext cx="2027104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858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3" y="3624547"/>
            <a:ext cx="784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Lines 63-64</a:t>
            </a:r>
            <a:r>
              <a:rPr lang="en-US" dirty="0"/>
              <a:t>: Initialize transition matrix (here compressing all unused ASCII characters to one row)</a:t>
            </a:r>
            <a:endParaRPr lang="en-US" sz="10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183874" y="1861851"/>
            <a:ext cx="2027104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438543"/>
              </p:ext>
            </p:extLst>
          </p:nvPr>
        </p:nvGraphicFramePr>
        <p:xfrm>
          <a:off x="2886422" y="4223344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66492" y="3915508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1995989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8470" y="4072314"/>
            <a:ext cx="2214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Line 65</a:t>
            </a:r>
            <a:r>
              <a:rPr lang="en-US" dirty="0"/>
              <a:t>: Add a ‘1’ to </a:t>
            </a:r>
            <a:r>
              <a:rPr lang="en-US" dirty="0" err="1"/>
              <a:t>dfa</a:t>
            </a:r>
            <a:r>
              <a:rPr lang="en-US" dirty="0"/>
              <a:t>[v][0]  </a:t>
            </a:r>
            <a:endParaRPr lang="en-US" sz="10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966184" y="2126679"/>
            <a:ext cx="2027104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368717"/>
              </p:ext>
            </p:extLst>
          </p:nvPr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66492" y="3587264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410033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2306</TotalTime>
  <Words>1681</Words>
  <Application>Microsoft Office PowerPoint</Application>
  <PresentationFormat>On-screen Show (4:3)</PresentationFormat>
  <Paragraphs>733</Paragraphs>
  <Slides>28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192</cp:revision>
  <dcterms:created xsi:type="dcterms:W3CDTF">2016-10-06T23:04:54Z</dcterms:created>
  <dcterms:modified xsi:type="dcterms:W3CDTF">2017-02-17T02:26:38Z</dcterms:modified>
</cp:coreProperties>
</file>