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8" r:id="rId2"/>
    <p:sldId id="259" r:id="rId3"/>
    <p:sldId id="260" r:id="rId4"/>
    <p:sldId id="261" r:id="rId5"/>
    <p:sldId id="262" r:id="rId6"/>
    <p:sldId id="264" r:id="rId7"/>
    <p:sldId id="265" r:id="rId8"/>
    <p:sldId id="266" r:id="rId9"/>
    <p:sldId id="267" r:id="rId10"/>
    <p:sldId id="268" r:id="rId11"/>
    <p:sldId id="269" r:id="rId12"/>
    <p:sldId id="270" r:id="rId13"/>
    <p:sldId id="271" r:id="rId14"/>
    <p:sldId id="272"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2" r:id="rId33"/>
    <p:sldId id="293" r:id="rId34"/>
    <p:sldId id="294" r:id="rId35"/>
    <p:sldId id="29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084813F-C819-400A-88BA-117E74EA613A}">
          <p14:sldIdLst>
            <p14:sldId id="258"/>
            <p14:sldId id="259"/>
            <p14:sldId id="260"/>
            <p14:sldId id="261"/>
            <p14:sldId id="262"/>
            <p14:sldId id="264"/>
            <p14:sldId id="265"/>
            <p14:sldId id="266"/>
            <p14:sldId id="267"/>
            <p14:sldId id="268"/>
            <p14:sldId id="269"/>
            <p14:sldId id="270"/>
            <p14:sldId id="271"/>
            <p14:sldId id="272"/>
            <p14:sldId id="274"/>
            <p14:sldId id="275"/>
            <p14:sldId id="276"/>
            <p14:sldId id="278"/>
            <p14:sldId id="277"/>
            <p14:sldId id="279"/>
            <p14:sldId id="280"/>
            <p14:sldId id="281"/>
            <p14:sldId id="282"/>
            <p14:sldId id="283"/>
            <p14:sldId id="284"/>
            <p14:sldId id="285"/>
            <p14:sldId id="286"/>
            <p14:sldId id="287"/>
            <p14:sldId id="288"/>
            <p14:sldId id="289"/>
            <p14:sldId id="290"/>
            <p14:sldId id="292"/>
            <p14:sldId id="293"/>
            <p14:sldId id="294"/>
            <p14:sldId id="295"/>
          </p14:sldIdLst>
        </p14:section>
      </p14:sectionLst>
    </p:ext>
    <p:ext uri="{EFAFB233-063F-42B5-8137-9DF3F51BA10A}">
      <p15:sldGuideLst xmlns:p15="http://schemas.microsoft.com/office/powerpoint/2012/main">
        <p15:guide id="1" orient="horz" pos="2928" userDrawn="1">
          <p15:clr>
            <a:srgbClr val="A4A3A4"/>
          </p15:clr>
        </p15:guide>
        <p15:guide id="2" pos="1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53" autoAdjust="0"/>
    <p:restoredTop sz="94711" autoAdjust="0"/>
  </p:normalViewPr>
  <p:slideViewPr>
    <p:cSldViewPr showGuides="1">
      <p:cViewPr varScale="1">
        <p:scale>
          <a:sx n="81" d="100"/>
          <a:sy n="81" d="100"/>
        </p:scale>
        <p:origin x="1872" y="96"/>
      </p:cViewPr>
      <p:guideLst>
        <p:guide orient="horz" pos="2928"/>
        <p:guide pos="1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10/30/2019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2</a:t>
            </a:fld>
            <a:endParaRPr lang="en-US"/>
          </a:p>
        </p:txBody>
      </p:sp>
    </p:spTree>
    <p:extLst>
      <p:ext uri="{BB962C8B-B14F-4D97-AF65-F5344CB8AC3E}">
        <p14:creationId xmlns:p14="http://schemas.microsoft.com/office/powerpoint/2010/main" val="1384140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35</a:t>
            </a:fld>
            <a:endParaRPr lang="en-US"/>
          </a:p>
        </p:txBody>
      </p:sp>
    </p:spTree>
    <p:extLst>
      <p:ext uri="{BB962C8B-B14F-4D97-AF65-F5344CB8AC3E}">
        <p14:creationId xmlns:p14="http://schemas.microsoft.com/office/powerpoint/2010/main" val="177509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3</a:t>
            </a:fld>
            <a:endParaRPr lang="en-US"/>
          </a:p>
        </p:txBody>
      </p:sp>
    </p:spTree>
    <p:extLst>
      <p:ext uri="{BB962C8B-B14F-4D97-AF65-F5344CB8AC3E}">
        <p14:creationId xmlns:p14="http://schemas.microsoft.com/office/powerpoint/2010/main" val="323949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4</a:t>
            </a:fld>
            <a:endParaRPr lang="en-US"/>
          </a:p>
        </p:txBody>
      </p:sp>
    </p:spTree>
    <p:extLst>
      <p:ext uri="{BB962C8B-B14F-4D97-AF65-F5344CB8AC3E}">
        <p14:creationId xmlns:p14="http://schemas.microsoft.com/office/powerpoint/2010/main" val="344268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5</a:t>
            </a:fld>
            <a:endParaRPr lang="en-US"/>
          </a:p>
        </p:txBody>
      </p:sp>
    </p:spTree>
    <p:extLst>
      <p:ext uri="{BB962C8B-B14F-4D97-AF65-F5344CB8AC3E}">
        <p14:creationId xmlns:p14="http://schemas.microsoft.com/office/powerpoint/2010/main" val="237697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18</a:t>
            </a:fld>
            <a:endParaRPr lang="en-US"/>
          </a:p>
        </p:txBody>
      </p:sp>
    </p:spTree>
    <p:extLst>
      <p:ext uri="{BB962C8B-B14F-4D97-AF65-F5344CB8AC3E}">
        <p14:creationId xmlns:p14="http://schemas.microsoft.com/office/powerpoint/2010/main" val="3483462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19</a:t>
            </a:fld>
            <a:endParaRPr lang="en-US"/>
          </a:p>
        </p:txBody>
      </p:sp>
    </p:spTree>
    <p:extLst>
      <p:ext uri="{BB962C8B-B14F-4D97-AF65-F5344CB8AC3E}">
        <p14:creationId xmlns:p14="http://schemas.microsoft.com/office/powerpoint/2010/main" val="243768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32</a:t>
            </a:fld>
            <a:endParaRPr lang="en-US"/>
          </a:p>
        </p:txBody>
      </p:sp>
    </p:spTree>
    <p:extLst>
      <p:ext uri="{BB962C8B-B14F-4D97-AF65-F5344CB8AC3E}">
        <p14:creationId xmlns:p14="http://schemas.microsoft.com/office/powerpoint/2010/main" val="3536305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33</a:t>
            </a:fld>
            <a:endParaRPr lang="en-US"/>
          </a:p>
        </p:txBody>
      </p:sp>
    </p:spTree>
    <p:extLst>
      <p:ext uri="{BB962C8B-B14F-4D97-AF65-F5344CB8AC3E}">
        <p14:creationId xmlns:p14="http://schemas.microsoft.com/office/powerpoint/2010/main" val="3185112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F9F6D-6F5B-4492-B20A-F0EFDC100956}" type="slidenum">
              <a:rPr lang="en-US" smtClean="0"/>
              <a:t>34</a:t>
            </a:fld>
            <a:endParaRPr lang="en-US"/>
          </a:p>
        </p:txBody>
      </p:sp>
    </p:spTree>
    <p:extLst>
      <p:ext uri="{BB962C8B-B14F-4D97-AF65-F5344CB8AC3E}">
        <p14:creationId xmlns:p14="http://schemas.microsoft.com/office/powerpoint/2010/main" val="9642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10/30/2019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10/30/2019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10/30/2019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10/30/2019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oursera.org/lecture/algorithms-part2/prims-algorithm-HoHKu" TargetMode="External"/><Relationship Id="rId2" Type="http://schemas.openxmlformats.org/officeDocument/2006/relationships/hyperlink" Target="https://github.com/kc13/CS1501" TargetMode="External"/><Relationship Id="rId1" Type="http://schemas.openxmlformats.org/officeDocument/2006/relationships/slideLayout" Target="../slideLayouts/slideLayout1.xml"/><Relationship Id="rId5" Type="http://schemas.openxmlformats.org/officeDocument/2006/relationships/hyperlink" Target="http://mathworld.wolfram.com/SpanningTree.html" TargetMode="External"/><Relationship Id="rId4" Type="http://schemas.openxmlformats.org/officeDocument/2006/relationships/hyperlink" Target="http://people.cs.pitt.edu/~nlf4/cs1501/slides/weighted_graphs.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CS1501 Recitation #7: 11/1/19</a:t>
            </a:r>
          </a:p>
        </p:txBody>
      </p:sp>
      <p:sp>
        <p:nvSpPr>
          <p:cNvPr id="6" name="TextBox 5"/>
          <p:cNvSpPr txBox="1"/>
          <p:nvPr/>
        </p:nvSpPr>
        <p:spPr>
          <a:xfrm>
            <a:off x="400146" y="1756103"/>
            <a:ext cx="8409318" cy="1938992"/>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p>
          <a:p>
            <a:pPr marL="342900" indent="-342900">
              <a:buFont typeface="Arial" panose="020B0604020202020204" pitchFamily="34" charset="0"/>
              <a:buChar char="•"/>
            </a:pPr>
            <a:r>
              <a:rPr lang="en-US" sz="2400" dirty="0"/>
              <a:t>Review of lazy and eager Prim’s algorithm</a:t>
            </a:r>
          </a:p>
          <a:p>
            <a:pPr marL="800100" lvl="1" indent="-342900">
              <a:buFont typeface="Arial" panose="020B0604020202020204" pitchFamily="34" charset="0"/>
              <a:buChar char="•"/>
            </a:pPr>
            <a:r>
              <a:rPr lang="en-US" sz="2400" dirty="0"/>
              <a:t>Exercise</a:t>
            </a:r>
          </a:p>
          <a:p>
            <a:pPr marL="800100" lvl="1" indent="-342900">
              <a:buFont typeface="Arial" panose="020B0604020202020204" pitchFamily="34" charset="0"/>
              <a:buChar char="•"/>
            </a:pPr>
            <a:r>
              <a:rPr lang="en-US" sz="2400" dirty="0"/>
              <a:t>Code</a:t>
            </a:r>
          </a:p>
          <a:p>
            <a:pPr marL="342900" indent="-342900">
              <a:buFont typeface="Arial" panose="020B0604020202020204" pitchFamily="34" charset="0"/>
              <a:buChar char="•"/>
            </a:pPr>
            <a:endParaRPr lang="en-US" sz="2400" dirty="0">
              <a:solidFill>
                <a:srgbClr val="002060"/>
              </a:solidFill>
            </a:endParaRP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https://github.com/kc13/CS1501</a:t>
            </a:r>
            <a:endParaRPr lang="en-US" sz="2400" dirty="0"/>
          </a:p>
        </p:txBody>
      </p:sp>
      <p:sp>
        <p:nvSpPr>
          <p:cNvPr id="2" name="TextBox 1">
            <a:extLst>
              <a:ext uri="{FF2B5EF4-FFF2-40B4-BE49-F238E27FC236}">
                <a16:creationId xmlns:a16="http://schemas.microsoft.com/office/drawing/2014/main" id="{FE5183E5-4E46-4A2A-A62B-50E981980D7B}"/>
              </a:ext>
            </a:extLst>
          </p:cNvPr>
          <p:cNvSpPr txBox="1"/>
          <p:nvPr/>
        </p:nvSpPr>
        <p:spPr>
          <a:xfrm>
            <a:off x="0" y="5903893"/>
            <a:ext cx="6804561" cy="954107"/>
          </a:xfrm>
          <a:prstGeom prst="rect">
            <a:avLst/>
          </a:prstGeom>
          <a:noFill/>
        </p:spPr>
        <p:txBody>
          <a:bodyPr wrap="square" rtlCol="0">
            <a:spAutoFit/>
          </a:bodyPr>
          <a:lstStyle/>
          <a:p>
            <a:r>
              <a:rPr lang="en-US" sz="1400" u="sng" dirty="0"/>
              <a:t>References</a:t>
            </a:r>
            <a:r>
              <a:rPr lang="en-US" sz="1400" dirty="0"/>
              <a:t>: </a:t>
            </a:r>
            <a:r>
              <a:rPr lang="en-US" sz="1400" dirty="0">
                <a:hlinkClick r:id="rId3"/>
              </a:rPr>
              <a:t>https://www.coursera.org/lecture/algorithms-part2/prims-algorithm-HoHKu</a:t>
            </a:r>
            <a:endParaRPr lang="en-US" sz="1400" dirty="0"/>
          </a:p>
          <a:p>
            <a:r>
              <a:rPr lang="en-US" sz="1400" u="sng" dirty="0">
                <a:hlinkClick r:id="rId4"/>
              </a:rPr>
              <a:t>http://people.cs.pitt.edu/~nlf4/cs1501/slides/weighted_graphs.pdf</a:t>
            </a:r>
            <a:endParaRPr lang="en-US" sz="1400" u="sng" dirty="0"/>
          </a:p>
          <a:p>
            <a:r>
              <a:rPr lang="en-US" sz="1400" u="sng" dirty="0">
                <a:hlinkClick r:id="rId5"/>
              </a:rPr>
              <a:t>http://mathworld.wolfram.com/SpanningTree.html</a:t>
            </a:r>
            <a:endParaRPr lang="en-US" sz="1400" u="sng" dirty="0"/>
          </a:p>
          <a:p>
            <a:r>
              <a:rPr lang="en-US" sz="1400" u="sng" dirty="0"/>
              <a:t>https://algs4.cs.princeton.edu/lectures/43DemoPrim.pdf</a:t>
            </a:r>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Lazy Prim demonstration: add edges to PQ</a:t>
            </a:r>
          </a:p>
        </p:txBody>
      </p:sp>
      <p:graphicFrame>
        <p:nvGraphicFramePr>
          <p:cNvPr id="3" name="Table 2"/>
          <p:cNvGraphicFramePr>
            <a:graphicFrameLocks noGrp="1"/>
          </p:cNvGraphicFramePr>
          <p:nvPr>
            <p:extLst>
              <p:ext uri="{D42A27DB-BD31-4B8C-83A1-F6EECF244321}">
                <p14:modId xmlns:p14="http://schemas.microsoft.com/office/powerpoint/2010/main" val="3733401634"/>
              </p:ext>
            </p:extLst>
          </p:nvPr>
        </p:nvGraphicFramePr>
        <p:xfrm>
          <a:off x="6096000" y="990600"/>
          <a:ext cx="2741148" cy="3518544"/>
        </p:xfrm>
        <a:graphic>
          <a:graphicData uri="http://schemas.openxmlformats.org/drawingml/2006/table">
            <a:tbl>
              <a:tblPr firstRow="1" bandRow="1">
                <a:tableStyleId>{5940675A-B579-460E-94D1-54222C63F5DA}</a:tableStyleId>
              </a:tblPr>
              <a:tblGrid>
                <a:gridCol w="1370574">
                  <a:extLst>
                    <a:ext uri="{9D8B030D-6E8A-4147-A177-3AD203B41FA5}">
                      <a16:colId xmlns:a16="http://schemas.microsoft.com/office/drawing/2014/main" val="20000"/>
                    </a:ext>
                  </a:extLst>
                </a:gridCol>
                <a:gridCol w="1370574">
                  <a:extLst>
                    <a:ext uri="{9D8B030D-6E8A-4147-A177-3AD203B41FA5}">
                      <a16:colId xmlns:a16="http://schemas.microsoft.com/office/drawing/2014/main" val="20001"/>
                    </a:ext>
                  </a:extLst>
                </a:gridCol>
              </a:tblGrid>
              <a:tr h="586424">
                <a:tc gridSpan="2">
                  <a:txBody>
                    <a:bodyPr/>
                    <a:lstStyle/>
                    <a:p>
                      <a:pPr algn="ctr"/>
                      <a:r>
                        <a:rPr lang="en-US" dirty="0"/>
                        <a:t>Min</a:t>
                      </a:r>
                      <a:r>
                        <a:rPr lang="en-US" baseline="0" dirty="0"/>
                        <a:t> PQ</a:t>
                      </a:r>
                      <a:endParaRPr lang="en-US" dirty="0"/>
                    </a:p>
                  </a:txBody>
                  <a:tcPr anchor="ctr"/>
                </a:tc>
                <a:tc hMerge="1">
                  <a:txBody>
                    <a:bodyPr/>
                    <a:lstStyle/>
                    <a:p>
                      <a:endParaRPr lang="en-US" dirty="0"/>
                    </a:p>
                  </a:txBody>
                  <a:tcPr/>
                </a:tc>
                <a:extLst>
                  <a:ext uri="{0D108BD9-81ED-4DB2-BD59-A6C34878D82A}">
                    <a16:rowId xmlns:a16="http://schemas.microsoft.com/office/drawing/2014/main" val="10000"/>
                  </a:ext>
                </a:extLst>
              </a:tr>
              <a:tr h="586424">
                <a:tc>
                  <a:txBody>
                    <a:bodyPr/>
                    <a:lstStyle/>
                    <a:p>
                      <a:pPr algn="ctr"/>
                      <a:r>
                        <a:rPr lang="en-US" dirty="0"/>
                        <a:t>2-5</a:t>
                      </a:r>
                    </a:p>
                  </a:txBody>
                  <a:tcPr anchor="ctr"/>
                </a:tc>
                <a:tc>
                  <a:txBody>
                    <a:bodyPr/>
                    <a:lstStyle/>
                    <a:p>
                      <a:pPr algn="ctr"/>
                      <a:r>
                        <a:rPr lang="en-US" dirty="0"/>
                        <a:t>3</a:t>
                      </a:r>
                    </a:p>
                  </a:txBody>
                  <a:tcPr anchor="ctr"/>
                </a:tc>
                <a:extLst>
                  <a:ext uri="{0D108BD9-81ED-4DB2-BD59-A6C34878D82A}">
                    <a16:rowId xmlns:a16="http://schemas.microsoft.com/office/drawing/2014/main" val="2943349637"/>
                  </a:ext>
                </a:extLst>
              </a:tr>
              <a:tr h="586424">
                <a:tc>
                  <a:txBody>
                    <a:bodyPr/>
                    <a:lstStyle/>
                    <a:p>
                      <a:pPr algn="ctr"/>
                      <a:r>
                        <a:rPr lang="en-US" dirty="0"/>
                        <a:t>2-4</a:t>
                      </a:r>
                    </a:p>
                  </a:txBody>
                  <a:tcPr anchor="ctr"/>
                </a:tc>
                <a:tc>
                  <a:txBody>
                    <a:bodyPr/>
                    <a:lstStyle/>
                    <a:p>
                      <a:pPr algn="ctr"/>
                      <a:r>
                        <a:rPr lang="en-US" dirty="0"/>
                        <a:t>8</a:t>
                      </a:r>
                    </a:p>
                  </a:txBody>
                  <a:tcPr anchor="ctr"/>
                </a:tc>
                <a:extLst>
                  <a:ext uri="{0D108BD9-81ED-4DB2-BD59-A6C34878D82A}">
                    <a16:rowId xmlns:a16="http://schemas.microsoft.com/office/drawing/2014/main" val="3604104866"/>
                  </a:ext>
                </a:extLst>
              </a:tr>
              <a:tr h="586424">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654331"/>
                  </a:ext>
                </a:extLst>
              </a:tr>
              <a:tr h="586424">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2522846704"/>
                  </a:ext>
                </a:extLst>
              </a:tr>
              <a:tr h="586424">
                <a:tc>
                  <a:txBody>
                    <a:bodyPr/>
                    <a:lstStyle/>
                    <a:p>
                      <a:pPr algn="ctr"/>
                      <a:r>
                        <a:rPr lang="en-US" dirty="0"/>
                        <a:t>2-1</a:t>
                      </a:r>
                    </a:p>
                  </a:txBody>
                  <a:tcPr anchor="ctr"/>
                </a:tc>
                <a:tc>
                  <a:txBody>
                    <a:bodyPr/>
                    <a:lstStyle/>
                    <a:p>
                      <a:pPr algn="ctr"/>
                      <a:r>
                        <a:rPr lang="en-US" dirty="0"/>
                        <a:t>20</a:t>
                      </a:r>
                    </a:p>
                  </a:txBody>
                  <a:tcPr anchor="ctr"/>
                </a:tc>
                <a:extLst>
                  <a:ext uri="{0D108BD9-81ED-4DB2-BD59-A6C34878D82A}">
                    <a16:rowId xmlns:a16="http://schemas.microsoft.com/office/drawing/2014/main" val="1465632968"/>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70C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379697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Lazy Prim demonstration: remove min / add edge</a:t>
            </a:r>
          </a:p>
        </p:txBody>
      </p:sp>
      <p:graphicFrame>
        <p:nvGraphicFramePr>
          <p:cNvPr id="3" name="Table 2"/>
          <p:cNvGraphicFramePr>
            <a:graphicFrameLocks noGrp="1"/>
          </p:cNvGraphicFramePr>
          <p:nvPr>
            <p:extLst>
              <p:ext uri="{D42A27DB-BD31-4B8C-83A1-F6EECF244321}">
                <p14:modId xmlns:p14="http://schemas.microsoft.com/office/powerpoint/2010/main" val="2225578967"/>
              </p:ext>
            </p:extLst>
          </p:nvPr>
        </p:nvGraphicFramePr>
        <p:xfrm>
          <a:off x="6096000" y="990600"/>
          <a:ext cx="2741148" cy="2932120"/>
        </p:xfrm>
        <a:graphic>
          <a:graphicData uri="http://schemas.openxmlformats.org/drawingml/2006/table">
            <a:tbl>
              <a:tblPr firstRow="1" bandRow="1">
                <a:tableStyleId>{5940675A-B579-460E-94D1-54222C63F5DA}</a:tableStyleId>
              </a:tblPr>
              <a:tblGrid>
                <a:gridCol w="1370574">
                  <a:extLst>
                    <a:ext uri="{9D8B030D-6E8A-4147-A177-3AD203B41FA5}">
                      <a16:colId xmlns:a16="http://schemas.microsoft.com/office/drawing/2014/main" val="20000"/>
                    </a:ext>
                  </a:extLst>
                </a:gridCol>
                <a:gridCol w="1370574">
                  <a:extLst>
                    <a:ext uri="{9D8B030D-6E8A-4147-A177-3AD203B41FA5}">
                      <a16:colId xmlns:a16="http://schemas.microsoft.com/office/drawing/2014/main" val="20001"/>
                    </a:ext>
                  </a:extLst>
                </a:gridCol>
              </a:tblGrid>
              <a:tr h="586424">
                <a:tc gridSpan="2">
                  <a:txBody>
                    <a:bodyPr/>
                    <a:lstStyle/>
                    <a:p>
                      <a:pPr algn="ctr"/>
                      <a:r>
                        <a:rPr lang="en-US" dirty="0"/>
                        <a:t>Min</a:t>
                      </a:r>
                      <a:r>
                        <a:rPr lang="en-US" baseline="0" dirty="0"/>
                        <a:t> PQ</a:t>
                      </a:r>
                      <a:endParaRPr lang="en-US" dirty="0"/>
                    </a:p>
                  </a:txBody>
                  <a:tcPr anchor="ctr"/>
                </a:tc>
                <a:tc hMerge="1">
                  <a:txBody>
                    <a:bodyPr/>
                    <a:lstStyle/>
                    <a:p>
                      <a:endParaRPr lang="en-US" dirty="0"/>
                    </a:p>
                  </a:txBody>
                  <a:tcPr/>
                </a:tc>
                <a:extLst>
                  <a:ext uri="{0D108BD9-81ED-4DB2-BD59-A6C34878D82A}">
                    <a16:rowId xmlns:a16="http://schemas.microsoft.com/office/drawing/2014/main" val="10000"/>
                  </a:ext>
                </a:extLst>
              </a:tr>
              <a:tr h="586424">
                <a:tc>
                  <a:txBody>
                    <a:bodyPr/>
                    <a:lstStyle/>
                    <a:p>
                      <a:pPr algn="ctr"/>
                      <a:r>
                        <a:rPr lang="en-US" dirty="0"/>
                        <a:t>2-4</a:t>
                      </a:r>
                    </a:p>
                  </a:txBody>
                  <a:tcPr anchor="ctr"/>
                </a:tc>
                <a:tc>
                  <a:txBody>
                    <a:bodyPr/>
                    <a:lstStyle/>
                    <a:p>
                      <a:pPr algn="ctr"/>
                      <a:r>
                        <a:rPr lang="en-US" dirty="0"/>
                        <a:t>8</a:t>
                      </a:r>
                    </a:p>
                  </a:txBody>
                  <a:tcPr anchor="ctr"/>
                </a:tc>
                <a:extLst>
                  <a:ext uri="{0D108BD9-81ED-4DB2-BD59-A6C34878D82A}">
                    <a16:rowId xmlns:a16="http://schemas.microsoft.com/office/drawing/2014/main" val="3604104866"/>
                  </a:ext>
                </a:extLst>
              </a:tr>
              <a:tr h="586424">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654331"/>
                  </a:ext>
                </a:extLst>
              </a:tr>
              <a:tr h="586424">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2522846704"/>
                  </a:ext>
                </a:extLst>
              </a:tr>
              <a:tr h="586424">
                <a:tc>
                  <a:txBody>
                    <a:bodyPr/>
                    <a:lstStyle/>
                    <a:p>
                      <a:pPr algn="ctr"/>
                      <a:r>
                        <a:rPr lang="en-US" dirty="0"/>
                        <a:t>2-1</a:t>
                      </a:r>
                    </a:p>
                  </a:txBody>
                  <a:tcPr anchor="ctr"/>
                </a:tc>
                <a:tc>
                  <a:txBody>
                    <a:bodyPr/>
                    <a:lstStyle/>
                    <a:p>
                      <a:pPr algn="ctr"/>
                      <a:r>
                        <a:rPr lang="en-US" dirty="0"/>
                        <a:t>20</a:t>
                      </a:r>
                    </a:p>
                  </a:txBody>
                  <a:tcPr anchor="ctr"/>
                </a:tc>
                <a:extLst>
                  <a:ext uri="{0D108BD9-81ED-4DB2-BD59-A6C34878D82A}">
                    <a16:rowId xmlns:a16="http://schemas.microsoft.com/office/drawing/2014/main" val="1465632968"/>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65894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Lazy Prim demonstration: add edges to PQ</a:t>
            </a:r>
          </a:p>
        </p:txBody>
      </p:sp>
      <p:graphicFrame>
        <p:nvGraphicFramePr>
          <p:cNvPr id="3" name="Table 2"/>
          <p:cNvGraphicFramePr>
            <a:graphicFrameLocks noGrp="1"/>
          </p:cNvGraphicFramePr>
          <p:nvPr>
            <p:extLst>
              <p:ext uri="{D42A27DB-BD31-4B8C-83A1-F6EECF244321}">
                <p14:modId xmlns:p14="http://schemas.microsoft.com/office/powerpoint/2010/main" val="1367018523"/>
              </p:ext>
            </p:extLst>
          </p:nvPr>
        </p:nvGraphicFramePr>
        <p:xfrm>
          <a:off x="6096000" y="990600"/>
          <a:ext cx="2741148" cy="4104968"/>
        </p:xfrm>
        <a:graphic>
          <a:graphicData uri="http://schemas.openxmlformats.org/drawingml/2006/table">
            <a:tbl>
              <a:tblPr firstRow="1" bandRow="1">
                <a:tableStyleId>{5940675A-B579-460E-94D1-54222C63F5DA}</a:tableStyleId>
              </a:tblPr>
              <a:tblGrid>
                <a:gridCol w="1370574">
                  <a:extLst>
                    <a:ext uri="{9D8B030D-6E8A-4147-A177-3AD203B41FA5}">
                      <a16:colId xmlns:a16="http://schemas.microsoft.com/office/drawing/2014/main" val="20000"/>
                    </a:ext>
                  </a:extLst>
                </a:gridCol>
                <a:gridCol w="1370574">
                  <a:extLst>
                    <a:ext uri="{9D8B030D-6E8A-4147-A177-3AD203B41FA5}">
                      <a16:colId xmlns:a16="http://schemas.microsoft.com/office/drawing/2014/main" val="20001"/>
                    </a:ext>
                  </a:extLst>
                </a:gridCol>
              </a:tblGrid>
              <a:tr h="586424">
                <a:tc gridSpan="2">
                  <a:txBody>
                    <a:bodyPr/>
                    <a:lstStyle/>
                    <a:p>
                      <a:pPr algn="ctr"/>
                      <a:r>
                        <a:rPr lang="en-US" dirty="0"/>
                        <a:t>Min</a:t>
                      </a:r>
                      <a:r>
                        <a:rPr lang="en-US" baseline="0" dirty="0"/>
                        <a:t> PQ</a:t>
                      </a:r>
                      <a:endParaRPr lang="en-US" dirty="0"/>
                    </a:p>
                  </a:txBody>
                  <a:tcPr anchor="ctr"/>
                </a:tc>
                <a:tc hMerge="1">
                  <a:txBody>
                    <a:bodyPr/>
                    <a:lstStyle/>
                    <a:p>
                      <a:endParaRPr lang="en-US" dirty="0"/>
                    </a:p>
                  </a:txBody>
                  <a:tcPr/>
                </a:tc>
                <a:extLst>
                  <a:ext uri="{0D108BD9-81ED-4DB2-BD59-A6C34878D82A}">
                    <a16:rowId xmlns:a16="http://schemas.microsoft.com/office/drawing/2014/main" val="10000"/>
                  </a:ext>
                </a:extLst>
              </a:tr>
              <a:tr h="586424">
                <a:tc>
                  <a:txBody>
                    <a:bodyPr/>
                    <a:lstStyle/>
                    <a:p>
                      <a:pPr algn="ctr"/>
                      <a:r>
                        <a:rPr lang="en-US" dirty="0"/>
                        <a:t>5-4</a:t>
                      </a:r>
                    </a:p>
                  </a:txBody>
                  <a:tcPr anchor="ctr"/>
                </a:tc>
                <a:tc>
                  <a:txBody>
                    <a:bodyPr/>
                    <a:lstStyle/>
                    <a:p>
                      <a:pPr algn="ctr"/>
                      <a:r>
                        <a:rPr lang="en-US" dirty="0"/>
                        <a:t>2</a:t>
                      </a:r>
                    </a:p>
                  </a:txBody>
                  <a:tcPr anchor="ctr"/>
                </a:tc>
                <a:extLst>
                  <a:ext uri="{0D108BD9-81ED-4DB2-BD59-A6C34878D82A}">
                    <a16:rowId xmlns:a16="http://schemas.microsoft.com/office/drawing/2014/main" val="1744018737"/>
                  </a:ext>
                </a:extLst>
              </a:tr>
              <a:tr h="586424">
                <a:tc>
                  <a:txBody>
                    <a:bodyPr/>
                    <a:lstStyle/>
                    <a:p>
                      <a:pPr algn="ctr"/>
                      <a:r>
                        <a:rPr lang="en-US" dirty="0"/>
                        <a:t>2-4</a:t>
                      </a:r>
                    </a:p>
                  </a:txBody>
                  <a:tcPr anchor="ctr"/>
                </a:tc>
                <a:tc>
                  <a:txBody>
                    <a:bodyPr/>
                    <a:lstStyle/>
                    <a:p>
                      <a:pPr algn="ctr"/>
                      <a:r>
                        <a:rPr lang="en-US" dirty="0"/>
                        <a:t>8</a:t>
                      </a:r>
                    </a:p>
                  </a:txBody>
                  <a:tcPr anchor="ctr"/>
                </a:tc>
                <a:extLst>
                  <a:ext uri="{0D108BD9-81ED-4DB2-BD59-A6C34878D82A}">
                    <a16:rowId xmlns:a16="http://schemas.microsoft.com/office/drawing/2014/main" val="3604104866"/>
                  </a:ext>
                </a:extLst>
              </a:tr>
              <a:tr h="586424">
                <a:tc>
                  <a:txBody>
                    <a:bodyPr/>
                    <a:lstStyle/>
                    <a:p>
                      <a:pPr algn="ctr"/>
                      <a:r>
                        <a:rPr lang="en-US" dirty="0"/>
                        <a:t>5-1</a:t>
                      </a:r>
                    </a:p>
                  </a:txBody>
                  <a:tcPr anchor="ctr"/>
                </a:tc>
                <a:tc>
                  <a:txBody>
                    <a:bodyPr/>
                    <a:lstStyle/>
                    <a:p>
                      <a:pPr algn="ctr"/>
                      <a:r>
                        <a:rPr lang="en-US" dirty="0"/>
                        <a:t>12</a:t>
                      </a:r>
                    </a:p>
                  </a:txBody>
                  <a:tcPr anchor="ctr"/>
                </a:tc>
                <a:extLst>
                  <a:ext uri="{0D108BD9-81ED-4DB2-BD59-A6C34878D82A}">
                    <a16:rowId xmlns:a16="http://schemas.microsoft.com/office/drawing/2014/main" val="4028995561"/>
                  </a:ext>
                </a:extLst>
              </a:tr>
              <a:tr h="586424">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654331"/>
                  </a:ext>
                </a:extLst>
              </a:tr>
              <a:tr h="586424">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2522846704"/>
                  </a:ext>
                </a:extLst>
              </a:tr>
              <a:tr h="586424">
                <a:tc>
                  <a:txBody>
                    <a:bodyPr/>
                    <a:lstStyle/>
                    <a:p>
                      <a:pPr algn="ctr"/>
                      <a:r>
                        <a:rPr lang="en-US" dirty="0"/>
                        <a:t>2-1</a:t>
                      </a:r>
                    </a:p>
                  </a:txBody>
                  <a:tcPr anchor="ctr"/>
                </a:tc>
                <a:tc>
                  <a:txBody>
                    <a:bodyPr/>
                    <a:lstStyle/>
                    <a:p>
                      <a:pPr algn="ctr"/>
                      <a:r>
                        <a:rPr lang="en-US" dirty="0"/>
                        <a:t>20</a:t>
                      </a:r>
                    </a:p>
                  </a:txBody>
                  <a:tcPr anchor="ctr"/>
                </a:tc>
                <a:extLst>
                  <a:ext uri="{0D108BD9-81ED-4DB2-BD59-A6C34878D82A}">
                    <a16:rowId xmlns:a16="http://schemas.microsoft.com/office/drawing/2014/main" val="1465632968"/>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412249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Lazy Prim demonstration: remove min / add edge</a:t>
            </a:r>
          </a:p>
        </p:txBody>
      </p:sp>
      <p:graphicFrame>
        <p:nvGraphicFramePr>
          <p:cNvPr id="3" name="Table 2"/>
          <p:cNvGraphicFramePr>
            <a:graphicFrameLocks noGrp="1"/>
          </p:cNvGraphicFramePr>
          <p:nvPr>
            <p:extLst>
              <p:ext uri="{D42A27DB-BD31-4B8C-83A1-F6EECF244321}">
                <p14:modId xmlns:p14="http://schemas.microsoft.com/office/powerpoint/2010/main" val="3410951149"/>
              </p:ext>
            </p:extLst>
          </p:nvPr>
        </p:nvGraphicFramePr>
        <p:xfrm>
          <a:off x="6096000" y="990600"/>
          <a:ext cx="2741148" cy="3518544"/>
        </p:xfrm>
        <a:graphic>
          <a:graphicData uri="http://schemas.openxmlformats.org/drawingml/2006/table">
            <a:tbl>
              <a:tblPr firstRow="1" bandRow="1">
                <a:tableStyleId>{5940675A-B579-460E-94D1-54222C63F5DA}</a:tableStyleId>
              </a:tblPr>
              <a:tblGrid>
                <a:gridCol w="1370574">
                  <a:extLst>
                    <a:ext uri="{9D8B030D-6E8A-4147-A177-3AD203B41FA5}">
                      <a16:colId xmlns:a16="http://schemas.microsoft.com/office/drawing/2014/main" val="20000"/>
                    </a:ext>
                  </a:extLst>
                </a:gridCol>
                <a:gridCol w="1370574">
                  <a:extLst>
                    <a:ext uri="{9D8B030D-6E8A-4147-A177-3AD203B41FA5}">
                      <a16:colId xmlns:a16="http://schemas.microsoft.com/office/drawing/2014/main" val="20001"/>
                    </a:ext>
                  </a:extLst>
                </a:gridCol>
              </a:tblGrid>
              <a:tr h="586424">
                <a:tc gridSpan="2">
                  <a:txBody>
                    <a:bodyPr/>
                    <a:lstStyle/>
                    <a:p>
                      <a:pPr algn="ctr"/>
                      <a:r>
                        <a:rPr lang="en-US" dirty="0"/>
                        <a:t>Min</a:t>
                      </a:r>
                      <a:r>
                        <a:rPr lang="en-US" baseline="0" dirty="0"/>
                        <a:t> PQ</a:t>
                      </a:r>
                      <a:endParaRPr lang="en-US" dirty="0"/>
                    </a:p>
                  </a:txBody>
                  <a:tcPr anchor="ctr"/>
                </a:tc>
                <a:tc hMerge="1">
                  <a:txBody>
                    <a:bodyPr/>
                    <a:lstStyle/>
                    <a:p>
                      <a:endParaRPr lang="en-US" dirty="0"/>
                    </a:p>
                  </a:txBody>
                  <a:tcPr/>
                </a:tc>
                <a:extLst>
                  <a:ext uri="{0D108BD9-81ED-4DB2-BD59-A6C34878D82A}">
                    <a16:rowId xmlns:a16="http://schemas.microsoft.com/office/drawing/2014/main" val="10000"/>
                  </a:ext>
                </a:extLst>
              </a:tr>
              <a:tr h="586424">
                <a:tc>
                  <a:txBody>
                    <a:bodyPr/>
                    <a:lstStyle/>
                    <a:p>
                      <a:pPr algn="ctr"/>
                      <a:r>
                        <a:rPr lang="en-US" dirty="0"/>
                        <a:t>2-4</a:t>
                      </a:r>
                    </a:p>
                  </a:txBody>
                  <a:tcPr anchor="ctr"/>
                </a:tc>
                <a:tc>
                  <a:txBody>
                    <a:bodyPr/>
                    <a:lstStyle/>
                    <a:p>
                      <a:pPr algn="ctr"/>
                      <a:r>
                        <a:rPr lang="en-US" dirty="0"/>
                        <a:t>8</a:t>
                      </a:r>
                    </a:p>
                  </a:txBody>
                  <a:tcPr anchor="ctr"/>
                </a:tc>
                <a:extLst>
                  <a:ext uri="{0D108BD9-81ED-4DB2-BD59-A6C34878D82A}">
                    <a16:rowId xmlns:a16="http://schemas.microsoft.com/office/drawing/2014/main" val="3604104866"/>
                  </a:ext>
                </a:extLst>
              </a:tr>
              <a:tr h="586424">
                <a:tc>
                  <a:txBody>
                    <a:bodyPr/>
                    <a:lstStyle/>
                    <a:p>
                      <a:pPr algn="ctr"/>
                      <a:r>
                        <a:rPr lang="en-US" dirty="0"/>
                        <a:t>5-1</a:t>
                      </a:r>
                    </a:p>
                  </a:txBody>
                  <a:tcPr anchor="ctr"/>
                </a:tc>
                <a:tc>
                  <a:txBody>
                    <a:bodyPr/>
                    <a:lstStyle/>
                    <a:p>
                      <a:pPr algn="ctr"/>
                      <a:r>
                        <a:rPr lang="en-US" dirty="0"/>
                        <a:t>12</a:t>
                      </a:r>
                    </a:p>
                  </a:txBody>
                  <a:tcPr anchor="ctr"/>
                </a:tc>
                <a:extLst>
                  <a:ext uri="{0D108BD9-81ED-4DB2-BD59-A6C34878D82A}">
                    <a16:rowId xmlns:a16="http://schemas.microsoft.com/office/drawing/2014/main" val="4028995561"/>
                  </a:ext>
                </a:extLst>
              </a:tr>
              <a:tr h="586424">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654331"/>
                  </a:ext>
                </a:extLst>
              </a:tr>
              <a:tr h="586424">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2522846704"/>
                  </a:ext>
                </a:extLst>
              </a:tr>
              <a:tr h="586424">
                <a:tc>
                  <a:txBody>
                    <a:bodyPr/>
                    <a:lstStyle/>
                    <a:p>
                      <a:pPr algn="ctr"/>
                      <a:r>
                        <a:rPr lang="en-US" dirty="0"/>
                        <a:t>2-1</a:t>
                      </a:r>
                    </a:p>
                  </a:txBody>
                  <a:tcPr anchor="ctr"/>
                </a:tc>
                <a:tc>
                  <a:txBody>
                    <a:bodyPr/>
                    <a:lstStyle/>
                    <a:p>
                      <a:pPr algn="ctr"/>
                      <a:r>
                        <a:rPr lang="en-US" dirty="0"/>
                        <a:t>20</a:t>
                      </a:r>
                    </a:p>
                  </a:txBody>
                  <a:tcPr anchor="ctr"/>
                </a:tc>
                <a:extLst>
                  <a:ext uri="{0D108BD9-81ED-4DB2-BD59-A6C34878D82A}">
                    <a16:rowId xmlns:a16="http://schemas.microsoft.com/office/drawing/2014/main" val="1465632968"/>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B05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399989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7848600" cy="954107"/>
          </a:xfrm>
          <a:prstGeom prst="rect">
            <a:avLst/>
          </a:prstGeom>
        </p:spPr>
        <p:txBody>
          <a:bodyPr wrap="square" rtlCol="0">
            <a:spAutoFit/>
          </a:bodyPr>
          <a:lstStyle/>
          <a:p>
            <a:r>
              <a:rPr lang="en-US" sz="2800" dirty="0">
                <a:solidFill>
                  <a:srgbClr val="002060"/>
                </a:solidFill>
              </a:rPr>
              <a:t>Lazy Prim demonstration: no new edges to add (other edges of 4 touch vertices already in T)</a:t>
            </a:r>
          </a:p>
        </p:txBody>
      </p:sp>
      <p:graphicFrame>
        <p:nvGraphicFramePr>
          <p:cNvPr id="3" name="Table 2"/>
          <p:cNvGraphicFramePr>
            <a:graphicFrameLocks noGrp="1"/>
          </p:cNvGraphicFramePr>
          <p:nvPr/>
        </p:nvGraphicFramePr>
        <p:xfrm>
          <a:off x="6096000" y="990600"/>
          <a:ext cx="2741148" cy="3518544"/>
        </p:xfrm>
        <a:graphic>
          <a:graphicData uri="http://schemas.openxmlformats.org/drawingml/2006/table">
            <a:tbl>
              <a:tblPr firstRow="1" bandRow="1">
                <a:tableStyleId>{5940675A-B579-460E-94D1-54222C63F5DA}</a:tableStyleId>
              </a:tblPr>
              <a:tblGrid>
                <a:gridCol w="1370574">
                  <a:extLst>
                    <a:ext uri="{9D8B030D-6E8A-4147-A177-3AD203B41FA5}">
                      <a16:colId xmlns:a16="http://schemas.microsoft.com/office/drawing/2014/main" val="20000"/>
                    </a:ext>
                  </a:extLst>
                </a:gridCol>
                <a:gridCol w="1370574">
                  <a:extLst>
                    <a:ext uri="{9D8B030D-6E8A-4147-A177-3AD203B41FA5}">
                      <a16:colId xmlns:a16="http://schemas.microsoft.com/office/drawing/2014/main" val="20001"/>
                    </a:ext>
                  </a:extLst>
                </a:gridCol>
              </a:tblGrid>
              <a:tr h="586424">
                <a:tc gridSpan="2">
                  <a:txBody>
                    <a:bodyPr/>
                    <a:lstStyle/>
                    <a:p>
                      <a:pPr algn="ctr"/>
                      <a:r>
                        <a:rPr lang="en-US" dirty="0"/>
                        <a:t>Min</a:t>
                      </a:r>
                      <a:r>
                        <a:rPr lang="en-US" baseline="0" dirty="0"/>
                        <a:t> PQ</a:t>
                      </a:r>
                      <a:endParaRPr lang="en-US" dirty="0"/>
                    </a:p>
                  </a:txBody>
                  <a:tcPr anchor="ctr"/>
                </a:tc>
                <a:tc hMerge="1">
                  <a:txBody>
                    <a:bodyPr/>
                    <a:lstStyle/>
                    <a:p>
                      <a:endParaRPr lang="en-US" dirty="0"/>
                    </a:p>
                  </a:txBody>
                  <a:tcPr/>
                </a:tc>
                <a:extLst>
                  <a:ext uri="{0D108BD9-81ED-4DB2-BD59-A6C34878D82A}">
                    <a16:rowId xmlns:a16="http://schemas.microsoft.com/office/drawing/2014/main" val="10000"/>
                  </a:ext>
                </a:extLst>
              </a:tr>
              <a:tr h="586424">
                <a:tc>
                  <a:txBody>
                    <a:bodyPr/>
                    <a:lstStyle/>
                    <a:p>
                      <a:pPr algn="ctr"/>
                      <a:r>
                        <a:rPr lang="en-US" dirty="0"/>
                        <a:t>2-4</a:t>
                      </a:r>
                    </a:p>
                  </a:txBody>
                  <a:tcPr anchor="ctr"/>
                </a:tc>
                <a:tc>
                  <a:txBody>
                    <a:bodyPr/>
                    <a:lstStyle/>
                    <a:p>
                      <a:pPr algn="ctr"/>
                      <a:r>
                        <a:rPr lang="en-US" dirty="0"/>
                        <a:t>8</a:t>
                      </a:r>
                    </a:p>
                  </a:txBody>
                  <a:tcPr anchor="ctr"/>
                </a:tc>
                <a:extLst>
                  <a:ext uri="{0D108BD9-81ED-4DB2-BD59-A6C34878D82A}">
                    <a16:rowId xmlns:a16="http://schemas.microsoft.com/office/drawing/2014/main" val="3604104866"/>
                  </a:ext>
                </a:extLst>
              </a:tr>
              <a:tr h="586424">
                <a:tc>
                  <a:txBody>
                    <a:bodyPr/>
                    <a:lstStyle/>
                    <a:p>
                      <a:pPr algn="ctr"/>
                      <a:r>
                        <a:rPr lang="en-US" dirty="0"/>
                        <a:t>5-1</a:t>
                      </a:r>
                    </a:p>
                  </a:txBody>
                  <a:tcPr anchor="ctr"/>
                </a:tc>
                <a:tc>
                  <a:txBody>
                    <a:bodyPr/>
                    <a:lstStyle/>
                    <a:p>
                      <a:pPr algn="ctr"/>
                      <a:r>
                        <a:rPr lang="en-US" dirty="0"/>
                        <a:t>12</a:t>
                      </a:r>
                    </a:p>
                  </a:txBody>
                  <a:tcPr anchor="ctr"/>
                </a:tc>
                <a:extLst>
                  <a:ext uri="{0D108BD9-81ED-4DB2-BD59-A6C34878D82A}">
                    <a16:rowId xmlns:a16="http://schemas.microsoft.com/office/drawing/2014/main" val="4028995561"/>
                  </a:ext>
                </a:extLst>
              </a:tr>
              <a:tr h="586424">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654331"/>
                  </a:ext>
                </a:extLst>
              </a:tr>
              <a:tr h="586424">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2522846704"/>
                  </a:ext>
                </a:extLst>
              </a:tr>
              <a:tr h="586424">
                <a:tc>
                  <a:txBody>
                    <a:bodyPr/>
                    <a:lstStyle/>
                    <a:p>
                      <a:pPr algn="ctr"/>
                      <a:r>
                        <a:rPr lang="en-US" dirty="0"/>
                        <a:t>2-1</a:t>
                      </a:r>
                    </a:p>
                  </a:txBody>
                  <a:tcPr anchor="ctr"/>
                </a:tc>
                <a:tc>
                  <a:txBody>
                    <a:bodyPr/>
                    <a:lstStyle/>
                    <a:p>
                      <a:pPr algn="ctr"/>
                      <a:r>
                        <a:rPr lang="en-US" dirty="0"/>
                        <a:t>20</a:t>
                      </a:r>
                    </a:p>
                  </a:txBody>
                  <a:tcPr anchor="ctr"/>
                </a:tc>
                <a:extLst>
                  <a:ext uri="{0D108BD9-81ED-4DB2-BD59-A6C34878D82A}">
                    <a16:rowId xmlns:a16="http://schemas.microsoft.com/office/drawing/2014/main" val="1465632968"/>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B05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2031960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7848600" cy="954107"/>
          </a:xfrm>
          <a:prstGeom prst="rect">
            <a:avLst/>
          </a:prstGeom>
        </p:spPr>
        <p:txBody>
          <a:bodyPr wrap="square" rtlCol="0">
            <a:spAutoFit/>
          </a:bodyPr>
          <a:lstStyle/>
          <a:p>
            <a:r>
              <a:rPr lang="en-US" sz="2800" dirty="0">
                <a:solidFill>
                  <a:srgbClr val="002060"/>
                </a:solidFill>
              </a:rPr>
              <a:t>Lazy Prim demonstration: remove min: vertices 2 and 4 already in T </a:t>
            </a:r>
          </a:p>
        </p:txBody>
      </p:sp>
      <p:graphicFrame>
        <p:nvGraphicFramePr>
          <p:cNvPr id="3" name="Table 2"/>
          <p:cNvGraphicFramePr>
            <a:graphicFrameLocks noGrp="1"/>
          </p:cNvGraphicFramePr>
          <p:nvPr>
            <p:extLst>
              <p:ext uri="{D42A27DB-BD31-4B8C-83A1-F6EECF244321}">
                <p14:modId xmlns:p14="http://schemas.microsoft.com/office/powerpoint/2010/main" val="3858767801"/>
              </p:ext>
            </p:extLst>
          </p:nvPr>
        </p:nvGraphicFramePr>
        <p:xfrm>
          <a:off x="6096000" y="990600"/>
          <a:ext cx="2741148" cy="2932120"/>
        </p:xfrm>
        <a:graphic>
          <a:graphicData uri="http://schemas.openxmlformats.org/drawingml/2006/table">
            <a:tbl>
              <a:tblPr firstRow="1" bandRow="1">
                <a:tableStyleId>{5940675A-B579-460E-94D1-54222C63F5DA}</a:tableStyleId>
              </a:tblPr>
              <a:tblGrid>
                <a:gridCol w="1370574">
                  <a:extLst>
                    <a:ext uri="{9D8B030D-6E8A-4147-A177-3AD203B41FA5}">
                      <a16:colId xmlns:a16="http://schemas.microsoft.com/office/drawing/2014/main" val="20000"/>
                    </a:ext>
                  </a:extLst>
                </a:gridCol>
                <a:gridCol w="1370574">
                  <a:extLst>
                    <a:ext uri="{9D8B030D-6E8A-4147-A177-3AD203B41FA5}">
                      <a16:colId xmlns:a16="http://schemas.microsoft.com/office/drawing/2014/main" val="20001"/>
                    </a:ext>
                  </a:extLst>
                </a:gridCol>
              </a:tblGrid>
              <a:tr h="586424">
                <a:tc gridSpan="2">
                  <a:txBody>
                    <a:bodyPr/>
                    <a:lstStyle/>
                    <a:p>
                      <a:pPr algn="ctr"/>
                      <a:r>
                        <a:rPr lang="en-US" dirty="0"/>
                        <a:t>Min</a:t>
                      </a:r>
                      <a:r>
                        <a:rPr lang="en-US" baseline="0" dirty="0"/>
                        <a:t> PQ</a:t>
                      </a:r>
                      <a:endParaRPr lang="en-US" dirty="0"/>
                    </a:p>
                  </a:txBody>
                  <a:tcPr anchor="ctr"/>
                </a:tc>
                <a:tc hMerge="1">
                  <a:txBody>
                    <a:bodyPr/>
                    <a:lstStyle/>
                    <a:p>
                      <a:endParaRPr lang="en-US" dirty="0"/>
                    </a:p>
                  </a:txBody>
                  <a:tcPr/>
                </a:tc>
                <a:extLst>
                  <a:ext uri="{0D108BD9-81ED-4DB2-BD59-A6C34878D82A}">
                    <a16:rowId xmlns:a16="http://schemas.microsoft.com/office/drawing/2014/main" val="10000"/>
                  </a:ext>
                </a:extLst>
              </a:tr>
              <a:tr h="586424">
                <a:tc>
                  <a:txBody>
                    <a:bodyPr/>
                    <a:lstStyle/>
                    <a:p>
                      <a:pPr algn="ctr"/>
                      <a:r>
                        <a:rPr lang="en-US" dirty="0"/>
                        <a:t>5-1</a:t>
                      </a:r>
                    </a:p>
                  </a:txBody>
                  <a:tcPr anchor="ctr"/>
                </a:tc>
                <a:tc>
                  <a:txBody>
                    <a:bodyPr/>
                    <a:lstStyle/>
                    <a:p>
                      <a:pPr algn="ctr"/>
                      <a:r>
                        <a:rPr lang="en-US" dirty="0"/>
                        <a:t>12</a:t>
                      </a:r>
                    </a:p>
                  </a:txBody>
                  <a:tcPr anchor="ctr"/>
                </a:tc>
                <a:extLst>
                  <a:ext uri="{0D108BD9-81ED-4DB2-BD59-A6C34878D82A}">
                    <a16:rowId xmlns:a16="http://schemas.microsoft.com/office/drawing/2014/main" val="4028995561"/>
                  </a:ext>
                </a:extLst>
              </a:tr>
              <a:tr h="586424">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654331"/>
                  </a:ext>
                </a:extLst>
              </a:tr>
              <a:tr h="586424">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2522846704"/>
                  </a:ext>
                </a:extLst>
              </a:tr>
              <a:tr h="586424">
                <a:tc>
                  <a:txBody>
                    <a:bodyPr/>
                    <a:lstStyle/>
                    <a:p>
                      <a:pPr algn="ctr"/>
                      <a:r>
                        <a:rPr lang="en-US" dirty="0"/>
                        <a:t>2-1</a:t>
                      </a:r>
                    </a:p>
                  </a:txBody>
                  <a:tcPr anchor="ctr"/>
                </a:tc>
                <a:tc>
                  <a:txBody>
                    <a:bodyPr/>
                    <a:lstStyle/>
                    <a:p>
                      <a:pPr algn="ctr"/>
                      <a:r>
                        <a:rPr lang="en-US" dirty="0"/>
                        <a:t>20</a:t>
                      </a:r>
                    </a:p>
                  </a:txBody>
                  <a:tcPr anchor="ctr"/>
                </a:tc>
                <a:extLst>
                  <a:ext uri="{0D108BD9-81ED-4DB2-BD59-A6C34878D82A}">
                    <a16:rowId xmlns:a16="http://schemas.microsoft.com/office/drawing/2014/main" val="1465632968"/>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B05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
        <p:nvSpPr>
          <p:cNvPr id="4" name="TextBox 3">
            <a:extLst>
              <a:ext uri="{FF2B5EF4-FFF2-40B4-BE49-F238E27FC236}">
                <a16:creationId xmlns:a16="http://schemas.microsoft.com/office/drawing/2014/main" id="{A7604738-D7ED-407B-B99E-FBA82E7B468F}"/>
              </a:ext>
            </a:extLst>
          </p:cNvPr>
          <p:cNvSpPr txBox="1"/>
          <p:nvPr/>
        </p:nvSpPr>
        <p:spPr>
          <a:xfrm>
            <a:off x="990600" y="4876800"/>
            <a:ext cx="7543800" cy="492443"/>
          </a:xfrm>
          <a:prstGeom prst="rect">
            <a:avLst/>
          </a:prstGeom>
          <a:noFill/>
        </p:spPr>
        <p:txBody>
          <a:bodyPr wrap="square" rtlCol="0">
            <a:spAutoFit/>
          </a:bodyPr>
          <a:lstStyle/>
          <a:p>
            <a:r>
              <a:rPr lang="en-US" sz="2600" dirty="0"/>
              <a:t>Note: Eager Prim’s will help prevent this wasted work!</a:t>
            </a:r>
          </a:p>
        </p:txBody>
      </p:sp>
    </p:spTree>
    <p:extLst>
      <p:ext uri="{BB962C8B-B14F-4D97-AF65-F5344CB8AC3E}">
        <p14:creationId xmlns:p14="http://schemas.microsoft.com/office/powerpoint/2010/main" val="2464307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7848600" cy="523220"/>
          </a:xfrm>
          <a:prstGeom prst="rect">
            <a:avLst/>
          </a:prstGeom>
        </p:spPr>
        <p:txBody>
          <a:bodyPr wrap="square" rtlCol="0">
            <a:spAutoFit/>
          </a:bodyPr>
          <a:lstStyle/>
          <a:p>
            <a:r>
              <a:rPr lang="en-US" sz="2800" dirty="0">
                <a:solidFill>
                  <a:srgbClr val="002060"/>
                </a:solidFill>
              </a:rPr>
              <a:t>Lazy Prim demonstration: remove min / add edge</a:t>
            </a:r>
          </a:p>
        </p:txBody>
      </p:sp>
      <p:graphicFrame>
        <p:nvGraphicFramePr>
          <p:cNvPr id="3" name="Table 2"/>
          <p:cNvGraphicFramePr>
            <a:graphicFrameLocks noGrp="1"/>
          </p:cNvGraphicFramePr>
          <p:nvPr>
            <p:extLst>
              <p:ext uri="{D42A27DB-BD31-4B8C-83A1-F6EECF244321}">
                <p14:modId xmlns:p14="http://schemas.microsoft.com/office/powerpoint/2010/main" val="1978782848"/>
              </p:ext>
            </p:extLst>
          </p:nvPr>
        </p:nvGraphicFramePr>
        <p:xfrm>
          <a:off x="6096000" y="990600"/>
          <a:ext cx="2741148" cy="2345696"/>
        </p:xfrm>
        <a:graphic>
          <a:graphicData uri="http://schemas.openxmlformats.org/drawingml/2006/table">
            <a:tbl>
              <a:tblPr firstRow="1" bandRow="1">
                <a:tableStyleId>{5940675A-B579-460E-94D1-54222C63F5DA}</a:tableStyleId>
              </a:tblPr>
              <a:tblGrid>
                <a:gridCol w="1370574">
                  <a:extLst>
                    <a:ext uri="{9D8B030D-6E8A-4147-A177-3AD203B41FA5}">
                      <a16:colId xmlns:a16="http://schemas.microsoft.com/office/drawing/2014/main" val="20000"/>
                    </a:ext>
                  </a:extLst>
                </a:gridCol>
                <a:gridCol w="1370574">
                  <a:extLst>
                    <a:ext uri="{9D8B030D-6E8A-4147-A177-3AD203B41FA5}">
                      <a16:colId xmlns:a16="http://schemas.microsoft.com/office/drawing/2014/main" val="20001"/>
                    </a:ext>
                  </a:extLst>
                </a:gridCol>
              </a:tblGrid>
              <a:tr h="586424">
                <a:tc gridSpan="2">
                  <a:txBody>
                    <a:bodyPr/>
                    <a:lstStyle/>
                    <a:p>
                      <a:pPr algn="ctr"/>
                      <a:r>
                        <a:rPr lang="en-US" dirty="0"/>
                        <a:t>Min</a:t>
                      </a:r>
                      <a:r>
                        <a:rPr lang="en-US" baseline="0" dirty="0"/>
                        <a:t> PQ</a:t>
                      </a:r>
                      <a:endParaRPr lang="en-US" dirty="0"/>
                    </a:p>
                  </a:txBody>
                  <a:tcPr anchor="ctr"/>
                </a:tc>
                <a:tc hMerge="1">
                  <a:txBody>
                    <a:bodyPr/>
                    <a:lstStyle/>
                    <a:p>
                      <a:endParaRPr lang="en-US" dirty="0"/>
                    </a:p>
                  </a:txBody>
                  <a:tcPr/>
                </a:tc>
                <a:extLst>
                  <a:ext uri="{0D108BD9-81ED-4DB2-BD59-A6C34878D82A}">
                    <a16:rowId xmlns:a16="http://schemas.microsoft.com/office/drawing/2014/main" val="10000"/>
                  </a:ext>
                </a:extLst>
              </a:tr>
              <a:tr h="586424">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654331"/>
                  </a:ext>
                </a:extLst>
              </a:tr>
              <a:tr h="586424">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2522846704"/>
                  </a:ext>
                </a:extLst>
              </a:tr>
              <a:tr h="586424">
                <a:tc>
                  <a:txBody>
                    <a:bodyPr/>
                    <a:lstStyle/>
                    <a:p>
                      <a:pPr algn="ctr"/>
                      <a:r>
                        <a:rPr lang="en-US" dirty="0"/>
                        <a:t>2-1</a:t>
                      </a:r>
                    </a:p>
                  </a:txBody>
                  <a:tcPr anchor="ctr"/>
                </a:tc>
                <a:tc>
                  <a:txBody>
                    <a:bodyPr/>
                    <a:lstStyle/>
                    <a:p>
                      <a:pPr algn="ctr"/>
                      <a:r>
                        <a:rPr lang="en-US" dirty="0"/>
                        <a:t>20</a:t>
                      </a:r>
                    </a:p>
                  </a:txBody>
                  <a:tcPr anchor="ctr"/>
                </a:tc>
                <a:extLst>
                  <a:ext uri="{0D108BD9-81ED-4DB2-BD59-A6C34878D82A}">
                    <a16:rowId xmlns:a16="http://schemas.microsoft.com/office/drawing/2014/main" val="1465632968"/>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B05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B05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93085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382000" cy="954107"/>
          </a:xfrm>
          <a:prstGeom prst="rect">
            <a:avLst/>
          </a:prstGeom>
        </p:spPr>
        <p:txBody>
          <a:bodyPr wrap="square" rtlCol="0">
            <a:spAutoFit/>
          </a:bodyPr>
          <a:lstStyle/>
          <a:p>
            <a:r>
              <a:rPr lang="en-US" sz="2800" dirty="0">
                <a:solidFill>
                  <a:srgbClr val="002060"/>
                </a:solidFill>
              </a:rPr>
              <a:t>Lazy Prim demonstration: All vertices in T – MST is complete</a:t>
            </a:r>
          </a:p>
        </p:txBody>
      </p:sp>
      <p:graphicFrame>
        <p:nvGraphicFramePr>
          <p:cNvPr id="3" name="Table 2"/>
          <p:cNvGraphicFramePr>
            <a:graphicFrameLocks noGrp="1"/>
          </p:cNvGraphicFramePr>
          <p:nvPr/>
        </p:nvGraphicFramePr>
        <p:xfrm>
          <a:off x="6096000" y="990600"/>
          <a:ext cx="2741148" cy="2345696"/>
        </p:xfrm>
        <a:graphic>
          <a:graphicData uri="http://schemas.openxmlformats.org/drawingml/2006/table">
            <a:tbl>
              <a:tblPr firstRow="1" bandRow="1">
                <a:tableStyleId>{5940675A-B579-460E-94D1-54222C63F5DA}</a:tableStyleId>
              </a:tblPr>
              <a:tblGrid>
                <a:gridCol w="1370574">
                  <a:extLst>
                    <a:ext uri="{9D8B030D-6E8A-4147-A177-3AD203B41FA5}">
                      <a16:colId xmlns:a16="http://schemas.microsoft.com/office/drawing/2014/main" val="20000"/>
                    </a:ext>
                  </a:extLst>
                </a:gridCol>
                <a:gridCol w="1370574">
                  <a:extLst>
                    <a:ext uri="{9D8B030D-6E8A-4147-A177-3AD203B41FA5}">
                      <a16:colId xmlns:a16="http://schemas.microsoft.com/office/drawing/2014/main" val="20001"/>
                    </a:ext>
                  </a:extLst>
                </a:gridCol>
              </a:tblGrid>
              <a:tr h="586424">
                <a:tc gridSpan="2">
                  <a:txBody>
                    <a:bodyPr/>
                    <a:lstStyle/>
                    <a:p>
                      <a:pPr algn="ctr"/>
                      <a:r>
                        <a:rPr lang="en-US" dirty="0"/>
                        <a:t>Min</a:t>
                      </a:r>
                      <a:r>
                        <a:rPr lang="en-US" baseline="0" dirty="0"/>
                        <a:t> PQ</a:t>
                      </a:r>
                      <a:endParaRPr lang="en-US" dirty="0"/>
                    </a:p>
                  </a:txBody>
                  <a:tcPr anchor="ctr"/>
                </a:tc>
                <a:tc hMerge="1">
                  <a:txBody>
                    <a:bodyPr/>
                    <a:lstStyle/>
                    <a:p>
                      <a:endParaRPr lang="en-US" dirty="0"/>
                    </a:p>
                  </a:txBody>
                  <a:tcPr/>
                </a:tc>
                <a:extLst>
                  <a:ext uri="{0D108BD9-81ED-4DB2-BD59-A6C34878D82A}">
                    <a16:rowId xmlns:a16="http://schemas.microsoft.com/office/drawing/2014/main" val="10000"/>
                  </a:ext>
                </a:extLst>
              </a:tr>
              <a:tr h="586424">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654331"/>
                  </a:ext>
                </a:extLst>
              </a:tr>
              <a:tr h="586424">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2522846704"/>
                  </a:ext>
                </a:extLst>
              </a:tr>
              <a:tr h="586424">
                <a:tc>
                  <a:txBody>
                    <a:bodyPr/>
                    <a:lstStyle/>
                    <a:p>
                      <a:pPr algn="ctr"/>
                      <a:r>
                        <a:rPr lang="en-US" dirty="0"/>
                        <a:t>2-1</a:t>
                      </a:r>
                    </a:p>
                  </a:txBody>
                  <a:tcPr anchor="ctr"/>
                </a:tc>
                <a:tc>
                  <a:txBody>
                    <a:bodyPr/>
                    <a:lstStyle/>
                    <a:p>
                      <a:pPr algn="ctr"/>
                      <a:r>
                        <a:rPr lang="en-US" dirty="0"/>
                        <a:t>20</a:t>
                      </a:r>
                    </a:p>
                  </a:txBody>
                  <a:tcPr anchor="ctr"/>
                </a:tc>
                <a:extLst>
                  <a:ext uri="{0D108BD9-81ED-4DB2-BD59-A6C34878D82A}">
                    <a16:rowId xmlns:a16="http://schemas.microsoft.com/office/drawing/2014/main" val="1465632968"/>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B05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B05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1473593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382000" cy="523220"/>
          </a:xfrm>
          <a:prstGeom prst="rect">
            <a:avLst/>
          </a:prstGeom>
        </p:spPr>
        <p:txBody>
          <a:bodyPr wrap="square" rtlCol="0">
            <a:spAutoFit/>
          </a:bodyPr>
          <a:lstStyle/>
          <a:p>
            <a:r>
              <a:rPr lang="en-US" sz="2800" dirty="0">
                <a:solidFill>
                  <a:srgbClr val="002060"/>
                </a:solidFill>
              </a:rPr>
              <a:t>Lazy Prim runtime/space requirements:</a:t>
            </a:r>
          </a:p>
        </p:txBody>
      </p:sp>
      <p:pic>
        <p:nvPicPr>
          <p:cNvPr id="4" name="Picture 3">
            <a:extLst>
              <a:ext uri="{FF2B5EF4-FFF2-40B4-BE49-F238E27FC236}">
                <a16:creationId xmlns:a16="http://schemas.microsoft.com/office/drawing/2014/main" id="{73101BA5-A4E9-49A0-A7A1-FD8CE019A3CA}"/>
              </a:ext>
            </a:extLst>
          </p:cNvPr>
          <p:cNvPicPr>
            <a:picLocks noChangeAspect="1"/>
          </p:cNvPicPr>
          <p:nvPr/>
        </p:nvPicPr>
        <p:blipFill>
          <a:blip r:embed="rId3"/>
          <a:stretch>
            <a:fillRect/>
          </a:stretch>
        </p:blipFill>
        <p:spPr>
          <a:xfrm>
            <a:off x="1066800" y="762000"/>
            <a:ext cx="3318114" cy="2184821"/>
          </a:xfrm>
          <a:prstGeom prst="rect">
            <a:avLst/>
          </a:prstGeom>
        </p:spPr>
      </p:pic>
      <p:pic>
        <p:nvPicPr>
          <p:cNvPr id="5" name="Picture 4">
            <a:extLst>
              <a:ext uri="{FF2B5EF4-FFF2-40B4-BE49-F238E27FC236}">
                <a16:creationId xmlns:a16="http://schemas.microsoft.com/office/drawing/2014/main" id="{6DCAEDAA-E790-4BA7-871B-6DA705F676E5}"/>
              </a:ext>
            </a:extLst>
          </p:cNvPr>
          <p:cNvPicPr>
            <a:picLocks noChangeAspect="1"/>
          </p:cNvPicPr>
          <p:nvPr/>
        </p:nvPicPr>
        <p:blipFill>
          <a:blip r:embed="rId4"/>
          <a:stretch>
            <a:fillRect/>
          </a:stretch>
        </p:blipFill>
        <p:spPr>
          <a:xfrm>
            <a:off x="4581378" y="3581400"/>
            <a:ext cx="4297230" cy="2266242"/>
          </a:xfrm>
          <a:prstGeom prst="rect">
            <a:avLst/>
          </a:prstGeom>
        </p:spPr>
      </p:pic>
      <p:cxnSp>
        <p:nvCxnSpPr>
          <p:cNvPr id="7" name="Straight Arrow Connector 6">
            <a:extLst>
              <a:ext uri="{FF2B5EF4-FFF2-40B4-BE49-F238E27FC236}">
                <a16:creationId xmlns:a16="http://schemas.microsoft.com/office/drawing/2014/main" id="{D145535A-9D4B-4ED2-9275-42047C0CC2E9}"/>
              </a:ext>
            </a:extLst>
          </p:cNvPr>
          <p:cNvCxnSpPr/>
          <p:nvPr/>
        </p:nvCxnSpPr>
        <p:spPr>
          <a:xfrm>
            <a:off x="4191000" y="1981200"/>
            <a:ext cx="1219200" cy="14478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76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Eager Prim implementation: general concept</a:t>
            </a:r>
          </a:p>
        </p:txBody>
      </p:sp>
      <p:sp>
        <p:nvSpPr>
          <p:cNvPr id="15" name="TextBox 14">
            <a:extLst>
              <a:ext uri="{FF2B5EF4-FFF2-40B4-BE49-F238E27FC236}">
                <a16:creationId xmlns:a16="http://schemas.microsoft.com/office/drawing/2014/main" id="{9A3D8287-6E39-4773-8465-273C0D9CB464}"/>
              </a:ext>
            </a:extLst>
          </p:cNvPr>
          <p:cNvSpPr txBox="1"/>
          <p:nvPr/>
        </p:nvSpPr>
        <p:spPr>
          <a:xfrm>
            <a:off x="0" y="6550223"/>
            <a:ext cx="5664530" cy="307777"/>
          </a:xfrm>
          <a:prstGeom prst="rect">
            <a:avLst/>
          </a:prstGeom>
          <a:noFill/>
        </p:spPr>
        <p:txBody>
          <a:bodyPr wrap="square" rtlCol="0">
            <a:spAutoFit/>
          </a:bodyPr>
          <a:lstStyle/>
          <a:p>
            <a:r>
              <a:rPr lang="en-US" sz="1400" u="sng" dirty="0"/>
              <a:t>Image credit</a:t>
            </a:r>
            <a:r>
              <a:rPr lang="en-US" sz="1400" dirty="0"/>
              <a:t>: Images from lecture slides</a:t>
            </a:r>
            <a:endParaRPr lang="en-US" sz="1400" u="sng" dirty="0"/>
          </a:p>
        </p:txBody>
      </p:sp>
      <p:sp>
        <p:nvSpPr>
          <p:cNvPr id="4" name="TextBox 3">
            <a:extLst>
              <a:ext uri="{FF2B5EF4-FFF2-40B4-BE49-F238E27FC236}">
                <a16:creationId xmlns:a16="http://schemas.microsoft.com/office/drawing/2014/main" id="{D2924870-E158-49B4-B90A-DF04261E7036}"/>
              </a:ext>
            </a:extLst>
          </p:cNvPr>
          <p:cNvSpPr txBox="1"/>
          <p:nvPr/>
        </p:nvSpPr>
        <p:spPr>
          <a:xfrm>
            <a:off x="498764" y="754336"/>
            <a:ext cx="7457704" cy="830997"/>
          </a:xfrm>
          <a:prstGeom prst="rect">
            <a:avLst/>
          </a:prstGeom>
          <a:noFill/>
        </p:spPr>
        <p:txBody>
          <a:bodyPr wrap="square" rtlCol="0">
            <a:spAutoFit/>
          </a:bodyPr>
          <a:lstStyle/>
          <a:p>
            <a:pPr marL="457200" indent="-457200">
              <a:buFont typeface="+mj-lt"/>
              <a:buAutoNum type="arabicPeriod"/>
            </a:pPr>
            <a:r>
              <a:rPr lang="en-US" sz="2400" dirty="0"/>
              <a:t>Start with an arbitrary vertex v</a:t>
            </a:r>
            <a:r>
              <a:rPr lang="en-US" sz="2400" baseline="-25000" dirty="0"/>
              <a:t>0</a:t>
            </a:r>
            <a:endParaRPr lang="en-US" sz="2400" dirty="0"/>
          </a:p>
          <a:p>
            <a:pPr marL="914400" lvl="1" indent="-457200">
              <a:buFont typeface="Arial" panose="020B0604020202020204" pitchFamily="34" charset="0"/>
              <a:buChar char="•"/>
            </a:pPr>
            <a:r>
              <a:rPr lang="en-US" sz="2400" dirty="0"/>
              <a:t>v</a:t>
            </a:r>
            <a:r>
              <a:rPr lang="en-US" sz="2400" baseline="-25000" dirty="0"/>
              <a:t>0</a:t>
            </a:r>
            <a:r>
              <a:rPr lang="en-US" sz="2400" dirty="0"/>
              <a:t> will form the start of the tree T</a:t>
            </a:r>
          </a:p>
        </p:txBody>
      </p:sp>
      <p:sp>
        <p:nvSpPr>
          <p:cNvPr id="9" name="TextBox 8">
            <a:extLst>
              <a:ext uri="{FF2B5EF4-FFF2-40B4-BE49-F238E27FC236}">
                <a16:creationId xmlns:a16="http://schemas.microsoft.com/office/drawing/2014/main" id="{E88E3F88-B60C-4615-AAB0-74F19D471508}"/>
              </a:ext>
            </a:extLst>
          </p:cNvPr>
          <p:cNvSpPr txBox="1"/>
          <p:nvPr/>
        </p:nvSpPr>
        <p:spPr>
          <a:xfrm>
            <a:off x="498764" y="1816449"/>
            <a:ext cx="7457704" cy="461665"/>
          </a:xfrm>
          <a:prstGeom prst="rect">
            <a:avLst/>
          </a:prstGeom>
          <a:noFill/>
        </p:spPr>
        <p:txBody>
          <a:bodyPr wrap="square" rtlCol="0">
            <a:spAutoFit/>
          </a:bodyPr>
          <a:lstStyle/>
          <a:p>
            <a:pPr marL="457200" indent="-457200">
              <a:buFont typeface="+mj-lt"/>
              <a:buAutoNum type="arabicPeriod" startAt="2"/>
            </a:pPr>
            <a:r>
              <a:rPr lang="en-US" sz="2400" dirty="0"/>
              <a:t>While there remain vertices not included in T: </a:t>
            </a:r>
          </a:p>
        </p:txBody>
      </p:sp>
      <p:sp>
        <p:nvSpPr>
          <p:cNvPr id="10" name="TextBox 9">
            <a:extLst>
              <a:ext uri="{FF2B5EF4-FFF2-40B4-BE49-F238E27FC236}">
                <a16:creationId xmlns:a16="http://schemas.microsoft.com/office/drawing/2014/main" id="{C9B6A22D-1DCA-4F56-820D-4DDD92D1FE80}"/>
              </a:ext>
            </a:extLst>
          </p:cNvPr>
          <p:cNvSpPr txBox="1"/>
          <p:nvPr/>
        </p:nvSpPr>
        <p:spPr>
          <a:xfrm>
            <a:off x="1019300" y="2336392"/>
            <a:ext cx="7457704"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70C0"/>
                </a:solidFill>
              </a:rPr>
              <a:t>Find the edge of lowest weight that connects T to a vertex that hasn’t yet been touched.</a:t>
            </a:r>
          </a:p>
        </p:txBody>
      </p:sp>
      <p:sp>
        <p:nvSpPr>
          <p:cNvPr id="8" name="TextBox 7">
            <a:extLst>
              <a:ext uri="{FF2B5EF4-FFF2-40B4-BE49-F238E27FC236}">
                <a16:creationId xmlns:a16="http://schemas.microsoft.com/office/drawing/2014/main" id="{1B9485A5-EF54-4C53-88A4-A5A2E997405E}"/>
              </a:ext>
            </a:extLst>
          </p:cNvPr>
          <p:cNvSpPr txBox="1"/>
          <p:nvPr/>
        </p:nvSpPr>
        <p:spPr>
          <a:xfrm>
            <a:off x="843148" y="3167389"/>
            <a:ext cx="7457704" cy="4985980"/>
          </a:xfrm>
          <a:prstGeom prst="rect">
            <a:avLst/>
          </a:prstGeom>
          <a:noFill/>
        </p:spPr>
        <p:txBody>
          <a:bodyPr wrap="square" rtlCol="0">
            <a:spAutoFit/>
          </a:bodyPr>
          <a:lstStyle/>
          <a:p>
            <a:pPr marL="457200" indent="-457200">
              <a:buFont typeface="+mj-lt"/>
              <a:buAutoNum type="arabicPeriod"/>
            </a:pPr>
            <a:r>
              <a:rPr lang="en-US" sz="2200" dirty="0"/>
              <a:t>For each newly added v</a:t>
            </a:r>
            <a:r>
              <a:rPr lang="en-US" sz="2200" baseline="-25000" dirty="0"/>
              <a:t>i</a:t>
            </a:r>
            <a:r>
              <a:rPr lang="en-US" sz="2200" dirty="0"/>
              <a:t> :</a:t>
            </a:r>
          </a:p>
          <a:p>
            <a:pPr marL="914400" lvl="1" indent="-457200">
              <a:buFont typeface="Arial" panose="020B0604020202020204" pitchFamily="34" charset="0"/>
              <a:buChar char="•"/>
            </a:pPr>
            <a:r>
              <a:rPr lang="en-US" sz="2200" dirty="0">
                <a:solidFill>
                  <a:srgbClr val="002060"/>
                </a:solidFill>
              </a:rPr>
              <a:t>Consider each edge to a vertex not yet in T</a:t>
            </a:r>
          </a:p>
          <a:p>
            <a:pPr marL="914400" lvl="1" indent="-457200">
              <a:buFont typeface="Arial" panose="020B0604020202020204" pitchFamily="34" charset="0"/>
              <a:buChar char="•"/>
            </a:pPr>
            <a:r>
              <a:rPr lang="en-US" sz="2200" dirty="0">
                <a:solidFill>
                  <a:srgbClr val="002060"/>
                </a:solidFill>
              </a:rPr>
              <a:t>For each such edge</a:t>
            </a:r>
          </a:p>
          <a:p>
            <a:pPr marL="1371600" lvl="2" indent="-457200">
              <a:buFont typeface="Arial" panose="020B0604020202020204" pitchFamily="34" charset="0"/>
              <a:buChar char="•"/>
            </a:pPr>
            <a:r>
              <a:rPr lang="en-US" sz="2200" dirty="0">
                <a:solidFill>
                  <a:srgbClr val="002060"/>
                </a:solidFill>
              </a:rPr>
              <a:t>Look up the other vertex </a:t>
            </a:r>
            <a:r>
              <a:rPr lang="en-US" sz="2200" dirty="0" err="1">
                <a:solidFill>
                  <a:srgbClr val="002060"/>
                </a:solidFill>
              </a:rPr>
              <a:t>v</a:t>
            </a:r>
            <a:r>
              <a:rPr lang="en-US" sz="2200" baseline="-25000" dirty="0" err="1">
                <a:solidFill>
                  <a:srgbClr val="002060"/>
                </a:solidFill>
              </a:rPr>
              <a:t>j</a:t>
            </a:r>
            <a:r>
              <a:rPr lang="en-US" sz="2200" dirty="0">
                <a:solidFill>
                  <a:srgbClr val="002060"/>
                </a:solidFill>
              </a:rPr>
              <a:t> in an indexable PQ</a:t>
            </a:r>
          </a:p>
          <a:p>
            <a:pPr marL="1371600" lvl="2" indent="-457200">
              <a:buFont typeface="Arial" panose="020B0604020202020204" pitchFamily="34" charset="0"/>
              <a:buChar char="•"/>
            </a:pPr>
            <a:r>
              <a:rPr lang="en-US" sz="2200" dirty="0">
                <a:solidFill>
                  <a:srgbClr val="002060"/>
                </a:solidFill>
              </a:rPr>
              <a:t>If </a:t>
            </a:r>
            <a:r>
              <a:rPr lang="en-US" sz="2200" dirty="0" err="1">
                <a:solidFill>
                  <a:srgbClr val="002060"/>
                </a:solidFill>
              </a:rPr>
              <a:t>v</a:t>
            </a:r>
            <a:r>
              <a:rPr lang="en-US" sz="2200" baseline="-25000" dirty="0" err="1">
                <a:solidFill>
                  <a:srgbClr val="002060"/>
                </a:solidFill>
              </a:rPr>
              <a:t>j</a:t>
            </a:r>
            <a:r>
              <a:rPr lang="en-US" sz="2200" dirty="0">
                <a:solidFill>
                  <a:srgbClr val="002060"/>
                </a:solidFill>
              </a:rPr>
              <a:t> is not in the PQ: add the edge</a:t>
            </a:r>
          </a:p>
          <a:p>
            <a:pPr marL="1371600" lvl="2" indent="-457200">
              <a:buFont typeface="Arial" panose="020B0604020202020204" pitchFamily="34" charset="0"/>
              <a:buChar char="•"/>
            </a:pPr>
            <a:r>
              <a:rPr lang="en-US" sz="2200" dirty="0">
                <a:solidFill>
                  <a:srgbClr val="002060"/>
                </a:solidFill>
              </a:rPr>
              <a:t>If </a:t>
            </a:r>
            <a:r>
              <a:rPr lang="en-US" sz="2200" dirty="0" err="1">
                <a:solidFill>
                  <a:srgbClr val="002060"/>
                </a:solidFill>
              </a:rPr>
              <a:t>v</a:t>
            </a:r>
            <a:r>
              <a:rPr lang="en-US" sz="2200" baseline="-25000" dirty="0" err="1">
                <a:solidFill>
                  <a:srgbClr val="002060"/>
                </a:solidFill>
              </a:rPr>
              <a:t>j</a:t>
            </a:r>
            <a:r>
              <a:rPr lang="en-US" sz="2200" dirty="0">
                <a:solidFill>
                  <a:srgbClr val="002060"/>
                </a:solidFill>
              </a:rPr>
              <a:t> is in the PQ: replace existing edge if weight new edge &lt; weight edge in PQ</a:t>
            </a:r>
          </a:p>
          <a:p>
            <a:pPr marL="1371600" lvl="2" indent="-457200">
              <a:buFont typeface="Arial" panose="020B0604020202020204" pitchFamily="34" charset="0"/>
              <a:buChar char="•"/>
            </a:pPr>
            <a:r>
              <a:rPr lang="en-US" sz="2200" dirty="0">
                <a:solidFill>
                  <a:srgbClr val="002060"/>
                </a:solidFill>
              </a:rPr>
              <a:t>Heap will be adjusted as needed</a:t>
            </a:r>
          </a:p>
          <a:p>
            <a:pPr marL="457200" indent="-457200">
              <a:buFont typeface="+mj-lt"/>
              <a:buAutoNum type="arabicPeriod"/>
            </a:pPr>
            <a:r>
              <a:rPr lang="en-US" sz="2200" dirty="0"/>
              <a:t>Pop the min edge to identify the next edge to add to T</a:t>
            </a:r>
          </a:p>
          <a:p>
            <a:pPr marL="1257300" lvl="2" indent="-342900">
              <a:buFont typeface="Arial" panose="020B0604020202020204" pitchFamily="34" charset="0"/>
              <a:buChar char="•"/>
            </a:pPr>
            <a:endParaRPr lang="en-US" sz="2400" dirty="0"/>
          </a:p>
          <a:p>
            <a:pPr lvl="1"/>
            <a:endParaRPr lang="en-US" sz="2400" dirty="0"/>
          </a:p>
          <a:p>
            <a:endParaRPr lang="en-US" sz="2400" dirty="0"/>
          </a:p>
          <a:p>
            <a:pPr marL="457200" indent="-457200">
              <a:buFont typeface="+mj-lt"/>
              <a:buAutoNum type="arabicPeriod"/>
            </a:pPr>
            <a:r>
              <a:rPr lang="en-US" sz="2400" dirty="0"/>
              <a:t>Then pop the min from the PQ to find out the next </a:t>
            </a:r>
            <a:r>
              <a:rPr lang="en-US" sz="2400" dirty="0" err="1"/>
              <a:t>v</a:t>
            </a:r>
            <a:r>
              <a:rPr lang="en-US" sz="2400" baseline="-25000" dirty="0" err="1"/>
              <a:t>j</a:t>
            </a:r>
            <a:r>
              <a:rPr lang="en-US" sz="2400" dirty="0"/>
              <a:t> to add to T (and the edge used to connect to it)</a:t>
            </a:r>
          </a:p>
        </p:txBody>
      </p:sp>
    </p:spTree>
    <p:extLst>
      <p:ext uri="{BB962C8B-B14F-4D97-AF65-F5344CB8AC3E}">
        <p14:creationId xmlns:p14="http://schemas.microsoft.com/office/powerpoint/2010/main" val="78062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Why do we use Prim’s algorithm?</a:t>
            </a:r>
          </a:p>
        </p:txBody>
      </p:sp>
      <p:sp>
        <p:nvSpPr>
          <p:cNvPr id="8" name="TextBox 7">
            <a:extLst>
              <a:ext uri="{FF2B5EF4-FFF2-40B4-BE49-F238E27FC236}">
                <a16:creationId xmlns:a16="http://schemas.microsoft.com/office/drawing/2014/main" id="{DA85C606-5241-42A0-81B0-39BD02E05BD4}"/>
              </a:ext>
            </a:extLst>
          </p:cNvPr>
          <p:cNvSpPr txBox="1"/>
          <p:nvPr/>
        </p:nvSpPr>
        <p:spPr>
          <a:xfrm>
            <a:off x="471398" y="687324"/>
            <a:ext cx="8409318" cy="461665"/>
          </a:xfrm>
          <a:prstGeom prst="rect">
            <a:avLst/>
          </a:prstGeom>
        </p:spPr>
        <p:txBody>
          <a:bodyPr wrap="square" rtlCol="0">
            <a:spAutoFit/>
          </a:bodyPr>
          <a:lstStyle/>
          <a:p>
            <a:r>
              <a:rPr lang="en-US" sz="2400" dirty="0">
                <a:sym typeface="Wingdings" panose="05000000000000000000" pitchFamily="2" charset="2"/>
              </a:rPr>
              <a:t>--&gt; To compute the minimum spanning tree (MST) of a graph </a:t>
            </a:r>
            <a:endParaRPr lang="en-US" sz="2400" dirty="0"/>
          </a:p>
        </p:txBody>
      </p:sp>
      <p:sp>
        <p:nvSpPr>
          <p:cNvPr id="9" name="TextBox 8">
            <a:extLst>
              <a:ext uri="{FF2B5EF4-FFF2-40B4-BE49-F238E27FC236}">
                <a16:creationId xmlns:a16="http://schemas.microsoft.com/office/drawing/2014/main" id="{3328C515-9FE0-4E06-9706-9078769F0C5C}"/>
              </a:ext>
            </a:extLst>
          </p:cNvPr>
          <p:cNvSpPr txBox="1"/>
          <p:nvPr/>
        </p:nvSpPr>
        <p:spPr>
          <a:xfrm>
            <a:off x="471398" y="1313093"/>
            <a:ext cx="6060031" cy="461665"/>
          </a:xfrm>
          <a:prstGeom prst="rect">
            <a:avLst/>
          </a:prstGeom>
        </p:spPr>
        <p:txBody>
          <a:bodyPr wrap="square" rtlCol="0">
            <a:spAutoFit/>
          </a:bodyPr>
          <a:lstStyle/>
          <a:p>
            <a:r>
              <a:rPr lang="en-US" sz="2400" dirty="0">
                <a:solidFill>
                  <a:srgbClr val="002060"/>
                </a:solidFill>
                <a:sym typeface="Wingdings" panose="05000000000000000000" pitchFamily="2" charset="2"/>
              </a:rPr>
              <a:t>--&gt; What is a spanning tree? </a:t>
            </a:r>
            <a:endParaRPr lang="en-US" sz="2400" dirty="0">
              <a:solidFill>
                <a:srgbClr val="002060"/>
              </a:solidFill>
            </a:endParaRPr>
          </a:p>
        </p:txBody>
      </p:sp>
      <p:pic>
        <p:nvPicPr>
          <p:cNvPr id="4" name="Picture 3" descr="Spanning Tree -- from Wolfram MathWorld - Mozilla Firefox">
            <a:extLst>
              <a:ext uri="{FF2B5EF4-FFF2-40B4-BE49-F238E27FC236}">
                <a16:creationId xmlns:a16="http://schemas.microsoft.com/office/drawing/2014/main" id="{2919ADB7-5BF5-4B9E-9B4E-80EAA759F791}"/>
              </a:ext>
            </a:extLst>
          </p:cNvPr>
          <p:cNvPicPr>
            <a:picLocks noChangeAspect="1"/>
          </p:cNvPicPr>
          <p:nvPr/>
        </p:nvPicPr>
        <p:blipFill rotWithShape="1">
          <a:blip r:embed="rId3">
            <a:extLst>
              <a:ext uri="{28A0092B-C50C-407E-A947-70E740481C1C}">
                <a14:useLocalDpi xmlns:a14="http://schemas.microsoft.com/office/drawing/2010/main" val="0"/>
              </a:ext>
            </a:extLst>
          </a:blip>
          <a:srcRect l="33727" t="34967" r="37532" b="37482"/>
          <a:stretch/>
        </p:blipFill>
        <p:spPr>
          <a:xfrm>
            <a:off x="4254929" y="1938862"/>
            <a:ext cx="4663440" cy="2423329"/>
          </a:xfrm>
          <a:prstGeom prst="rect">
            <a:avLst/>
          </a:prstGeom>
        </p:spPr>
      </p:pic>
      <p:sp>
        <p:nvSpPr>
          <p:cNvPr id="10" name="TextBox 9">
            <a:extLst>
              <a:ext uri="{FF2B5EF4-FFF2-40B4-BE49-F238E27FC236}">
                <a16:creationId xmlns:a16="http://schemas.microsoft.com/office/drawing/2014/main" id="{00E29BE6-5310-4520-8F2E-8D6325236952}"/>
              </a:ext>
            </a:extLst>
          </p:cNvPr>
          <p:cNvSpPr txBox="1"/>
          <p:nvPr/>
        </p:nvSpPr>
        <p:spPr>
          <a:xfrm>
            <a:off x="0" y="6550223"/>
            <a:ext cx="5664530" cy="307777"/>
          </a:xfrm>
          <a:prstGeom prst="rect">
            <a:avLst/>
          </a:prstGeom>
          <a:noFill/>
        </p:spPr>
        <p:txBody>
          <a:bodyPr wrap="square" rtlCol="0">
            <a:spAutoFit/>
          </a:bodyPr>
          <a:lstStyle/>
          <a:p>
            <a:r>
              <a:rPr lang="en-US" sz="1400" u="sng" dirty="0"/>
              <a:t>Image and definition credit</a:t>
            </a:r>
            <a:r>
              <a:rPr lang="en-US" sz="1400" dirty="0"/>
              <a:t>:</a:t>
            </a:r>
            <a:r>
              <a:rPr lang="en-US" sz="1400" u="sng" dirty="0"/>
              <a:t> </a:t>
            </a:r>
            <a:r>
              <a:rPr lang="en-US" sz="1400" dirty="0"/>
              <a:t>Wolfram </a:t>
            </a:r>
            <a:r>
              <a:rPr lang="en-US" sz="1400" dirty="0" err="1"/>
              <a:t>Mathword</a:t>
            </a:r>
            <a:r>
              <a:rPr lang="en-US" sz="1400" dirty="0"/>
              <a:t> and lecture slides</a:t>
            </a:r>
            <a:endParaRPr lang="en-US" sz="1400" u="sng" dirty="0"/>
          </a:p>
        </p:txBody>
      </p:sp>
      <p:sp>
        <p:nvSpPr>
          <p:cNvPr id="12" name="TextBox 11">
            <a:extLst>
              <a:ext uri="{FF2B5EF4-FFF2-40B4-BE49-F238E27FC236}">
                <a16:creationId xmlns:a16="http://schemas.microsoft.com/office/drawing/2014/main" id="{074C9F09-5C21-43C1-B8AB-F30EF8B8ABF7}"/>
              </a:ext>
            </a:extLst>
          </p:cNvPr>
          <p:cNvSpPr txBox="1"/>
          <p:nvPr/>
        </p:nvSpPr>
        <p:spPr>
          <a:xfrm>
            <a:off x="225631" y="1902797"/>
            <a:ext cx="3974078" cy="4801314"/>
          </a:xfrm>
          <a:prstGeom prst="rect">
            <a:avLst/>
          </a:prstGeom>
          <a:noFill/>
        </p:spPr>
        <p:txBody>
          <a:bodyPr wrap="square" rtlCol="0">
            <a:spAutoFit/>
          </a:bodyPr>
          <a:lstStyle/>
          <a:p>
            <a:r>
              <a:rPr lang="en-US" dirty="0"/>
              <a:t>For graphs with v </a:t>
            </a:r>
            <a:r>
              <a:rPr lang="en-US" dirty="0" err="1"/>
              <a:t>verticies</a:t>
            </a:r>
            <a:r>
              <a:rPr lang="en-US" dirty="0"/>
              <a:t> (v = 4 in the example):</a:t>
            </a:r>
          </a:p>
          <a:p>
            <a:pPr marL="285750" indent="-285750">
              <a:buFont typeface="Arial" panose="020B0604020202020204" pitchFamily="34" charset="0"/>
              <a:buChar char="•"/>
            </a:pPr>
            <a:r>
              <a:rPr lang="en-US" dirty="0"/>
              <a:t>Find </a:t>
            </a:r>
            <a:r>
              <a:rPr lang="en-US" b="1" dirty="0"/>
              <a:t>v-1</a:t>
            </a:r>
            <a:r>
              <a:rPr lang="en-US" dirty="0"/>
              <a:t> edges such that:</a:t>
            </a:r>
          </a:p>
          <a:p>
            <a:pPr marL="742950" lvl="1" indent="-285750">
              <a:buFont typeface="Arial" panose="020B0604020202020204" pitchFamily="34" charset="0"/>
              <a:buChar char="•"/>
            </a:pPr>
            <a:r>
              <a:rPr lang="en-US" dirty="0"/>
              <a:t>All v vertices are </a:t>
            </a:r>
            <a:r>
              <a:rPr lang="en-US" b="1" dirty="0"/>
              <a:t>connected</a:t>
            </a:r>
          </a:p>
          <a:p>
            <a:pPr lvl="1"/>
            <a:r>
              <a:rPr lang="en-US" dirty="0"/>
              <a:t>(</a:t>
            </a:r>
            <a:r>
              <a:rPr lang="en-US" u="sng" dirty="0"/>
              <a:t>connected</a:t>
            </a:r>
            <a:r>
              <a:rPr lang="en-US" dirty="0"/>
              <a:t> = </a:t>
            </a:r>
            <a:r>
              <a:rPr lang="en-US" dirty="0">
                <a:sym typeface="Symbol" panose="05050102010706020507" pitchFamily="18" charset="2"/>
              </a:rPr>
              <a:t>there exists a path between any arbitrary v</a:t>
            </a:r>
            <a:r>
              <a:rPr lang="en-US" baseline="-25000" dirty="0">
                <a:sym typeface="Symbol" panose="05050102010706020507" pitchFamily="18" charset="2"/>
              </a:rPr>
              <a:t>i</a:t>
            </a:r>
            <a:r>
              <a:rPr lang="en-US" i="1" dirty="0">
                <a:sym typeface="Symbol" panose="05050102010706020507" pitchFamily="18" charset="2"/>
              </a:rPr>
              <a:t> ,</a:t>
            </a:r>
            <a:r>
              <a:rPr lang="en-US" dirty="0" err="1">
                <a:sym typeface="Symbol" panose="05050102010706020507" pitchFamily="18" charset="2"/>
              </a:rPr>
              <a:t>v</a:t>
            </a:r>
            <a:r>
              <a:rPr lang="en-US" baseline="-25000" dirty="0" err="1">
                <a:sym typeface="Symbol" panose="05050102010706020507" pitchFamily="18" charset="2"/>
              </a:rPr>
              <a:t>j</a:t>
            </a:r>
            <a:r>
              <a:rPr lang="en-US" dirty="0">
                <a:sym typeface="Symbol" panose="05050102010706020507" pitchFamily="18" charset="2"/>
              </a:rPr>
              <a:t>)</a:t>
            </a:r>
          </a:p>
          <a:p>
            <a:pPr marL="742950" lvl="1" indent="-285750">
              <a:buFont typeface="Arial" panose="020B0604020202020204" pitchFamily="34" charset="0"/>
              <a:buChar char="•"/>
            </a:pPr>
            <a:r>
              <a:rPr lang="en-US" dirty="0">
                <a:sym typeface="Symbol" panose="05050102010706020507" pitchFamily="18" charset="2"/>
              </a:rPr>
              <a:t>The </a:t>
            </a:r>
            <a:r>
              <a:rPr lang="en-US" b="1" dirty="0">
                <a:sym typeface="Symbol" panose="05050102010706020507" pitchFamily="18" charset="2"/>
              </a:rPr>
              <a:t>v-1 </a:t>
            </a:r>
            <a:r>
              <a:rPr lang="en-US" dirty="0">
                <a:sym typeface="Symbol" panose="05050102010706020507" pitchFamily="18" charset="2"/>
              </a:rPr>
              <a:t>edges define an acyclic graph (</a:t>
            </a:r>
            <a:r>
              <a:rPr lang="en-US" u="sng" dirty="0">
                <a:sym typeface="Symbol" panose="05050102010706020507" pitchFamily="18" charset="2"/>
              </a:rPr>
              <a:t>acyclic </a:t>
            </a:r>
            <a:r>
              <a:rPr lang="en-US" dirty="0">
                <a:sym typeface="Symbol" panose="05050102010706020507" pitchFamily="18" charset="2"/>
              </a:rPr>
              <a:t>= graph w no cycles; i.e., there is no simple path such that the first and last vertex are the same; </a:t>
            </a:r>
            <a:r>
              <a:rPr lang="en-US" u="sng" dirty="0">
                <a:sym typeface="Symbol" panose="05050102010706020507" pitchFamily="18" charset="2"/>
              </a:rPr>
              <a:t>simple path</a:t>
            </a:r>
            <a:r>
              <a:rPr lang="en-US" dirty="0">
                <a:sym typeface="Symbol" panose="05050102010706020507" pitchFamily="18" charset="2"/>
              </a:rPr>
              <a:t> = no vertices repeated along the path)</a:t>
            </a:r>
          </a:p>
          <a:p>
            <a:pPr marL="742950" lvl="1" indent="-285750">
              <a:buFont typeface="Arial" panose="020B0604020202020204" pitchFamily="34" charset="0"/>
              <a:buChar char="•"/>
            </a:pPr>
            <a:endParaRPr lang="en-US" u="sng" dirty="0"/>
          </a:p>
          <a:p>
            <a:endParaRPr lang="en-US" dirty="0"/>
          </a:p>
          <a:p>
            <a:endParaRPr lang="en-US" dirty="0"/>
          </a:p>
          <a:p>
            <a:endParaRPr lang="en-US" dirty="0"/>
          </a:p>
        </p:txBody>
      </p:sp>
      <p:sp>
        <p:nvSpPr>
          <p:cNvPr id="13" name="TextBox 12">
            <a:extLst>
              <a:ext uri="{FF2B5EF4-FFF2-40B4-BE49-F238E27FC236}">
                <a16:creationId xmlns:a16="http://schemas.microsoft.com/office/drawing/2014/main" id="{CA980FBF-F090-4452-9236-CB796BA44D93}"/>
              </a:ext>
            </a:extLst>
          </p:cNvPr>
          <p:cNvSpPr txBox="1"/>
          <p:nvPr/>
        </p:nvSpPr>
        <p:spPr>
          <a:xfrm>
            <a:off x="4599610" y="4526295"/>
            <a:ext cx="3974078" cy="1477328"/>
          </a:xfrm>
          <a:prstGeom prst="rect">
            <a:avLst/>
          </a:prstGeom>
          <a:noFill/>
        </p:spPr>
        <p:txBody>
          <a:bodyPr wrap="square" rtlCol="0">
            <a:spAutoFit/>
          </a:bodyPr>
          <a:lstStyle/>
          <a:p>
            <a:r>
              <a:rPr lang="en-US" dirty="0"/>
              <a:t>For each graph in the first column, the valid spanning trees are shown to the right.  If the graph edges are weighted, then we can ask which spanning tree carries the minimum cost.</a:t>
            </a:r>
          </a:p>
        </p:txBody>
      </p:sp>
    </p:spTree>
    <p:extLst>
      <p:ext uri="{BB962C8B-B14F-4D97-AF65-F5344CB8AC3E}">
        <p14:creationId xmlns:p14="http://schemas.microsoft.com/office/powerpoint/2010/main" val="74746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Eager Prim demonstration:</a:t>
            </a:r>
          </a:p>
        </p:txBody>
      </p:sp>
      <p:grpSp>
        <p:nvGrpSpPr>
          <p:cNvPr id="36" name="Group 35"/>
          <p:cNvGrpSpPr/>
          <p:nvPr/>
        </p:nvGrpSpPr>
        <p:grpSpPr>
          <a:xfrm>
            <a:off x="357554" y="1029259"/>
            <a:ext cx="5486167" cy="3598277"/>
            <a:chOff x="357554" y="1029259"/>
            <a:chExt cx="5486167" cy="3598277"/>
          </a:xfrm>
        </p:grpSpPr>
        <p:grpSp>
          <p:nvGrpSpPr>
            <p:cNvPr id="9" name="Group 8"/>
            <p:cNvGrpSpPr/>
            <p:nvPr/>
          </p:nvGrpSpPr>
          <p:grpSpPr>
            <a:xfrm>
              <a:off x="533400" y="1219199"/>
              <a:ext cx="5038344" cy="3226713"/>
              <a:chOff x="533400" y="1219199"/>
              <a:chExt cx="5038344" cy="3226713"/>
            </a:xfrm>
          </p:grpSpPr>
          <p:sp>
            <p:nvSpPr>
              <p:cNvPr id="23" name="TextBox 22">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4" name="Straight Connector 3">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70C0"/>
              </a:solidFill>
            </p:spPr>
            <p:txBody>
              <a:bodyPr wrap="square" rtlCol="0">
                <a:spAutoFit/>
              </a:bodyPr>
              <a:lstStyle/>
              <a:p>
                <a:pPr algn="ctr"/>
                <a:r>
                  <a:rPr lang="en-US" sz="2200" dirty="0"/>
                  <a:t>5</a:t>
                </a:r>
              </a:p>
            </p:txBody>
          </p:sp>
          <p:sp>
            <p:nvSpPr>
              <p:cNvPr id="21" name="TextBox 20">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70C0"/>
              </a:solidFill>
            </p:spPr>
            <p:txBody>
              <a:bodyPr wrap="square" rtlCol="0">
                <a:spAutoFit/>
              </a:bodyPr>
              <a:lstStyle/>
              <a:p>
                <a:pPr algn="ctr"/>
                <a:r>
                  <a:rPr lang="en-US" sz="2200" dirty="0"/>
                  <a:t>0</a:t>
                </a:r>
              </a:p>
            </p:txBody>
          </p:sp>
          <p:sp>
            <p:nvSpPr>
              <p:cNvPr id="26" name="TextBox 25">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27" name="TextBox 26">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70C0"/>
              </a:solidFill>
            </p:spPr>
            <p:txBody>
              <a:bodyPr wrap="square" rtlCol="0">
                <a:spAutoFit/>
              </a:bodyPr>
              <a:lstStyle/>
              <a:p>
                <a:pPr algn="ctr"/>
                <a:r>
                  <a:rPr lang="en-US" sz="2200" dirty="0"/>
                  <a:t>2</a:t>
                </a:r>
              </a:p>
            </p:txBody>
          </p:sp>
          <p:sp>
            <p:nvSpPr>
              <p:cNvPr id="24" name="TextBox 23">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557971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Eager Prim demonstration: starting at 0</a:t>
            </a:r>
          </a:p>
        </p:txBody>
      </p:sp>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70C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70C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3094917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954107"/>
          </a:xfrm>
          <a:prstGeom prst="rect">
            <a:avLst/>
          </a:prstGeom>
        </p:spPr>
        <p:txBody>
          <a:bodyPr rtlCol="0">
            <a:spAutoFit/>
          </a:bodyPr>
          <a:lstStyle/>
          <a:p>
            <a:r>
              <a:rPr lang="en-US" sz="2800" dirty="0">
                <a:solidFill>
                  <a:srgbClr val="002060"/>
                </a:solidFill>
              </a:rPr>
              <a:t>Eager Prim demonstration: update min cost edge for each new vertex not in T (so we can skip 0)</a:t>
            </a:r>
          </a:p>
        </p:txBody>
      </p:sp>
      <p:graphicFrame>
        <p:nvGraphicFramePr>
          <p:cNvPr id="3" name="Table 2"/>
          <p:cNvGraphicFramePr>
            <a:graphicFrameLocks noGrp="1"/>
          </p:cNvGraphicFramePr>
          <p:nvPr>
            <p:extLst>
              <p:ext uri="{D42A27DB-BD31-4B8C-83A1-F6EECF244321}">
                <p14:modId xmlns:p14="http://schemas.microsoft.com/office/powerpoint/2010/main" val="663387661"/>
              </p:ext>
            </p:extLst>
          </p:nvPr>
        </p:nvGraphicFramePr>
        <p:xfrm>
          <a:off x="6172200" y="1295400"/>
          <a:ext cx="2741148" cy="2985776"/>
        </p:xfrm>
        <a:graphic>
          <a:graphicData uri="http://schemas.openxmlformats.org/drawingml/2006/table">
            <a:tbl>
              <a:tblPr firstRow="1" bandRow="1">
                <a:tableStyleId>{5940675A-B579-460E-94D1-54222C63F5DA}</a:tableStyleId>
              </a:tblPr>
              <a:tblGrid>
                <a:gridCol w="913716">
                  <a:extLst>
                    <a:ext uri="{9D8B030D-6E8A-4147-A177-3AD203B41FA5}">
                      <a16:colId xmlns:a16="http://schemas.microsoft.com/office/drawing/2014/main" val="20000"/>
                    </a:ext>
                  </a:extLst>
                </a:gridCol>
                <a:gridCol w="913716">
                  <a:extLst>
                    <a:ext uri="{9D8B030D-6E8A-4147-A177-3AD203B41FA5}">
                      <a16:colId xmlns:a16="http://schemas.microsoft.com/office/drawing/2014/main" val="20001"/>
                    </a:ext>
                  </a:extLst>
                </a:gridCol>
                <a:gridCol w="913716">
                  <a:extLst>
                    <a:ext uri="{9D8B030D-6E8A-4147-A177-3AD203B41FA5}">
                      <a16:colId xmlns:a16="http://schemas.microsoft.com/office/drawing/2014/main" val="3395234224"/>
                    </a:ext>
                  </a:extLst>
                </a:gridCol>
              </a:tblGrid>
              <a:tr h="586424">
                <a:tc gridSpan="3">
                  <a:txBody>
                    <a:bodyPr/>
                    <a:lstStyle/>
                    <a:p>
                      <a:pPr algn="ctr"/>
                      <a:r>
                        <a:rPr lang="en-US" dirty="0"/>
                        <a:t>Indexable PQ</a:t>
                      </a:r>
                    </a:p>
                  </a:txBody>
                  <a:tcPr anchor="ctr"/>
                </a:tc>
                <a:tc hMerge="1">
                  <a:txBody>
                    <a:bodyPr/>
                    <a:lstStyle/>
                    <a:p>
                      <a:endParaRPr lang="en-US" dirty="0"/>
                    </a:p>
                  </a:txBody>
                  <a:tcPr/>
                </a:tc>
                <a:tc hMerge="1">
                  <a:txBody>
                    <a:bodyPr/>
                    <a:lstStyle/>
                    <a:p>
                      <a:pPr algn="ctr"/>
                      <a:endParaRPr lang="en-US" dirty="0"/>
                    </a:p>
                  </a:txBody>
                  <a:tcPr anchor="ctr"/>
                </a:tc>
                <a:extLst>
                  <a:ext uri="{0D108BD9-81ED-4DB2-BD59-A6C34878D82A}">
                    <a16:rowId xmlns:a16="http://schemas.microsoft.com/office/drawing/2014/main" val="10000"/>
                  </a:ext>
                </a:extLst>
              </a:tr>
              <a:tr h="586424">
                <a:tc>
                  <a:txBody>
                    <a:bodyPr/>
                    <a:lstStyle/>
                    <a:p>
                      <a:pPr algn="ctr"/>
                      <a:r>
                        <a:rPr lang="en-US" b="1" dirty="0"/>
                        <a:t>Key</a:t>
                      </a:r>
                    </a:p>
                  </a:txBody>
                  <a:tcPr anchor="ctr"/>
                </a:tc>
                <a:tc>
                  <a:txBody>
                    <a:bodyPr/>
                    <a:lstStyle/>
                    <a:p>
                      <a:pPr algn="ctr"/>
                      <a:r>
                        <a:rPr lang="en-US" b="1" dirty="0"/>
                        <a:t>Best edge</a:t>
                      </a:r>
                    </a:p>
                  </a:txBody>
                  <a:tcPr anchor="ctr"/>
                </a:tc>
                <a:tc>
                  <a:txBody>
                    <a:bodyPr/>
                    <a:lstStyle/>
                    <a:p>
                      <a:pPr algn="ctr"/>
                      <a:r>
                        <a:rPr lang="en-US" b="1" dirty="0"/>
                        <a:t>Weight</a:t>
                      </a:r>
                    </a:p>
                  </a:txBody>
                  <a:tcPr anchor="ctr"/>
                </a:tc>
                <a:extLst>
                  <a:ext uri="{0D108BD9-81ED-4DB2-BD59-A6C34878D82A}">
                    <a16:rowId xmlns:a16="http://schemas.microsoft.com/office/drawing/2014/main" val="10001"/>
                  </a:ext>
                </a:extLst>
              </a:tr>
              <a:tr h="586424">
                <a:tc>
                  <a:txBody>
                    <a:bodyPr/>
                    <a:lstStyle/>
                    <a:p>
                      <a:pPr algn="ctr"/>
                      <a:r>
                        <a:rPr lang="en-US" dirty="0"/>
                        <a:t>2</a:t>
                      </a:r>
                    </a:p>
                  </a:txBody>
                  <a:tcPr anchor="ctr"/>
                </a:tc>
                <a:tc>
                  <a:txBody>
                    <a:bodyPr/>
                    <a:lstStyle/>
                    <a:p>
                      <a:pPr algn="ctr"/>
                      <a:r>
                        <a:rPr lang="en-US" dirty="0"/>
                        <a:t>0-2</a:t>
                      </a:r>
                    </a:p>
                  </a:txBody>
                  <a:tcPr anchor="ctr"/>
                </a:tc>
                <a:tc>
                  <a:txBody>
                    <a:bodyPr/>
                    <a:lstStyle/>
                    <a:p>
                      <a:pPr algn="ctr"/>
                      <a:r>
                        <a:rPr lang="en-US" dirty="0"/>
                        <a:t>12</a:t>
                      </a:r>
                    </a:p>
                  </a:txBody>
                  <a:tcPr anchor="ctr"/>
                </a:tc>
                <a:extLst>
                  <a:ext uri="{0D108BD9-81ED-4DB2-BD59-A6C34878D82A}">
                    <a16:rowId xmlns:a16="http://schemas.microsoft.com/office/drawing/2014/main" val="10002"/>
                  </a:ext>
                </a:extLst>
              </a:tr>
              <a:tr h="586424">
                <a:tc>
                  <a:txBody>
                    <a:bodyPr/>
                    <a:lstStyle/>
                    <a:p>
                      <a:pPr algn="ctr"/>
                      <a:r>
                        <a:rPr lang="en-US" dirty="0"/>
                        <a:t>4</a:t>
                      </a:r>
                    </a:p>
                  </a:txBody>
                  <a:tcPr anchor="ctr"/>
                </a:tc>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3"/>
                  </a:ext>
                </a:extLst>
              </a:tr>
              <a:tr h="586424">
                <a:tc>
                  <a:txBody>
                    <a:bodyPr/>
                    <a:lstStyle/>
                    <a:p>
                      <a:pPr algn="ctr"/>
                      <a:r>
                        <a:rPr lang="en-US" dirty="0"/>
                        <a:t>1</a:t>
                      </a:r>
                    </a:p>
                  </a:txBody>
                  <a:tcPr anchor="ctr"/>
                </a:tc>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1076273306"/>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70C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70C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92866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Eager Prim demonstration: remove min / add edge</a:t>
            </a:r>
          </a:p>
        </p:txBody>
      </p:sp>
      <p:graphicFrame>
        <p:nvGraphicFramePr>
          <p:cNvPr id="3" name="Table 2"/>
          <p:cNvGraphicFramePr>
            <a:graphicFrameLocks noGrp="1"/>
          </p:cNvGraphicFramePr>
          <p:nvPr>
            <p:extLst>
              <p:ext uri="{D42A27DB-BD31-4B8C-83A1-F6EECF244321}">
                <p14:modId xmlns:p14="http://schemas.microsoft.com/office/powerpoint/2010/main" val="1808342842"/>
              </p:ext>
            </p:extLst>
          </p:nvPr>
        </p:nvGraphicFramePr>
        <p:xfrm>
          <a:off x="6172200" y="1295400"/>
          <a:ext cx="2741148" cy="2399352"/>
        </p:xfrm>
        <a:graphic>
          <a:graphicData uri="http://schemas.openxmlformats.org/drawingml/2006/table">
            <a:tbl>
              <a:tblPr firstRow="1" bandRow="1">
                <a:tableStyleId>{5940675A-B579-460E-94D1-54222C63F5DA}</a:tableStyleId>
              </a:tblPr>
              <a:tblGrid>
                <a:gridCol w="913716">
                  <a:extLst>
                    <a:ext uri="{9D8B030D-6E8A-4147-A177-3AD203B41FA5}">
                      <a16:colId xmlns:a16="http://schemas.microsoft.com/office/drawing/2014/main" val="20000"/>
                    </a:ext>
                  </a:extLst>
                </a:gridCol>
                <a:gridCol w="913716">
                  <a:extLst>
                    <a:ext uri="{9D8B030D-6E8A-4147-A177-3AD203B41FA5}">
                      <a16:colId xmlns:a16="http://schemas.microsoft.com/office/drawing/2014/main" val="20001"/>
                    </a:ext>
                  </a:extLst>
                </a:gridCol>
                <a:gridCol w="913716">
                  <a:extLst>
                    <a:ext uri="{9D8B030D-6E8A-4147-A177-3AD203B41FA5}">
                      <a16:colId xmlns:a16="http://schemas.microsoft.com/office/drawing/2014/main" val="3395234224"/>
                    </a:ext>
                  </a:extLst>
                </a:gridCol>
              </a:tblGrid>
              <a:tr h="586424">
                <a:tc gridSpan="3">
                  <a:txBody>
                    <a:bodyPr/>
                    <a:lstStyle/>
                    <a:p>
                      <a:pPr algn="ctr"/>
                      <a:r>
                        <a:rPr lang="en-US" dirty="0"/>
                        <a:t>Indexable PQ</a:t>
                      </a:r>
                    </a:p>
                  </a:txBody>
                  <a:tcPr anchor="ctr"/>
                </a:tc>
                <a:tc hMerge="1">
                  <a:txBody>
                    <a:bodyPr/>
                    <a:lstStyle/>
                    <a:p>
                      <a:endParaRPr lang="en-US" dirty="0"/>
                    </a:p>
                  </a:txBody>
                  <a:tcPr/>
                </a:tc>
                <a:tc hMerge="1">
                  <a:txBody>
                    <a:bodyPr/>
                    <a:lstStyle/>
                    <a:p>
                      <a:pPr algn="ctr"/>
                      <a:endParaRPr lang="en-US" dirty="0"/>
                    </a:p>
                  </a:txBody>
                  <a:tcPr anchor="ctr"/>
                </a:tc>
                <a:extLst>
                  <a:ext uri="{0D108BD9-81ED-4DB2-BD59-A6C34878D82A}">
                    <a16:rowId xmlns:a16="http://schemas.microsoft.com/office/drawing/2014/main" val="10000"/>
                  </a:ext>
                </a:extLst>
              </a:tr>
              <a:tr h="586424">
                <a:tc>
                  <a:txBody>
                    <a:bodyPr/>
                    <a:lstStyle/>
                    <a:p>
                      <a:pPr algn="ctr"/>
                      <a:r>
                        <a:rPr lang="en-US" b="1" dirty="0"/>
                        <a:t>Key</a:t>
                      </a:r>
                    </a:p>
                  </a:txBody>
                  <a:tcPr anchor="ctr"/>
                </a:tc>
                <a:tc>
                  <a:txBody>
                    <a:bodyPr/>
                    <a:lstStyle/>
                    <a:p>
                      <a:pPr algn="ctr"/>
                      <a:r>
                        <a:rPr lang="en-US" b="1" dirty="0"/>
                        <a:t>Best edge</a:t>
                      </a:r>
                    </a:p>
                  </a:txBody>
                  <a:tcPr anchor="ctr"/>
                </a:tc>
                <a:tc>
                  <a:txBody>
                    <a:bodyPr/>
                    <a:lstStyle/>
                    <a:p>
                      <a:pPr algn="ctr"/>
                      <a:r>
                        <a:rPr lang="en-US" b="1" dirty="0"/>
                        <a:t>Weight</a:t>
                      </a:r>
                    </a:p>
                  </a:txBody>
                  <a:tcPr anchor="ctr"/>
                </a:tc>
                <a:extLst>
                  <a:ext uri="{0D108BD9-81ED-4DB2-BD59-A6C34878D82A}">
                    <a16:rowId xmlns:a16="http://schemas.microsoft.com/office/drawing/2014/main" val="10001"/>
                  </a:ext>
                </a:extLst>
              </a:tr>
              <a:tr h="586424">
                <a:tc>
                  <a:txBody>
                    <a:bodyPr/>
                    <a:lstStyle/>
                    <a:p>
                      <a:pPr algn="ctr"/>
                      <a:r>
                        <a:rPr lang="en-US" dirty="0"/>
                        <a:t>4</a:t>
                      </a:r>
                    </a:p>
                  </a:txBody>
                  <a:tcPr anchor="ctr"/>
                </a:tc>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3"/>
                  </a:ext>
                </a:extLst>
              </a:tr>
              <a:tr h="586424">
                <a:tc>
                  <a:txBody>
                    <a:bodyPr/>
                    <a:lstStyle/>
                    <a:p>
                      <a:pPr algn="ctr"/>
                      <a:r>
                        <a:rPr lang="en-US" dirty="0"/>
                        <a:t>1</a:t>
                      </a:r>
                    </a:p>
                  </a:txBody>
                  <a:tcPr anchor="ctr"/>
                </a:tc>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1076273306"/>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70C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228344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954107"/>
          </a:xfrm>
          <a:prstGeom prst="rect">
            <a:avLst/>
          </a:prstGeom>
        </p:spPr>
        <p:txBody>
          <a:bodyPr rtlCol="0">
            <a:spAutoFit/>
          </a:bodyPr>
          <a:lstStyle/>
          <a:p>
            <a:r>
              <a:rPr lang="en-US" sz="2800" dirty="0">
                <a:solidFill>
                  <a:srgbClr val="002060"/>
                </a:solidFill>
              </a:rPr>
              <a:t>Eager Prim demonstration: update min cost edge for each new vertex not in T</a:t>
            </a:r>
          </a:p>
        </p:txBody>
      </p:sp>
      <p:graphicFrame>
        <p:nvGraphicFramePr>
          <p:cNvPr id="3" name="Table 2"/>
          <p:cNvGraphicFramePr>
            <a:graphicFrameLocks noGrp="1"/>
          </p:cNvGraphicFramePr>
          <p:nvPr>
            <p:extLst>
              <p:ext uri="{D42A27DB-BD31-4B8C-83A1-F6EECF244321}">
                <p14:modId xmlns:p14="http://schemas.microsoft.com/office/powerpoint/2010/main" val="3363156249"/>
              </p:ext>
            </p:extLst>
          </p:nvPr>
        </p:nvGraphicFramePr>
        <p:xfrm>
          <a:off x="6172200" y="1295400"/>
          <a:ext cx="2741148" cy="2985776"/>
        </p:xfrm>
        <a:graphic>
          <a:graphicData uri="http://schemas.openxmlformats.org/drawingml/2006/table">
            <a:tbl>
              <a:tblPr firstRow="1" bandRow="1">
                <a:tableStyleId>{5940675A-B579-460E-94D1-54222C63F5DA}</a:tableStyleId>
              </a:tblPr>
              <a:tblGrid>
                <a:gridCol w="913716">
                  <a:extLst>
                    <a:ext uri="{9D8B030D-6E8A-4147-A177-3AD203B41FA5}">
                      <a16:colId xmlns:a16="http://schemas.microsoft.com/office/drawing/2014/main" val="20000"/>
                    </a:ext>
                  </a:extLst>
                </a:gridCol>
                <a:gridCol w="913716">
                  <a:extLst>
                    <a:ext uri="{9D8B030D-6E8A-4147-A177-3AD203B41FA5}">
                      <a16:colId xmlns:a16="http://schemas.microsoft.com/office/drawing/2014/main" val="20001"/>
                    </a:ext>
                  </a:extLst>
                </a:gridCol>
                <a:gridCol w="913716">
                  <a:extLst>
                    <a:ext uri="{9D8B030D-6E8A-4147-A177-3AD203B41FA5}">
                      <a16:colId xmlns:a16="http://schemas.microsoft.com/office/drawing/2014/main" val="3395234224"/>
                    </a:ext>
                  </a:extLst>
                </a:gridCol>
              </a:tblGrid>
              <a:tr h="586424">
                <a:tc gridSpan="3">
                  <a:txBody>
                    <a:bodyPr/>
                    <a:lstStyle/>
                    <a:p>
                      <a:pPr algn="ctr"/>
                      <a:r>
                        <a:rPr lang="en-US" dirty="0"/>
                        <a:t>Indexable PQ</a:t>
                      </a:r>
                    </a:p>
                  </a:txBody>
                  <a:tcPr anchor="ctr"/>
                </a:tc>
                <a:tc hMerge="1">
                  <a:txBody>
                    <a:bodyPr/>
                    <a:lstStyle/>
                    <a:p>
                      <a:endParaRPr lang="en-US" dirty="0"/>
                    </a:p>
                  </a:txBody>
                  <a:tcPr/>
                </a:tc>
                <a:tc hMerge="1">
                  <a:txBody>
                    <a:bodyPr/>
                    <a:lstStyle/>
                    <a:p>
                      <a:pPr algn="ctr"/>
                      <a:endParaRPr lang="en-US" dirty="0"/>
                    </a:p>
                  </a:txBody>
                  <a:tcPr anchor="ctr"/>
                </a:tc>
                <a:extLst>
                  <a:ext uri="{0D108BD9-81ED-4DB2-BD59-A6C34878D82A}">
                    <a16:rowId xmlns:a16="http://schemas.microsoft.com/office/drawing/2014/main" val="10000"/>
                  </a:ext>
                </a:extLst>
              </a:tr>
              <a:tr h="586424">
                <a:tc>
                  <a:txBody>
                    <a:bodyPr/>
                    <a:lstStyle/>
                    <a:p>
                      <a:pPr algn="ctr"/>
                      <a:r>
                        <a:rPr lang="en-US" b="1" dirty="0"/>
                        <a:t>Key</a:t>
                      </a:r>
                    </a:p>
                  </a:txBody>
                  <a:tcPr anchor="ctr"/>
                </a:tc>
                <a:tc>
                  <a:txBody>
                    <a:bodyPr/>
                    <a:lstStyle/>
                    <a:p>
                      <a:pPr algn="ctr"/>
                      <a:r>
                        <a:rPr lang="en-US" b="1" dirty="0"/>
                        <a:t>Best edge</a:t>
                      </a:r>
                    </a:p>
                  </a:txBody>
                  <a:tcPr anchor="ctr"/>
                </a:tc>
                <a:tc>
                  <a:txBody>
                    <a:bodyPr/>
                    <a:lstStyle/>
                    <a:p>
                      <a:pPr algn="ctr"/>
                      <a:r>
                        <a:rPr lang="en-US" b="1" dirty="0"/>
                        <a:t>Weight</a:t>
                      </a:r>
                    </a:p>
                  </a:txBody>
                  <a:tcPr anchor="ctr"/>
                </a:tc>
                <a:extLst>
                  <a:ext uri="{0D108BD9-81ED-4DB2-BD59-A6C34878D82A}">
                    <a16:rowId xmlns:a16="http://schemas.microsoft.com/office/drawing/2014/main" val="10001"/>
                  </a:ext>
                </a:extLst>
              </a:tr>
              <a:tr h="586424">
                <a:tc>
                  <a:txBody>
                    <a:bodyPr/>
                    <a:lstStyle/>
                    <a:p>
                      <a:pPr algn="ctr"/>
                      <a:r>
                        <a:rPr lang="en-US" dirty="0"/>
                        <a:t>5</a:t>
                      </a:r>
                    </a:p>
                  </a:txBody>
                  <a:tcPr anchor="ctr"/>
                </a:tc>
                <a:tc>
                  <a:txBody>
                    <a:bodyPr/>
                    <a:lstStyle/>
                    <a:p>
                      <a:pPr algn="ctr"/>
                      <a:r>
                        <a:rPr lang="en-US" dirty="0"/>
                        <a:t>2-5</a:t>
                      </a:r>
                    </a:p>
                  </a:txBody>
                  <a:tcPr anchor="ctr"/>
                </a:tc>
                <a:tc>
                  <a:txBody>
                    <a:bodyPr/>
                    <a:lstStyle/>
                    <a:p>
                      <a:pPr algn="ctr"/>
                      <a:r>
                        <a:rPr lang="en-US" dirty="0"/>
                        <a:t>3</a:t>
                      </a:r>
                    </a:p>
                  </a:txBody>
                  <a:tcPr anchor="ctr"/>
                </a:tc>
                <a:extLst>
                  <a:ext uri="{0D108BD9-81ED-4DB2-BD59-A6C34878D82A}">
                    <a16:rowId xmlns:a16="http://schemas.microsoft.com/office/drawing/2014/main" val="517543995"/>
                  </a:ext>
                </a:extLst>
              </a:tr>
              <a:tr h="586424">
                <a:tc>
                  <a:txBody>
                    <a:bodyPr/>
                    <a:lstStyle/>
                    <a:p>
                      <a:pPr algn="ctr"/>
                      <a:r>
                        <a:rPr lang="en-US" dirty="0"/>
                        <a:t>4</a:t>
                      </a:r>
                    </a:p>
                  </a:txBody>
                  <a:tcPr anchor="ctr"/>
                </a:tc>
                <a:tc>
                  <a:txBody>
                    <a:bodyPr/>
                    <a:lstStyle/>
                    <a:p>
                      <a:pPr algn="ctr"/>
                      <a:r>
                        <a:rPr lang="en-US" dirty="0"/>
                        <a:t>2-4</a:t>
                      </a:r>
                    </a:p>
                  </a:txBody>
                  <a:tcPr anchor="ctr"/>
                </a:tc>
                <a:tc>
                  <a:txBody>
                    <a:bodyPr/>
                    <a:lstStyle/>
                    <a:p>
                      <a:pPr algn="ctr"/>
                      <a:r>
                        <a:rPr lang="en-US" dirty="0"/>
                        <a:t>8</a:t>
                      </a:r>
                    </a:p>
                  </a:txBody>
                  <a:tcPr anchor="ctr"/>
                </a:tc>
                <a:extLst>
                  <a:ext uri="{0D108BD9-81ED-4DB2-BD59-A6C34878D82A}">
                    <a16:rowId xmlns:a16="http://schemas.microsoft.com/office/drawing/2014/main" val="10003"/>
                  </a:ext>
                </a:extLst>
              </a:tr>
              <a:tr h="586424">
                <a:tc>
                  <a:txBody>
                    <a:bodyPr/>
                    <a:lstStyle/>
                    <a:p>
                      <a:pPr algn="ctr"/>
                      <a:r>
                        <a:rPr lang="en-US" dirty="0"/>
                        <a:t>1</a:t>
                      </a:r>
                    </a:p>
                  </a:txBody>
                  <a:tcPr anchor="ctr"/>
                </a:tc>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1076273306"/>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70C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124163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Eager Prim demonstration: remove min / add edge</a:t>
            </a:r>
          </a:p>
        </p:txBody>
      </p:sp>
      <p:graphicFrame>
        <p:nvGraphicFramePr>
          <p:cNvPr id="3" name="Table 2"/>
          <p:cNvGraphicFramePr>
            <a:graphicFrameLocks noGrp="1"/>
          </p:cNvGraphicFramePr>
          <p:nvPr>
            <p:extLst>
              <p:ext uri="{D42A27DB-BD31-4B8C-83A1-F6EECF244321}">
                <p14:modId xmlns:p14="http://schemas.microsoft.com/office/powerpoint/2010/main" val="1564176494"/>
              </p:ext>
            </p:extLst>
          </p:nvPr>
        </p:nvGraphicFramePr>
        <p:xfrm>
          <a:off x="6172200" y="1295400"/>
          <a:ext cx="2741148" cy="2399352"/>
        </p:xfrm>
        <a:graphic>
          <a:graphicData uri="http://schemas.openxmlformats.org/drawingml/2006/table">
            <a:tbl>
              <a:tblPr firstRow="1" bandRow="1">
                <a:tableStyleId>{5940675A-B579-460E-94D1-54222C63F5DA}</a:tableStyleId>
              </a:tblPr>
              <a:tblGrid>
                <a:gridCol w="913716">
                  <a:extLst>
                    <a:ext uri="{9D8B030D-6E8A-4147-A177-3AD203B41FA5}">
                      <a16:colId xmlns:a16="http://schemas.microsoft.com/office/drawing/2014/main" val="20000"/>
                    </a:ext>
                  </a:extLst>
                </a:gridCol>
                <a:gridCol w="913716">
                  <a:extLst>
                    <a:ext uri="{9D8B030D-6E8A-4147-A177-3AD203B41FA5}">
                      <a16:colId xmlns:a16="http://schemas.microsoft.com/office/drawing/2014/main" val="20001"/>
                    </a:ext>
                  </a:extLst>
                </a:gridCol>
                <a:gridCol w="913716">
                  <a:extLst>
                    <a:ext uri="{9D8B030D-6E8A-4147-A177-3AD203B41FA5}">
                      <a16:colId xmlns:a16="http://schemas.microsoft.com/office/drawing/2014/main" val="3395234224"/>
                    </a:ext>
                  </a:extLst>
                </a:gridCol>
              </a:tblGrid>
              <a:tr h="586424">
                <a:tc gridSpan="3">
                  <a:txBody>
                    <a:bodyPr/>
                    <a:lstStyle/>
                    <a:p>
                      <a:pPr algn="ctr"/>
                      <a:r>
                        <a:rPr lang="en-US" dirty="0"/>
                        <a:t>Indexable PQ</a:t>
                      </a:r>
                    </a:p>
                  </a:txBody>
                  <a:tcPr anchor="ctr"/>
                </a:tc>
                <a:tc hMerge="1">
                  <a:txBody>
                    <a:bodyPr/>
                    <a:lstStyle/>
                    <a:p>
                      <a:endParaRPr lang="en-US" dirty="0"/>
                    </a:p>
                  </a:txBody>
                  <a:tcPr/>
                </a:tc>
                <a:tc hMerge="1">
                  <a:txBody>
                    <a:bodyPr/>
                    <a:lstStyle/>
                    <a:p>
                      <a:pPr algn="ctr"/>
                      <a:endParaRPr lang="en-US" dirty="0"/>
                    </a:p>
                  </a:txBody>
                  <a:tcPr anchor="ctr"/>
                </a:tc>
                <a:extLst>
                  <a:ext uri="{0D108BD9-81ED-4DB2-BD59-A6C34878D82A}">
                    <a16:rowId xmlns:a16="http://schemas.microsoft.com/office/drawing/2014/main" val="10000"/>
                  </a:ext>
                </a:extLst>
              </a:tr>
              <a:tr h="586424">
                <a:tc>
                  <a:txBody>
                    <a:bodyPr/>
                    <a:lstStyle/>
                    <a:p>
                      <a:pPr algn="ctr"/>
                      <a:r>
                        <a:rPr lang="en-US" b="1" dirty="0"/>
                        <a:t>Key</a:t>
                      </a:r>
                    </a:p>
                  </a:txBody>
                  <a:tcPr anchor="ctr"/>
                </a:tc>
                <a:tc>
                  <a:txBody>
                    <a:bodyPr/>
                    <a:lstStyle/>
                    <a:p>
                      <a:pPr algn="ctr"/>
                      <a:r>
                        <a:rPr lang="en-US" b="1" dirty="0"/>
                        <a:t>Best edge</a:t>
                      </a:r>
                    </a:p>
                  </a:txBody>
                  <a:tcPr anchor="ctr"/>
                </a:tc>
                <a:tc>
                  <a:txBody>
                    <a:bodyPr/>
                    <a:lstStyle/>
                    <a:p>
                      <a:pPr algn="ctr"/>
                      <a:r>
                        <a:rPr lang="en-US" b="1" dirty="0"/>
                        <a:t>Weight</a:t>
                      </a:r>
                    </a:p>
                  </a:txBody>
                  <a:tcPr anchor="ctr"/>
                </a:tc>
                <a:extLst>
                  <a:ext uri="{0D108BD9-81ED-4DB2-BD59-A6C34878D82A}">
                    <a16:rowId xmlns:a16="http://schemas.microsoft.com/office/drawing/2014/main" val="10001"/>
                  </a:ext>
                </a:extLst>
              </a:tr>
              <a:tr h="586424">
                <a:tc>
                  <a:txBody>
                    <a:bodyPr/>
                    <a:lstStyle/>
                    <a:p>
                      <a:pPr algn="ctr"/>
                      <a:r>
                        <a:rPr lang="en-US" dirty="0"/>
                        <a:t>4</a:t>
                      </a:r>
                    </a:p>
                  </a:txBody>
                  <a:tcPr anchor="ctr"/>
                </a:tc>
                <a:tc>
                  <a:txBody>
                    <a:bodyPr/>
                    <a:lstStyle/>
                    <a:p>
                      <a:pPr algn="ctr"/>
                      <a:r>
                        <a:rPr lang="en-US" dirty="0"/>
                        <a:t>2-4</a:t>
                      </a:r>
                    </a:p>
                  </a:txBody>
                  <a:tcPr anchor="ctr"/>
                </a:tc>
                <a:tc>
                  <a:txBody>
                    <a:bodyPr/>
                    <a:lstStyle/>
                    <a:p>
                      <a:pPr algn="ctr"/>
                      <a:r>
                        <a:rPr lang="en-US" dirty="0"/>
                        <a:t>8</a:t>
                      </a:r>
                    </a:p>
                  </a:txBody>
                  <a:tcPr anchor="ctr"/>
                </a:tc>
                <a:extLst>
                  <a:ext uri="{0D108BD9-81ED-4DB2-BD59-A6C34878D82A}">
                    <a16:rowId xmlns:a16="http://schemas.microsoft.com/office/drawing/2014/main" val="10003"/>
                  </a:ext>
                </a:extLst>
              </a:tr>
              <a:tr h="586424">
                <a:tc>
                  <a:txBody>
                    <a:bodyPr/>
                    <a:lstStyle/>
                    <a:p>
                      <a:pPr algn="ctr"/>
                      <a:r>
                        <a:rPr lang="en-US" dirty="0"/>
                        <a:t>1</a:t>
                      </a:r>
                    </a:p>
                  </a:txBody>
                  <a:tcPr anchor="ctr"/>
                </a:tc>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1076273306"/>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1232016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954107"/>
          </a:xfrm>
          <a:prstGeom prst="rect">
            <a:avLst/>
          </a:prstGeom>
        </p:spPr>
        <p:txBody>
          <a:bodyPr rtlCol="0">
            <a:spAutoFit/>
          </a:bodyPr>
          <a:lstStyle/>
          <a:p>
            <a:r>
              <a:rPr lang="en-US" sz="2800" dirty="0">
                <a:solidFill>
                  <a:srgbClr val="002060"/>
                </a:solidFill>
              </a:rPr>
              <a:t>Eager Prim demonstration: update min cost edge for each new vertex not in T</a:t>
            </a:r>
          </a:p>
        </p:txBody>
      </p:sp>
      <p:graphicFrame>
        <p:nvGraphicFramePr>
          <p:cNvPr id="3" name="Table 2"/>
          <p:cNvGraphicFramePr>
            <a:graphicFrameLocks noGrp="1"/>
          </p:cNvGraphicFramePr>
          <p:nvPr>
            <p:extLst>
              <p:ext uri="{D42A27DB-BD31-4B8C-83A1-F6EECF244321}">
                <p14:modId xmlns:p14="http://schemas.microsoft.com/office/powerpoint/2010/main" val="244011271"/>
              </p:ext>
            </p:extLst>
          </p:nvPr>
        </p:nvGraphicFramePr>
        <p:xfrm>
          <a:off x="6172200" y="1295400"/>
          <a:ext cx="2741148" cy="2399352"/>
        </p:xfrm>
        <a:graphic>
          <a:graphicData uri="http://schemas.openxmlformats.org/drawingml/2006/table">
            <a:tbl>
              <a:tblPr firstRow="1" bandRow="1">
                <a:tableStyleId>{5940675A-B579-460E-94D1-54222C63F5DA}</a:tableStyleId>
              </a:tblPr>
              <a:tblGrid>
                <a:gridCol w="913716">
                  <a:extLst>
                    <a:ext uri="{9D8B030D-6E8A-4147-A177-3AD203B41FA5}">
                      <a16:colId xmlns:a16="http://schemas.microsoft.com/office/drawing/2014/main" val="20000"/>
                    </a:ext>
                  </a:extLst>
                </a:gridCol>
                <a:gridCol w="913716">
                  <a:extLst>
                    <a:ext uri="{9D8B030D-6E8A-4147-A177-3AD203B41FA5}">
                      <a16:colId xmlns:a16="http://schemas.microsoft.com/office/drawing/2014/main" val="20001"/>
                    </a:ext>
                  </a:extLst>
                </a:gridCol>
                <a:gridCol w="913716">
                  <a:extLst>
                    <a:ext uri="{9D8B030D-6E8A-4147-A177-3AD203B41FA5}">
                      <a16:colId xmlns:a16="http://schemas.microsoft.com/office/drawing/2014/main" val="3395234224"/>
                    </a:ext>
                  </a:extLst>
                </a:gridCol>
              </a:tblGrid>
              <a:tr h="586424">
                <a:tc gridSpan="3">
                  <a:txBody>
                    <a:bodyPr/>
                    <a:lstStyle/>
                    <a:p>
                      <a:pPr algn="ctr"/>
                      <a:r>
                        <a:rPr lang="en-US" dirty="0"/>
                        <a:t>Indexable PQ</a:t>
                      </a:r>
                    </a:p>
                  </a:txBody>
                  <a:tcPr anchor="ctr"/>
                </a:tc>
                <a:tc hMerge="1">
                  <a:txBody>
                    <a:bodyPr/>
                    <a:lstStyle/>
                    <a:p>
                      <a:endParaRPr lang="en-US" dirty="0"/>
                    </a:p>
                  </a:txBody>
                  <a:tcPr/>
                </a:tc>
                <a:tc hMerge="1">
                  <a:txBody>
                    <a:bodyPr/>
                    <a:lstStyle/>
                    <a:p>
                      <a:pPr algn="ctr"/>
                      <a:endParaRPr lang="en-US" dirty="0"/>
                    </a:p>
                  </a:txBody>
                  <a:tcPr anchor="ctr"/>
                </a:tc>
                <a:extLst>
                  <a:ext uri="{0D108BD9-81ED-4DB2-BD59-A6C34878D82A}">
                    <a16:rowId xmlns:a16="http://schemas.microsoft.com/office/drawing/2014/main" val="10000"/>
                  </a:ext>
                </a:extLst>
              </a:tr>
              <a:tr h="586424">
                <a:tc>
                  <a:txBody>
                    <a:bodyPr/>
                    <a:lstStyle/>
                    <a:p>
                      <a:pPr algn="ctr"/>
                      <a:r>
                        <a:rPr lang="en-US" b="1" dirty="0"/>
                        <a:t>Key</a:t>
                      </a:r>
                    </a:p>
                  </a:txBody>
                  <a:tcPr anchor="ctr"/>
                </a:tc>
                <a:tc>
                  <a:txBody>
                    <a:bodyPr/>
                    <a:lstStyle/>
                    <a:p>
                      <a:pPr algn="ctr"/>
                      <a:r>
                        <a:rPr lang="en-US" b="1" dirty="0"/>
                        <a:t>Best edge</a:t>
                      </a:r>
                    </a:p>
                  </a:txBody>
                  <a:tcPr anchor="ctr"/>
                </a:tc>
                <a:tc>
                  <a:txBody>
                    <a:bodyPr/>
                    <a:lstStyle/>
                    <a:p>
                      <a:pPr algn="ctr"/>
                      <a:r>
                        <a:rPr lang="en-US" b="1" dirty="0"/>
                        <a:t>Weight</a:t>
                      </a:r>
                    </a:p>
                  </a:txBody>
                  <a:tcPr anchor="ctr"/>
                </a:tc>
                <a:extLst>
                  <a:ext uri="{0D108BD9-81ED-4DB2-BD59-A6C34878D82A}">
                    <a16:rowId xmlns:a16="http://schemas.microsoft.com/office/drawing/2014/main" val="10001"/>
                  </a:ext>
                </a:extLst>
              </a:tr>
              <a:tr h="586424">
                <a:tc>
                  <a:txBody>
                    <a:bodyPr/>
                    <a:lstStyle/>
                    <a:p>
                      <a:pPr algn="ctr"/>
                      <a:r>
                        <a:rPr lang="en-US" dirty="0"/>
                        <a:t>4</a:t>
                      </a:r>
                    </a:p>
                  </a:txBody>
                  <a:tcPr anchor="ctr"/>
                </a:tc>
                <a:tc>
                  <a:txBody>
                    <a:bodyPr/>
                    <a:lstStyle/>
                    <a:p>
                      <a:pPr algn="ctr"/>
                      <a:r>
                        <a:rPr lang="en-US" dirty="0"/>
                        <a:t>5-4</a:t>
                      </a:r>
                    </a:p>
                  </a:txBody>
                  <a:tcPr anchor="ctr"/>
                </a:tc>
                <a:tc>
                  <a:txBody>
                    <a:bodyPr/>
                    <a:lstStyle/>
                    <a:p>
                      <a:pPr algn="ctr"/>
                      <a:r>
                        <a:rPr lang="en-US" dirty="0"/>
                        <a:t>2</a:t>
                      </a:r>
                    </a:p>
                  </a:txBody>
                  <a:tcPr anchor="ctr"/>
                </a:tc>
                <a:extLst>
                  <a:ext uri="{0D108BD9-81ED-4DB2-BD59-A6C34878D82A}">
                    <a16:rowId xmlns:a16="http://schemas.microsoft.com/office/drawing/2014/main" val="10003"/>
                  </a:ext>
                </a:extLst>
              </a:tr>
              <a:tr h="586424">
                <a:tc>
                  <a:txBody>
                    <a:bodyPr/>
                    <a:lstStyle/>
                    <a:p>
                      <a:pPr algn="ctr"/>
                      <a:r>
                        <a:rPr lang="en-US" dirty="0"/>
                        <a:t>1</a:t>
                      </a:r>
                    </a:p>
                  </a:txBody>
                  <a:tcPr anchor="ctr"/>
                </a:tc>
                <a:tc>
                  <a:txBody>
                    <a:bodyPr/>
                    <a:lstStyle/>
                    <a:p>
                      <a:pPr algn="ctr"/>
                      <a:r>
                        <a:rPr lang="en-US" dirty="0"/>
                        <a:t>5-1</a:t>
                      </a:r>
                    </a:p>
                  </a:txBody>
                  <a:tcPr anchor="ctr"/>
                </a:tc>
                <a:tc>
                  <a:txBody>
                    <a:bodyPr/>
                    <a:lstStyle/>
                    <a:p>
                      <a:pPr algn="ctr"/>
                      <a:r>
                        <a:rPr lang="en-US" dirty="0"/>
                        <a:t>12</a:t>
                      </a:r>
                    </a:p>
                  </a:txBody>
                  <a:tcPr anchor="ctr"/>
                </a:tc>
                <a:extLst>
                  <a:ext uri="{0D108BD9-81ED-4DB2-BD59-A6C34878D82A}">
                    <a16:rowId xmlns:a16="http://schemas.microsoft.com/office/drawing/2014/main" val="1076273306"/>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417684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Eager Prim demonstration: remove min / add edge</a:t>
            </a:r>
          </a:p>
        </p:txBody>
      </p:sp>
      <p:graphicFrame>
        <p:nvGraphicFramePr>
          <p:cNvPr id="3" name="Table 2"/>
          <p:cNvGraphicFramePr>
            <a:graphicFrameLocks noGrp="1"/>
          </p:cNvGraphicFramePr>
          <p:nvPr>
            <p:extLst>
              <p:ext uri="{D42A27DB-BD31-4B8C-83A1-F6EECF244321}">
                <p14:modId xmlns:p14="http://schemas.microsoft.com/office/powerpoint/2010/main" val="4293736485"/>
              </p:ext>
            </p:extLst>
          </p:nvPr>
        </p:nvGraphicFramePr>
        <p:xfrm>
          <a:off x="6172200" y="1295400"/>
          <a:ext cx="2741148" cy="1812928"/>
        </p:xfrm>
        <a:graphic>
          <a:graphicData uri="http://schemas.openxmlformats.org/drawingml/2006/table">
            <a:tbl>
              <a:tblPr firstRow="1" bandRow="1">
                <a:tableStyleId>{5940675A-B579-460E-94D1-54222C63F5DA}</a:tableStyleId>
              </a:tblPr>
              <a:tblGrid>
                <a:gridCol w="913716">
                  <a:extLst>
                    <a:ext uri="{9D8B030D-6E8A-4147-A177-3AD203B41FA5}">
                      <a16:colId xmlns:a16="http://schemas.microsoft.com/office/drawing/2014/main" val="20000"/>
                    </a:ext>
                  </a:extLst>
                </a:gridCol>
                <a:gridCol w="913716">
                  <a:extLst>
                    <a:ext uri="{9D8B030D-6E8A-4147-A177-3AD203B41FA5}">
                      <a16:colId xmlns:a16="http://schemas.microsoft.com/office/drawing/2014/main" val="20001"/>
                    </a:ext>
                  </a:extLst>
                </a:gridCol>
                <a:gridCol w="913716">
                  <a:extLst>
                    <a:ext uri="{9D8B030D-6E8A-4147-A177-3AD203B41FA5}">
                      <a16:colId xmlns:a16="http://schemas.microsoft.com/office/drawing/2014/main" val="3395234224"/>
                    </a:ext>
                  </a:extLst>
                </a:gridCol>
              </a:tblGrid>
              <a:tr h="586424">
                <a:tc gridSpan="3">
                  <a:txBody>
                    <a:bodyPr/>
                    <a:lstStyle/>
                    <a:p>
                      <a:pPr algn="ctr"/>
                      <a:r>
                        <a:rPr lang="en-US" dirty="0"/>
                        <a:t>Indexable PQ</a:t>
                      </a:r>
                    </a:p>
                  </a:txBody>
                  <a:tcPr anchor="ctr"/>
                </a:tc>
                <a:tc hMerge="1">
                  <a:txBody>
                    <a:bodyPr/>
                    <a:lstStyle/>
                    <a:p>
                      <a:endParaRPr lang="en-US" dirty="0"/>
                    </a:p>
                  </a:txBody>
                  <a:tcPr/>
                </a:tc>
                <a:tc hMerge="1">
                  <a:txBody>
                    <a:bodyPr/>
                    <a:lstStyle/>
                    <a:p>
                      <a:pPr algn="ctr"/>
                      <a:endParaRPr lang="en-US" dirty="0"/>
                    </a:p>
                  </a:txBody>
                  <a:tcPr anchor="ctr"/>
                </a:tc>
                <a:extLst>
                  <a:ext uri="{0D108BD9-81ED-4DB2-BD59-A6C34878D82A}">
                    <a16:rowId xmlns:a16="http://schemas.microsoft.com/office/drawing/2014/main" val="10000"/>
                  </a:ext>
                </a:extLst>
              </a:tr>
              <a:tr h="586424">
                <a:tc>
                  <a:txBody>
                    <a:bodyPr/>
                    <a:lstStyle/>
                    <a:p>
                      <a:pPr algn="ctr"/>
                      <a:r>
                        <a:rPr lang="en-US" b="1" dirty="0"/>
                        <a:t>Key</a:t>
                      </a:r>
                    </a:p>
                  </a:txBody>
                  <a:tcPr anchor="ctr"/>
                </a:tc>
                <a:tc>
                  <a:txBody>
                    <a:bodyPr/>
                    <a:lstStyle/>
                    <a:p>
                      <a:pPr algn="ctr"/>
                      <a:r>
                        <a:rPr lang="en-US" b="1" dirty="0"/>
                        <a:t>Best edge</a:t>
                      </a:r>
                    </a:p>
                  </a:txBody>
                  <a:tcPr anchor="ctr"/>
                </a:tc>
                <a:tc>
                  <a:txBody>
                    <a:bodyPr/>
                    <a:lstStyle/>
                    <a:p>
                      <a:pPr algn="ctr"/>
                      <a:r>
                        <a:rPr lang="en-US" b="1" dirty="0"/>
                        <a:t>Weight</a:t>
                      </a:r>
                    </a:p>
                  </a:txBody>
                  <a:tcPr anchor="ctr"/>
                </a:tc>
                <a:extLst>
                  <a:ext uri="{0D108BD9-81ED-4DB2-BD59-A6C34878D82A}">
                    <a16:rowId xmlns:a16="http://schemas.microsoft.com/office/drawing/2014/main" val="10001"/>
                  </a:ext>
                </a:extLst>
              </a:tr>
              <a:tr h="586424">
                <a:tc>
                  <a:txBody>
                    <a:bodyPr/>
                    <a:lstStyle/>
                    <a:p>
                      <a:pPr algn="ctr"/>
                      <a:r>
                        <a:rPr lang="en-US" dirty="0"/>
                        <a:t>1</a:t>
                      </a:r>
                    </a:p>
                  </a:txBody>
                  <a:tcPr anchor="ctr"/>
                </a:tc>
                <a:tc>
                  <a:txBody>
                    <a:bodyPr/>
                    <a:lstStyle/>
                    <a:p>
                      <a:pPr algn="ctr"/>
                      <a:r>
                        <a:rPr lang="en-US" dirty="0"/>
                        <a:t>5-1</a:t>
                      </a:r>
                    </a:p>
                  </a:txBody>
                  <a:tcPr anchor="ctr"/>
                </a:tc>
                <a:tc>
                  <a:txBody>
                    <a:bodyPr/>
                    <a:lstStyle/>
                    <a:p>
                      <a:pPr algn="ctr"/>
                      <a:r>
                        <a:rPr lang="en-US" dirty="0"/>
                        <a:t>12</a:t>
                      </a:r>
                    </a:p>
                  </a:txBody>
                  <a:tcPr anchor="ctr"/>
                </a:tc>
                <a:extLst>
                  <a:ext uri="{0D108BD9-81ED-4DB2-BD59-A6C34878D82A}">
                    <a16:rowId xmlns:a16="http://schemas.microsoft.com/office/drawing/2014/main" val="1076273306"/>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B05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3052595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1384995"/>
          </a:xfrm>
          <a:prstGeom prst="rect">
            <a:avLst/>
          </a:prstGeom>
        </p:spPr>
        <p:txBody>
          <a:bodyPr rtlCol="0">
            <a:spAutoFit/>
          </a:bodyPr>
          <a:lstStyle/>
          <a:p>
            <a:r>
              <a:rPr lang="en-US" sz="2800" dirty="0">
                <a:solidFill>
                  <a:srgbClr val="002060"/>
                </a:solidFill>
              </a:rPr>
              <a:t>Eager Prim demonstration: no new edges to add (other edges of 4 touch vertices already in T)</a:t>
            </a:r>
          </a:p>
          <a:p>
            <a:endParaRPr lang="en-US" sz="2800" dirty="0">
              <a:solidFill>
                <a:srgbClr val="002060"/>
              </a:solidFill>
            </a:endParaRPr>
          </a:p>
        </p:txBody>
      </p:sp>
      <p:graphicFrame>
        <p:nvGraphicFramePr>
          <p:cNvPr id="3" name="Table 2"/>
          <p:cNvGraphicFramePr>
            <a:graphicFrameLocks noGrp="1"/>
          </p:cNvGraphicFramePr>
          <p:nvPr/>
        </p:nvGraphicFramePr>
        <p:xfrm>
          <a:off x="6172200" y="1295400"/>
          <a:ext cx="2741148" cy="1812928"/>
        </p:xfrm>
        <a:graphic>
          <a:graphicData uri="http://schemas.openxmlformats.org/drawingml/2006/table">
            <a:tbl>
              <a:tblPr firstRow="1" bandRow="1">
                <a:tableStyleId>{5940675A-B579-460E-94D1-54222C63F5DA}</a:tableStyleId>
              </a:tblPr>
              <a:tblGrid>
                <a:gridCol w="913716">
                  <a:extLst>
                    <a:ext uri="{9D8B030D-6E8A-4147-A177-3AD203B41FA5}">
                      <a16:colId xmlns:a16="http://schemas.microsoft.com/office/drawing/2014/main" val="20000"/>
                    </a:ext>
                  </a:extLst>
                </a:gridCol>
                <a:gridCol w="913716">
                  <a:extLst>
                    <a:ext uri="{9D8B030D-6E8A-4147-A177-3AD203B41FA5}">
                      <a16:colId xmlns:a16="http://schemas.microsoft.com/office/drawing/2014/main" val="20001"/>
                    </a:ext>
                  </a:extLst>
                </a:gridCol>
                <a:gridCol w="913716">
                  <a:extLst>
                    <a:ext uri="{9D8B030D-6E8A-4147-A177-3AD203B41FA5}">
                      <a16:colId xmlns:a16="http://schemas.microsoft.com/office/drawing/2014/main" val="3395234224"/>
                    </a:ext>
                  </a:extLst>
                </a:gridCol>
              </a:tblGrid>
              <a:tr h="586424">
                <a:tc gridSpan="3">
                  <a:txBody>
                    <a:bodyPr/>
                    <a:lstStyle/>
                    <a:p>
                      <a:pPr algn="ctr"/>
                      <a:r>
                        <a:rPr lang="en-US" dirty="0"/>
                        <a:t>Indexable PQ</a:t>
                      </a:r>
                    </a:p>
                  </a:txBody>
                  <a:tcPr anchor="ctr"/>
                </a:tc>
                <a:tc hMerge="1">
                  <a:txBody>
                    <a:bodyPr/>
                    <a:lstStyle/>
                    <a:p>
                      <a:endParaRPr lang="en-US" dirty="0"/>
                    </a:p>
                  </a:txBody>
                  <a:tcPr/>
                </a:tc>
                <a:tc hMerge="1">
                  <a:txBody>
                    <a:bodyPr/>
                    <a:lstStyle/>
                    <a:p>
                      <a:pPr algn="ctr"/>
                      <a:endParaRPr lang="en-US" dirty="0"/>
                    </a:p>
                  </a:txBody>
                  <a:tcPr anchor="ctr"/>
                </a:tc>
                <a:extLst>
                  <a:ext uri="{0D108BD9-81ED-4DB2-BD59-A6C34878D82A}">
                    <a16:rowId xmlns:a16="http://schemas.microsoft.com/office/drawing/2014/main" val="10000"/>
                  </a:ext>
                </a:extLst>
              </a:tr>
              <a:tr h="586424">
                <a:tc>
                  <a:txBody>
                    <a:bodyPr/>
                    <a:lstStyle/>
                    <a:p>
                      <a:pPr algn="ctr"/>
                      <a:r>
                        <a:rPr lang="en-US" b="1" dirty="0"/>
                        <a:t>Key</a:t>
                      </a:r>
                    </a:p>
                  </a:txBody>
                  <a:tcPr anchor="ctr"/>
                </a:tc>
                <a:tc>
                  <a:txBody>
                    <a:bodyPr/>
                    <a:lstStyle/>
                    <a:p>
                      <a:pPr algn="ctr"/>
                      <a:r>
                        <a:rPr lang="en-US" b="1" dirty="0"/>
                        <a:t>Best edge</a:t>
                      </a:r>
                    </a:p>
                  </a:txBody>
                  <a:tcPr anchor="ctr"/>
                </a:tc>
                <a:tc>
                  <a:txBody>
                    <a:bodyPr/>
                    <a:lstStyle/>
                    <a:p>
                      <a:pPr algn="ctr"/>
                      <a:r>
                        <a:rPr lang="en-US" b="1" dirty="0"/>
                        <a:t>Weight</a:t>
                      </a:r>
                    </a:p>
                  </a:txBody>
                  <a:tcPr anchor="ctr"/>
                </a:tc>
                <a:extLst>
                  <a:ext uri="{0D108BD9-81ED-4DB2-BD59-A6C34878D82A}">
                    <a16:rowId xmlns:a16="http://schemas.microsoft.com/office/drawing/2014/main" val="10001"/>
                  </a:ext>
                </a:extLst>
              </a:tr>
              <a:tr h="586424">
                <a:tc>
                  <a:txBody>
                    <a:bodyPr/>
                    <a:lstStyle/>
                    <a:p>
                      <a:pPr algn="ctr"/>
                      <a:r>
                        <a:rPr lang="en-US" dirty="0"/>
                        <a:t>1</a:t>
                      </a:r>
                    </a:p>
                  </a:txBody>
                  <a:tcPr anchor="ctr"/>
                </a:tc>
                <a:tc>
                  <a:txBody>
                    <a:bodyPr/>
                    <a:lstStyle/>
                    <a:p>
                      <a:pPr algn="ctr"/>
                      <a:r>
                        <a:rPr lang="en-US" dirty="0"/>
                        <a:t>5-1</a:t>
                      </a:r>
                    </a:p>
                  </a:txBody>
                  <a:tcPr anchor="ctr"/>
                </a:tc>
                <a:tc>
                  <a:txBody>
                    <a:bodyPr/>
                    <a:lstStyle/>
                    <a:p>
                      <a:pPr algn="ctr"/>
                      <a:r>
                        <a:rPr lang="en-US" dirty="0"/>
                        <a:t>12</a:t>
                      </a:r>
                    </a:p>
                  </a:txBody>
                  <a:tcPr anchor="ctr"/>
                </a:tc>
                <a:extLst>
                  <a:ext uri="{0D108BD9-81ED-4DB2-BD59-A6C34878D82A}">
                    <a16:rowId xmlns:a16="http://schemas.microsoft.com/office/drawing/2014/main" val="1076273306"/>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B05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4116541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Eager Prim demonstration: remove min / add edge</a:t>
            </a:r>
          </a:p>
        </p:txBody>
      </p:sp>
      <p:graphicFrame>
        <p:nvGraphicFramePr>
          <p:cNvPr id="3" name="Table 2"/>
          <p:cNvGraphicFramePr>
            <a:graphicFrameLocks noGrp="1"/>
          </p:cNvGraphicFramePr>
          <p:nvPr>
            <p:extLst>
              <p:ext uri="{D42A27DB-BD31-4B8C-83A1-F6EECF244321}">
                <p14:modId xmlns:p14="http://schemas.microsoft.com/office/powerpoint/2010/main" val="3917193915"/>
              </p:ext>
            </p:extLst>
          </p:nvPr>
        </p:nvGraphicFramePr>
        <p:xfrm>
          <a:off x="6172200" y="1295400"/>
          <a:ext cx="2741148" cy="1226504"/>
        </p:xfrm>
        <a:graphic>
          <a:graphicData uri="http://schemas.openxmlformats.org/drawingml/2006/table">
            <a:tbl>
              <a:tblPr firstRow="1" bandRow="1">
                <a:tableStyleId>{5940675A-B579-460E-94D1-54222C63F5DA}</a:tableStyleId>
              </a:tblPr>
              <a:tblGrid>
                <a:gridCol w="913716">
                  <a:extLst>
                    <a:ext uri="{9D8B030D-6E8A-4147-A177-3AD203B41FA5}">
                      <a16:colId xmlns:a16="http://schemas.microsoft.com/office/drawing/2014/main" val="20000"/>
                    </a:ext>
                  </a:extLst>
                </a:gridCol>
                <a:gridCol w="913716">
                  <a:extLst>
                    <a:ext uri="{9D8B030D-6E8A-4147-A177-3AD203B41FA5}">
                      <a16:colId xmlns:a16="http://schemas.microsoft.com/office/drawing/2014/main" val="20001"/>
                    </a:ext>
                  </a:extLst>
                </a:gridCol>
                <a:gridCol w="913716">
                  <a:extLst>
                    <a:ext uri="{9D8B030D-6E8A-4147-A177-3AD203B41FA5}">
                      <a16:colId xmlns:a16="http://schemas.microsoft.com/office/drawing/2014/main" val="3395234224"/>
                    </a:ext>
                  </a:extLst>
                </a:gridCol>
              </a:tblGrid>
              <a:tr h="586424">
                <a:tc gridSpan="3">
                  <a:txBody>
                    <a:bodyPr/>
                    <a:lstStyle/>
                    <a:p>
                      <a:pPr algn="ctr"/>
                      <a:r>
                        <a:rPr lang="en-US" dirty="0"/>
                        <a:t>Indexable PQ</a:t>
                      </a:r>
                    </a:p>
                  </a:txBody>
                  <a:tcPr anchor="ctr"/>
                </a:tc>
                <a:tc hMerge="1">
                  <a:txBody>
                    <a:bodyPr/>
                    <a:lstStyle/>
                    <a:p>
                      <a:endParaRPr lang="en-US" dirty="0"/>
                    </a:p>
                  </a:txBody>
                  <a:tcPr/>
                </a:tc>
                <a:tc hMerge="1">
                  <a:txBody>
                    <a:bodyPr/>
                    <a:lstStyle/>
                    <a:p>
                      <a:pPr algn="ctr"/>
                      <a:endParaRPr lang="en-US" dirty="0"/>
                    </a:p>
                  </a:txBody>
                  <a:tcPr anchor="ctr"/>
                </a:tc>
                <a:extLst>
                  <a:ext uri="{0D108BD9-81ED-4DB2-BD59-A6C34878D82A}">
                    <a16:rowId xmlns:a16="http://schemas.microsoft.com/office/drawing/2014/main" val="10000"/>
                  </a:ext>
                </a:extLst>
              </a:tr>
              <a:tr h="586424">
                <a:tc>
                  <a:txBody>
                    <a:bodyPr/>
                    <a:lstStyle/>
                    <a:p>
                      <a:pPr algn="ctr"/>
                      <a:r>
                        <a:rPr lang="en-US" b="1" dirty="0"/>
                        <a:t>Key</a:t>
                      </a:r>
                    </a:p>
                  </a:txBody>
                  <a:tcPr anchor="ctr"/>
                </a:tc>
                <a:tc>
                  <a:txBody>
                    <a:bodyPr/>
                    <a:lstStyle/>
                    <a:p>
                      <a:pPr algn="ctr"/>
                      <a:r>
                        <a:rPr lang="en-US" b="1" dirty="0"/>
                        <a:t>Best edge</a:t>
                      </a:r>
                    </a:p>
                  </a:txBody>
                  <a:tcPr anchor="ctr"/>
                </a:tc>
                <a:tc>
                  <a:txBody>
                    <a:bodyPr/>
                    <a:lstStyle/>
                    <a:p>
                      <a:pPr algn="ctr"/>
                      <a:r>
                        <a:rPr lang="en-US" b="1" dirty="0"/>
                        <a:t>Weight</a:t>
                      </a:r>
                    </a:p>
                  </a:txBody>
                  <a:tcPr anchor="ctr"/>
                </a:tc>
                <a:extLst>
                  <a:ext uri="{0D108BD9-81ED-4DB2-BD59-A6C34878D82A}">
                    <a16:rowId xmlns:a16="http://schemas.microsoft.com/office/drawing/2014/main" val="10001"/>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B05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B05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309190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What about BFS/DFS?</a:t>
            </a:r>
          </a:p>
        </p:txBody>
      </p:sp>
      <p:sp>
        <p:nvSpPr>
          <p:cNvPr id="11" name="TextBox 10">
            <a:extLst>
              <a:ext uri="{FF2B5EF4-FFF2-40B4-BE49-F238E27FC236}">
                <a16:creationId xmlns:a16="http://schemas.microsoft.com/office/drawing/2014/main" id="{76A9BC33-9DD0-4C45-B874-0CFBDA246B10}"/>
              </a:ext>
            </a:extLst>
          </p:cNvPr>
          <p:cNvSpPr txBox="1"/>
          <p:nvPr/>
        </p:nvSpPr>
        <p:spPr>
          <a:xfrm>
            <a:off x="471398" y="687324"/>
            <a:ext cx="8409318" cy="830997"/>
          </a:xfrm>
          <a:prstGeom prst="rect">
            <a:avLst/>
          </a:prstGeom>
        </p:spPr>
        <p:txBody>
          <a:bodyPr wrap="square" rtlCol="0">
            <a:spAutoFit/>
          </a:bodyPr>
          <a:lstStyle/>
          <a:p>
            <a:r>
              <a:rPr lang="en-US" sz="2400" dirty="0">
                <a:sym typeface="Wingdings" panose="05000000000000000000" pitchFamily="2" charset="2"/>
              </a:rPr>
              <a:t>--&gt; Both bread-first and depth-first search will return spanning trees -- the traversed path is acyclic and touches each vertex once</a:t>
            </a:r>
            <a:endParaRPr lang="en-US" sz="2400" dirty="0"/>
          </a:p>
        </p:txBody>
      </p:sp>
      <p:sp>
        <p:nvSpPr>
          <p:cNvPr id="14" name="TextBox 13">
            <a:extLst>
              <a:ext uri="{FF2B5EF4-FFF2-40B4-BE49-F238E27FC236}">
                <a16:creationId xmlns:a16="http://schemas.microsoft.com/office/drawing/2014/main" id="{2244D067-F2DA-4377-9CC6-990F708259DD}"/>
              </a:ext>
            </a:extLst>
          </p:cNvPr>
          <p:cNvSpPr txBox="1"/>
          <p:nvPr/>
        </p:nvSpPr>
        <p:spPr>
          <a:xfrm>
            <a:off x="471398" y="1675003"/>
            <a:ext cx="8409318" cy="830997"/>
          </a:xfrm>
          <a:prstGeom prst="rect">
            <a:avLst/>
          </a:prstGeom>
        </p:spPr>
        <p:txBody>
          <a:bodyPr wrap="square" rtlCol="0">
            <a:spAutoFit/>
          </a:bodyPr>
          <a:lstStyle/>
          <a:p>
            <a:r>
              <a:rPr lang="en-US" sz="2400" dirty="0">
                <a:sym typeface="Wingdings" panose="05000000000000000000" pitchFamily="2" charset="2"/>
              </a:rPr>
              <a:t>--&gt; </a:t>
            </a:r>
            <a:r>
              <a:rPr lang="en-US" sz="2400" i="1" dirty="0">
                <a:sym typeface="Wingdings" panose="05000000000000000000" pitchFamily="2" charset="2"/>
              </a:rPr>
              <a:t>However</a:t>
            </a:r>
            <a:r>
              <a:rPr lang="en-US" sz="2400" dirty="0">
                <a:sym typeface="Wingdings" panose="05000000000000000000" pitchFamily="2" charset="2"/>
              </a:rPr>
              <a:t>, BFS/DFS don’t consider edge weights, and can’t guarantee minimal cost. </a:t>
            </a:r>
            <a:endParaRPr lang="en-US" sz="2400" dirty="0"/>
          </a:p>
        </p:txBody>
      </p:sp>
      <p:sp>
        <p:nvSpPr>
          <p:cNvPr id="15" name="TextBox 14">
            <a:extLst>
              <a:ext uri="{FF2B5EF4-FFF2-40B4-BE49-F238E27FC236}">
                <a16:creationId xmlns:a16="http://schemas.microsoft.com/office/drawing/2014/main" id="{9A3D8287-6E39-4773-8465-273C0D9CB464}"/>
              </a:ext>
            </a:extLst>
          </p:cNvPr>
          <p:cNvSpPr txBox="1"/>
          <p:nvPr/>
        </p:nvSpPr>
        <p:spPr>
          <a:xfrm>
            <a:off x="0" y="6550223"/>
            <a:ext cx="5664530" cy="307777"/>
          </a:xfrm>
          <a:prstGeom prst="rect">
            <a:avLst/>
          </a:prstGeom>
          <a:noFill/>
        </p:spPr>
        <p:txBody>
          <a:bodyPr wrap="square" rtlCol="0">
            <a:spAutoFit/>
          </a:bodyPr>
          <a:lstStyle/>
          <a:p>
            <a:r>
              <a:rPr lang="en-US" sz="1400" u="sng" dirty="0"/>
              <a:t>Image credit</a:t>
            </a:r>
            <a:r>
              <a:rPr lang="en-US" sz="1400" dirty="0"/>
              <a:t>: Images from lecture slides</a:t>
            </a:r>
            <a:endParaRPr lang="en-US" sz="1400" u="sng" dirty="0"/>
          </a:p>
        </p:txBody>
      </p:sp>
      <p:pic>
        <p:nvPicPr>
          <p:cNvPr id="2" name="Picture 1">
            <a:extLst>
              <a:ext uri="{FF2B5EF4-FFF2-40B4-BE49-F238E27FC236}">
                <a16:creationId xmlns:a16="http://schemas.microsoft.com/office/drawing/2014/main" id="{DBFBCF6C-540D-4E74-BBE8-3ECC3CD19756}"/>
              </a:ext>
            </a:extLst>
          </p:cNvPr>
          <p:cNvPicPr>
            <a:picLocks noChangeAspect="1"/>
          </p:cNvPicPr>
          <p:nvPr/>
        </p:nvPicPr>
        <p:blipFill>
          <a:blip r:embed="rId3"/>
          <a:stretch>
            <a:fillRect/>
          </a:stretch>
        </p:blipFill>
        <p:spPr>
          <a:xfrm>
            <a:off x="4676057" y="2680641"/>
            <a:ext cx="3153654" cy="2874481"/>
          </a:xfrm>
          <a:prstGeom prst="rect">
            <a:avLst/>
          </a:prstGeom>
        </p:spPr>
      </p:pic>
      <p:pic>
        <p:nvPicPr>
          <p:cNvPr id="3" name="Picture 2">
            <a:extLst>
              <a:ext uri="{FF2B5EF4-FFF2-40B4-BE49-F238E27FC236}">
                <a16:creationId xmlns:a16="http://schemas.microsoft.com/office/drawing/2014/main" id="{236D59F5-4D36-40D0-913F-D9FE4D9823CF}"/>
              </a:ext>
            </a:extLst>
          </p:cNvPr>
          <p:cNvPicPr>
            <a:picLocks noChangeAspect="1"/>
          </p:cNvPicPr>
          <p:nvPr/>
        </p:nvPicPr>
        <p:blipFill>
          <a:blip r:embed="rId4"/>
          <a:stretch>
            <a:fillRect/>
          </a:stretch>
        </p:blipFill>
        <p:spPr>
          <a:xfrm>
            <a:off x="972456" y="2680641"/>
            <a:ext cx="3309390" cy="2874481"/>
          </a:xfrm>
          <a:prstGeom prst="rect">
            <a:avLst/>
          </a:prstGeom>
        </p:spPr>
      </p:pic>
    </p:spTree>
    <p:extLst>
      <p:ext uri="{BB962C8B-B14F-4D97-AF65-F5344CB8AC3E}">
        <p14:creationId xmlns:p14="http://schemas.microsoft.com/office/powerpoint/2010/main" val="427281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Eager Prim demonstration: MST complete</a:t>
            </a:r>
          </a:p>
        </p:txBody>
      </p:sp>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w="28575">
                <a:solidFill>
                  <a:srgbClr val="92D050"/>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B05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B05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B05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2465655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382000" cy="523220"/>
          </a:xfrm>
          <a:prstGeom prst="rect">
            <a:avLst/>
          </a:prstGeom>
        </p:spPr>
        <p:txBody>
          <a:bodyPr wrap="square" rtlCol="0">
            <a:spAutoFit/>
          </a:bodyPr>
          <a:lstStyle/>
          <a:p>
            <a:r>
              <a:rPr lang="en-US" sz="2800" dirty="0">
                <a:solidFill>
                  <a:srgbClr val="002060"/>
                </a:solidFill>
              </a:rPr>
              <a:t>Eager Prim runtime/space requirements:</a:t>
            </a:r>
          </a:p>
        </p:txBody>
      </p:sp>
      <p:pic>
        <p:nvPicPr>
          <p:cNvPr id="3" name="Picture 2"/>
          <p:cNvPicPr>
            <a:picLocks noChangeAspect="1"/>
          </p:cNvPicPr>
          <p:nvPr/>
        </p:nvPicPr>
        <p:blipFill>
          <a:blip r:embed="rId2"/>
          <a:stretch>
            <a:fillRect/>
          </a:stretch>
        </p:blipFill>
        <p:spPr>
          <a:xfrm>
            <a:off x="533400" y="914401"/>
            <a:ext cx="4206240" cy="2078643"/>
          </a:xfrm>
          <a:prstGeom prst="rect">
            <a:avLst/>
          </a:prstGeom>
        </p:spPr>
      </p:pic>
      <p:sp>
        <p:nvSpPr>
          <p:cNvPr id="4" name="TextBox 3">
            <a:extLst>
              <a:ext uri="{FF2B5EF4-FFF2-40B4-BE49-F238E27FC236}">
                <a16:creationId xmlns:a16="http://schemas.microsoft.com/office/drawing/2014/main" id="{258A5562-A0CA-44D4-82A9-37FF6DDA87B4}"/>
              </a:ext>
            </a:extLst>
          </p:cNvPr>
          <p:cNvSpPr txBox="1"/>
          <p:nvPr/>
        </p:nvSpPr>
        <p:spPr>
          <a:xfrm>
            <a:off x="0" y="3258179"/>
            <a:ext cx="8382000" cy="523220"/>
          </a:xfrm>
          <a:prstGeom prst="rect">
            <a:avLst/>
          </a:prstGeom>
        </p:spPr>
        <p:txBody>
          <a:bodyPr wrap="square" rtlCol="0">
            <a:spAutoFit/>
          </a:bodyPr>
          <a:lstStyle/>
          <a:p>
            <a:r>
              <a:rPr lang="en-US" sz="2800" dirty="0">
                <a:solidFill>
                  <a:srgbClr val="002060"/>
                </a:solidFill>
              </a:rPr>
              <a:t>Compare to:</a:t>
            </a:r>
          </a:p>
        </p:txBody>
      </p:sp>
      <p:pic>
        <p:nvPicPr>
          <p:cNvPr id="5" name="Picture 4"/>
          <p:cNvPicPr>
            <a:picLocks noChangeAspect="1"/>
          </p:cNvPicPr>
          <p:nvPr/>
        </p:nvPicPr>
        <p:blipFill>
          <a:blip r:embed="rId3"/>
          <a:stretch>
            <a:fillRect/>
          </a:stretch>
        </p:blipFill>
        <p:spPr>
          <a:xfrm>
            <a:off x="609600" y="3881426"/>
            <a:ext cx="3383280" cy="2323050"/>
          </a:xfrm>
          <a:prstGeom prst="rect">
            <a:avLst/>
          </a:prstGeom>
        </p:spPr>
      </p:pic>
    </p:spTree>
    <p:extLst>
      <p:ext uri="{BB962C8B-B14F-4D97-AF65-F5344CB8AC3E}">
        <p14:creationId xmlns:p14="http://schemas.microsoft.com/office/powerpoint/2010/main" val="601414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F91CB20F-E2E8-47E5-97E3-D533E0AAD69E}"/>
              </a:ext>
            </a:extLst>
          </p:cNvPr>
          <p:cNvCxnSpPr>
            <a:cxnSpLocks/>
          </p:cNvCxnSpPr>
          <p:nvPr/>
        </p:nvCxnSpPr>
        <p:spPr>
          <a:xfrm>
            <a:off x="915639" y="1621701"/>
            <a:ext cx="5494251" cy="274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93B4D48-92E9-4CE4-B60D-A705B4422FF2}"/>
              </a:ext>
            </a:extLst>
          </p:cNvPr>
          <p:cNvGrpSpPr/>
          <p:nvPr/>
        </p:nvGrpSpPr>
        <p:grpSpPr>
          <a:xfrm>
            <a:off x="3657597" y="1238467"/>
            <a:ext cx="3276603" cy="3307220"/>
            <a:chOff x="4038601" y="1264780"/>
            <a:chExt cx="3276603" cy="3307220"/>
          </a:xfrm>
        </p:grpSpPr>
        <p:cxnSp>
          <p:nvCxnSpPr>
            <p:cNvPr id="36" name="Straight Connector 35">
              <a:extLst>
                <a:ext uri="{FF2B5EF4-FFF2-40B4-BE49-F238E27FC236}">
                  <a16:creationId xmlns:a16="http://schemas.microsoft.com/office/drawing/2014/main" id="{1626F055-67AB-43FB-9150-D5C5F29DC67C}"/>
                </a:ext>
              </a:extLst>
            </p:cNvPr>
            <p:cNvCxnSpPr>
              <a:cxnSpLocks/>
            </p:cNvCxnSpPr>
            <p:nvPr/>
          </p:nvCxnSpPr>
          <p:spPr>
            <a:xfrm rot="10800000">
              <a:off x="4038601" y="4368686"/>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6CF761F-E692-4406-980F-23E048A6E95F}"/>
                </a:ext>
              </a:extLst>
            </p:cNvPr>
            <p:cNvCxnSpPr/>
            <p:nvPr/>
          </p:nvCxnSpPr>
          <p:spPr>
            <a:xfrm flipV="1">
              <a:off x="4058814" y="1625616"/>
              <a:ext cx="2722989" cy="2744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3900A79-1836-4EE5-A85C-2C27680C5652}"/>
                </a:ext>
              </a:extLst>
            </p:cNvPr>
            <p:cNvCxnSpPr>
              <a:cxnSpLocks/>
            </p:cNvCxnSpPr>
            <p:nvPr/>
          </p:nvCxnSpPr>
          <p:spPr>
            <a:xfrm rot="10800000">
              <a:off x="4038603" y="162651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42EA016A-064F-44C3-82C5-552CA96C45A1}"/>
                </a:ext>
              </a:extLst>
            </p:cNvPr>
            <p:cNvGrpSpPr/>
            <p:nvPr/>
          </p:nvGrpSpPr>
          <p:grpSpPr>
            <a:xfrm>
              <a:off x="5165393" y="1264780"/>
              <a:ext cx="2149811" cy="3307220"/>
              <a:chOff x="2041193" y="1238467"/>
              <a:chExt cx="2149811" cy="3307220"/>
            </a:xfrm>
          </p:grpSpPr>
          <p:sp>
            <p:nvSpPr>
              <p:cNvPr id="47" name="TextBox 46">
                <a:extLst>
                  <a:ext uri="{FF2B5EF4-FFF2-40B4-BE49-F238E27FC236}">
                    <a16:creationId xmlns:a16="http://schemas.microsoft.com/office/drawing/2014/main" id="{1262C1B9-53BC-403F-913C-1F050D5C1373}"/>
                  </a:ext>
                </a:extLst>
              </p:cNvPr>
              <p:cNvSpPr txBox="1"/>
              <p:nvPr/>
            </p:nvSpPr>
            <p:spPr>
              <a:xfrm>
                <a:off x="2133604" y="2571690"/>
                <a:ext cx="486508" cy="400110"/>
              </a:xfrm>
              <a:prstGeom prst="rect">
                <a:avLst/>
              </a:prstGeom>
              <a:noFill/>
            </p:spPr>
            <p:txBody>
              <a:bodyPr wrap="square" rtlCol="0">
                <a:spAutoFit/>
              </a:bodyPr>
              <a:lstStyle/>
              <a:p>
                <a:r>
                  <a:rPr lang="en-US" sz="2000" dirty="0">
                    <a:solidFill>
                      <a:schemeClr val="tx2"/>
                    </a:solidFill>
                  </a:rPr>
                  <a:t>3</a:t>
                </a:r>
              </a:p>
            </p:txBody>
          </p:sp>
          <p:sp>
            <p:nvSpPr>
              <p:cNvPr id="48" name="TextBox 47">
                <a:extLst>
                  <a:ext uri="{FF2B5EF4-FFF2-40B4-BE49-F238E27FC236}">
                    <a16:creationId xmlns:a16="http://schemas.microsoft.com/office/drawing/2014/main" id="{50BD2561-3DF2-4444-93B0-70F8E0DC412F}"/>
                  </a:ext>
                </a:extLst>
              </p:cNvPr>
              <p:cNvSpPr txBox="1"/>
              <p:nvPr/>
            </p:nvSpPr>
            <p:spPr>
              <a:xfrm>
                <a:off x="2041193" y="1238467"/>
                <a:ext cx="486508" cy="400110"/>
              </a:xfrm>
              <a:prstGeom prst="rect">
                <a:avLst/>
              </a:prstGeom>
              <a:noFill/>
            </p:spPr>
            <p:txBody>
              <a:bodyPr wrap="square" rtlCol="0">
                <a:spAutoFit/>
              </a:bodyPr>
              <a:lstStyle/>
              <a:p>
                <a:r>
                  <a:rPr lang="en-US" sz="2000" dirty="0">
                    <a:solidFill>
                      <a:schemeClr val="tx2"/>
                    </a:solidFill>
                  </a:rPr>
                  <a:t>14</a:t>
                </a:r>
              </a:p>
            </p:txBody>
          </p:sp>
          <p:cxnSp>
            <p:nvCxnSpPr>
              <p:cNvPr id="49" name="Straight Connector 48">
                <a:extLst>
                  <a:ext uri="{FF2B5EF4-FFF2-40B4-BE49-F238E27FC236}">
                    <a16:creationId xmlns:a16="http://schemas.microsoft.com/office/drawing/2014/main" id="{2A32B08D-47A6-4694-906C-6C24688C0BB5}"/>
                  </a:ext>
                </a:extLst>
              </p:cNvPr>
              <p:cNvCxnSpPr>
                <a:cxnSpLocks/>
              </p:cNvCxnSpPr>
              <p:nvPr/>
            </p:nvCxnSpPr>
            <p:spPr>
              <a:xfrm rot="16200000">
                <a:off x="2286001" y="2971800"/>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546B0DE-3B5D-4837-9369-FEAC15D6EDD9}"/>
                  </a:ext>
                </a:extLst>
              </p:cNvPr>
              <p:cNvSpPr txBox="1"/>
              <p:nvPr/>
            </p:nvSpPr>
            <p:spPr>
              <a:xfrm>
                <a:off x="3429004" y="1371599"/>
                <a:ext cx="457200" cy="430887"/>
              </a:xfrm>
              <a:prstGeom prst="rect">
                <a:avLst/>
              </a:prstGeom>
              <a:solidFill>
                <a:srgbClr val="0070C0"/>
              </a:solidFill>
            </p:spPr>
            <p:txBody>
              <a:bodyPr wrap="square" rtlCol="0">
                <a:spAutoFit/>
              </a:bodyPr>
              <a:lstStyle/>
              <a:p>
                <a:pPr algn="ctr"/>
                <a:r>
                  <a:rPr lang="en-US" sz="2200" dirty="0"/>
                  <a:t>4</a:t>
                </a:r>
              </a:p>
            </p:txBody>
          </p:sp>
          <p:sp>
            <p:nvSpPr>
              <p:cNvPr id="51" name="TextBox 50">
                <a:extLst>
                  <a:ext uri="{FF2B5EF4-FFF2-40B4-BE49-F238E27FC236}">
                    <a16:creationId xmlns:a16="http://schemas.microsoft.com/office/drawing/2014/main" id="{BC515B93-6676-4DC1-9EC4-9DEE3CE580B6}"/>
                  </a:ext>
                </a:extLst>
              </p:cNvPr>
              <p:cNvSpPr txBox="1"/>
              <p:nvPr/>
            </p:nvSpPr>
            <p:spPr>
              <a:xfrm>
                <a:off x="3429004" y="4114800"/>
                <a:ext cx="457200" cy="430887"/>
              </a:xfrm>
              <a:prstGeom prst="rect">
                <a:avLst/>
              </a:prstGeom>
              <a:solidFill>
                <a:srgbClr val="0070C0"/>
              </a:solidFill>
            </p:spPr>
            <p:txBody>
              <a:bodyPr wrap="square" rtlCol="0">
                <a:spAutoFit/>
              </a:bodyPr>
              <a:lstStyle/>
              <a:p>
                <a:pPr algn="ctr"/>
                <a:r>
                  <a:rPr lang="en-US" sz="2200" dirty="0"/>
                  <a:t>5</a:t>
                </a:r>
              </a:p>
            </p:txBody>
          </p:sp>
          <p:sp>
            <p:nvSpPr>
              <p:cNvPr id="52" name="TextBox 51">
                <a:extLst>
                  <a:ext uri="{FF2B5EF4-FFF2-40B4-BE49-F238E27FC236}">
                    <a16:creationId xmlns:a16="http://schemas.microsoft.com/office/drawing/2014/main" id="{4BBA04B1-B61A-47D3-89D2-3069AD79F1DF}"/>
                  </a:ext>
                </a:extLst>
              </p:cNvPr>
              <p:cNvSpPr txBox="1"/>
              <p:nvPr/>
            </p:nvSpPr>
            <p:spPr>
              <a:xfrm>
                <a:off x="3704496" y="2771746"/>
                <a:ext cx="486508" cy="400110"/>
              </a:xfrm>
              <a:prstGeom prst="rect">
                <a:avLst/>
              </a:prstGeom>
              <a:noFill/>
            </p:spPr>
            <p:txBody>
              <a:bodyPr wrap="square" rtlCol="0">
                <a:spAutoFit/>
              </a:bodyPr>
              <a:lstStyle/>
              <a:p>
                <a:r>
                  <a:rPr lang="en-US" sz="2000" dirty="0">
                    <a:solidFill>
                      <a:schemeClr val="tx2"/>
                    </a:solidFill>
                  </a:rPr>
                  <a:t>21</a:t>
                </a:r>
              </a:p>
            </p:txBody>
          </p:sp>
          <p:sp>
            <p:nvSpPr>
              <p:cNvPr id="53" name="TextBox 52">
                <a:extLst>
                  <a:ext uri="{FF2B5EF4-FFF2-40B4-BE49-F238E27FC236}">
                    <a16:creationId xmlns:a16="http://schemas.microsoft.com/office/drawing/2014/main" id="{A027D7BA-6AEC-4B72-9A05-4188CB21DE72}"/>
                  </a:ext>
                </a:extLst>
              </p:cNvPr>
              <p:cNvSpPr txBox="1"/>
              <p:nvPr/>
            </p:nvSpPr>
            <p:spPr>
              <a:xfrm>
                <a:off x="2090812" y="4019490"/>
                <a:ext cx="486508" cy="400110"/>
              </a:xfrm>
              <a:prstGeom prst="rect">
                <a:avLst/>
              </a:prstGeom>
              <a:noFill/>
            </p:spPr>
            <p:txBody>
              <a:bodyPr wrap="square" rtlCol="0">
                <a:spAutoFit/>
              </a:bodyPr>
              <a:lstStyle/>
              <a:p>
                <a:r>
                  <a:rPr lang="en-US" sz="2000" dirty="0">
                    <a:solidFill>
                      <a:schemeClr val="tx2"/>
                    </a:solidFill>
                  </a:rPr>
                  <a:t>12</a:t>
                </a:r>
              </a:p>
            </p:txBody>
          </p:sp>
        </p:grpSp>
      </p:grpSp>
      <p:cxnSp>
        <p:nvCxnSpPr>
          <p:cNvPr id="44" name="Straight Connector 43">
            <a:extLst>
              <a:ext uri="{FF2B5EF4-FFF2-40B4-BE49-F238E27FC236}">
                <a16:creationId xmlns:a16="http://schemas.microsoft.com/office/drawing/2014/main" id="{FB3FDE36-08B6-407F-AC2B-470B770A774E}"/>
              </a:ext>
            </a:extLst>
          </p:cNvPr>
          <p:cNvCxnSpPr>
            <a:cxnSpLocks/>
          </p:cNvCxnSpPr>
          <p:nvPr/>
        </p:nvCxnSpPr>
        <p:spPr>
          <a:xfrm rot="10800000">
            <a:off x="914401" y="4342373"/>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351796C-D394-49FA-BCF0-19C26B0C939C}"/>
              </a:ext>
            </a:extLst>
          </p:cNvPr>
          <p:cNvCxnSpPr/>
          <p:nvPr/>
        </p:nvCxnSpPr>
        <p:spPr>
          <a:xfrm flipV="1">
            <a:off x="934614" y="1599303"/>
            <a:ext cx="2722989" cy="2744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58A5562-A0CA-44D4-82A9-37FF6DDA87B4}"/>
              </a:ext>
            </a:extLst>
          </p:cNvPr>
          <p:cNvSpPr txBox="1"/>
          <p:nvPr/>
        </p:nvSpPr>
        <p:spPr>
          <a:xfrm>
            <a:off x="0" y="0"/>
            <a:ext cx="8382000" cy="954107"/>
          </a:xfrm>
          <a:prstGeom prst="rect">
            <a:avLst/>
          </a:prstGeom>
        </p:spPr>
        <p:txBody>
          <a:bodyPr wrap="square" rtlCol="0">
            <a:spAutoFit/>
          </a:bodyPr>
          <a:lstStyle/>
          <a:p>
            <a:r>
              <a:rPr lang="en-US" sz="2800" dirty="0">
                <a:solidFill>
                  <a:srgbClr val="002060"/>
                </a:solidFill>
              </a:rPr>
              <a:t>Exercise: Demonstrate Eager Prim’s MST on the following graph, starting with vertex 0: </a:t>
            </a:r>
          </a:p>
        </p:txBody>
      </p:sp>
      <p:sp>
        <p:nvSpPr>
          <p:cNvPr id="8" name="TextBox 7"/>
          <p:cNvSpPr txBox="1"/>
          <p:nvPr/>
        </p:nvSpPr>
        <p:spPr>
          <a:xfrm>
            <a:off x="656492" y="2761632"/>
            <a:ext cx="486508" cy="400110"/>
          </a:xfrm>
          <a:prstGeom prst="rect">
            <a:avLst/>
          </a:prstGeom>
          <a:noFill/>
        </p:spPr>
        <p:txBody>
          <a:bodyPr wrap="square" rtlCol="0">
            <a:spAutoFit/>
          </a:bodyPr>
          <a:lstStyle/>
          <a:p>
            <a:r>
              <a:rPr lang="en-US" sz="2000" dirty="0">
                <a:solidFill>
                  <a:schemeClr val="tx2"/>
                </a:solidFill>
              </a:rPr>
              <a:t>1</a:t>
            </a:r>
          </a:p>
        </p:txBody>
      </p:sp>
      <p:cxnSp>
        <p:nvCxnSpPr>
          <p:cNvPr id="33" name="Straight Connector 32">
            <a:extLst>
              <a:ext uri="{FF2B5EF4-FFF2-40B4-BE49-F238E27FC236}">
                <a16:creationId xmlns:a16="http://schemas.microsoft.com/office/drawing/2014/main" id="{FB3FDE36-08B6-407F-AC2B-470B770A774E}"/>
              </a:ext>
            </a:extLst>
          </p:cNvPr>
          <p:cNvCxnSpPr>
            <a:cxnSpLocks/>
          </p:cNvCxnSpPr>
          <p:nvPr/>
        </p:nvCxnSpPr>
        <p:spPr>
          <a:xfrm rot="10800000">
            <a:off x="914403" y="1600198"/>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8A50021C-895E-416C-A806-469BD1E03E49}"/>
              </a:ext>
            </a:extLst>
          </p:cNvPr>
          <p:cNvGrpSpPr/>
          <p:nvPr/>
        </p:nvGrpSpPr>
        <p:grpSpPr>
          <a:xfrm>
            <a:off x="1905000" y="1238467"/>
            <a:ext cx="2010508" cy="3307220"/>
            <a:chOff x="1905000" y="1238467"/>
            <a:chExt cx="2010508" cy="3307220"/>
          </a:xfrm>
        </p:grpSpPr>
        <p:sp>
          <p:nvSpPr>
            <p:cNvPr id="37" name="TextBox 36"/>
            <p:cNvSpPr txBox="1"/>
            <p:nvPr/>
          </p:nvSpPr>
          <p:spPr>
            <a:xfrm>
              <a:off x="1905000" y="2800290"/>
              <a:ext cx="486508" cy="400110"/>
            </a:xfrm>
            <a:prstGeom prst="rect">
              <a:avLst/>
            </a:prstGeom>
            <a:noFill/>
          </p:spPr>
          <p:txBody>
            <a:bodyPr wrap="square" rtlCol="0">
              <a:spAutoFit/>
            </a:bodyPr>
            <a:lstStyle/>
            <a:p>
              <a:r>
                <a:rPr lang="en-US" sz="2000" dirty="0">
                  <a:solidFill>
                    <a:schemeClr val="tx2"/>
                  </a:solidFill>
                </a:rPr>
                <a:t>6</a:t>
              </a:r>
            </a:p>
          </p:txBody>
        </p:sp>
        <p:sp>
          <p:nvSpPr>
            <p:cNvPr id="38" name="TextBox 37"/>
            <p:cNvSpPr txBox="1"/>
            <p:nvPr/>
          </p:nvSpPr>
          <p:spPr>
            <a:xfrm>
              <a:off x="2041193" y="1238467"/>
              <a:ext cx="486508" cy="400110"/>
            </a:xfrm>
            <a:prstGeom prst="rect">
              <a:avLst/>
            </a:prstGeom>
            <a:noFill/>
          </p:spPr>
          <p:txBody>
            <a:bodyPr wrap="square" rtlCol="0">
              <a:spAutoFit/>
            </a:bodyPr>
            <a:lstStyle/>
            <a:p>
              <a:r>
                <a:rPr lang="en-US" sz="2000" dirty="0">
                  <a:solidFill>
                    <a:schemeClr val="tx2"/>
                  </a:solidFill>
                </a:rPr>
                <a:t>7</a:t>
              </a:r>
            </a:p>
          </p:txBody>
        </p:sp>
        <p:cxnSp>
          <p:nvCxnSpPr>
            <p:cNvPr id="41" name="Straight Connector 40">
              <a:extLst>
                <a:ext uri="{FF2B5EF4-FFF2-40B4-BE49-F238E27FC236}">
                  <a16:creationId xmlns:a16="http://schemas.microsoft.com/office/drawing/2014/main" id="{FB3FDE36-08B6-407F-AC2B-470B770A774E}"/>
                </a:ext>
              </a:extLst>
            </p:cNvPr>
            <p:cNvCxnSpPr>
              <a:cxnSpLocks/>
            </p:cNvCxnSpPr>
            <p:nvPr/>
          </p:nvCxnSpPr>
          <p:spPr>
            <a:xfrm rot="16200000">
              <a:off x="2286001" y="2971800"/>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F28ED63F-5C0C-406C-80E5-7C418610FF44}"/>
                </a:ext>
              </a:extLst>
            </p:cNvPr>
            <p:cNvSpPr txBox="1"/>
            <p:nvPr/>
          </p:nvSpPr>
          <p:spPr>
            <a:xfrm>
              <a:off x="3429004" y="1371599"/>
              <a:ext cx="457200" cy="430887"/>
            </a:xfrm>
            <a:prstGeom prst="rect">
              <a:avLst/>
            </a:prstGeom>
            <a:solidFill>
              <a:srgbClr val="0070C0"/>
            </a:solidFill>
          </p:spPr>
          <p:txBody>
            <a:bodyPr wrap="square" rtlCol="0">
              <a:spAutoFit/>
            </a:bodyPr>
            <a:lstStyle/>
            <a:p>
              <a:pPr algn="ctr"/>
              <a:r>
                <a:rPr lang="en-US" sz="2200" dirty="0"/>
                <a:t>2</a:t>
              </a:r>
            </a:p>
          </p:txBody>
        </p:sp>
        <p:sp>
          <p:nvSpPr>
            <p:cNvPr id="42" name="TextBox 41">
              <a:extLst>
                <a:ext uri="{FF2B5EF4-FFF2-40B4-BE49-F238E27FC236}">
                  <a16:creationId xmlns:a16="http://schemas.microsoft.com/office/drawing/2014/main" id="{F28ED63F-5C0C-406C-80E5-7C418610FF44}"/>
                </a:ext>
              </a:extLst>
            </p:cNvPr>
            <p:cNvSpPr txBox="1"/>
            <p:nvPr/>
          </p:nvSpPr>
          <p:spPr>
            <a:xfrm>
              <a:off x="3429004" y="4114800"/>
              <a:ext cx="457200" cy="430887"/>
            </a:xfrm>
            <a:prstGeom prst="rect">
              <a:avLst/>
            </a:prstGeom>
            <a:solidFill>
              <a:srgbClr val="0070C0"/>
            </a:solidFill>
          </p:spPr>
          <p:txBody>
            <a:bodyPr wrap="square" rtlCol="0">
              <a:spAutoFit/>
            </a:bodyPr>
            <a:lstStyle/>
            <a:p>
              <a:pPr algn="ctr"/>
              <a:r>
                <a:rPr lang="en-US" sz="2200" dirty="0"/>
                <a:t>3</a:t>
              </a:r>
            </a:p>
          </p:txBody>
        </p:sp>
        <p:sp>
          <p:nvSpPr>
            <p:cNvPr id="43" name="TextBox 42"/>
            <p:cNvSpPr txBox="1"/>
            <p:nvPr/>
          </p:nvSpPr>
          <p:spPr>
            <a:xfrm>
              <a:off x="3429000" y="3486090"/>
              <a:ext cx="486508" cy="400110"/>
            </a:xfrm>
            <a:prstGeom prst="rect">
              <a:avLst/>
            </a:prstGeom>
            <a:noFill/>
          </p:spPr>
          <p:txBody>
            <a:bodyPr wrap="square" rtlCol="0">
              <a:spAutoFit/>
            </a:bodyPr>
            <a:lstStyle/>
            <a:p>
              <a:r>
                <a:rPr lang="en-US" sz="2000" dirty="0">
                  <a:solidFill>
                    <a:schemeClr val="tx2"/>
                  </a:solidFill>
                </a:rPr>
                <a:t>8</a:t>
              </a:r>
            </a:p>
          </p:txBody>
        </p:sp>
        <p:sp>
          <p:nvSpPr>
            <p:cNvPr id="45" name="TextBox 44"/>
            <p:cNvSpPr txBox="1"/>
            <p:nvPr/>
          </p:nvSpPr>
          <p:spPr>
            <a:xfrm>
              <a:off x="2090812" y="4019490"/>
              <a:ext cx="486508" cy="400110"/>
            </a:xfrm>
            <a:prstGeom prst="rect">
              <a:avLst/>
            </a:prstGeom>
            <a:noFill/>
          </p:spPr>
          <p:txBody>
            <a:bodyPr wrap="square" rtlCol="0">
              <a:spAutoFit/>
            </a:bodyPr>
            <a:lstStyle/>
            <a:p>
              <a:r>
                <a:rPr lang="en-US" sz="2000" dirty="0">
                  <a:solidFill>
                    <a:schemeClr val="tx2"/>
                  </a:solidFill>
                </a:rPr>
                <a:t>18</a:t>
              </a:r>
            </a:p>
          </p:txBody>
        </p:sp>
      </p:grpSp>
      <p:grpSp>
        <p:nvGrpSpPr>
          <p:cNvPr id="31" name="Group 30"/>
          <p:cNvGrpSpPr/>
          <p:nvPr/>
        </p:nvGrpSpPr>
        <p:grpSpPr>
          <a:xfrm>
            <a:off x="685800" y="1371599"/>
            <a:ext cx="457200" cy="3200401"/>
            <a:chOff x="699868" y="1371599"/>
            <a:chExt cx="457200" cy="3200401"/>
          </a:xfrm>
        </p:grpSpPr>
        <p:cxnSp>
          <p:nvCxnSpPr>
            <p:cNvPr id="19" name="Straight Connector 18">
              <a:extLst>
                <a:ext uri="{FF2B5EF4-FFF2-40B4-BE49-F238E27FC236}">
                  <a16:creationId xmlns:a16="http://schemas.microsoft.com/office/drawing/2014/main" id="{FB3FDE36-08B6-407F-AC2B-470B770A774E}"/>
                </a:ext>
              </a:extLst>
            </p:cNvPr>
            <p:cNvCxnSpPr>
              <a:cxnSpLocks/>
            </p:cNvCxnSpPr>
            <p:nvPr/>
          </p:nvCxnSpPr>
          <p:spPr>
            <a:xfrm rot="16200000">
              <a:off x="-443131" y="29718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F28ED63F-5C0C-406C-80E5-7C418610FF44}"/>
                </a:ext>
              </a:extLst>
            </p:cNvPr>
            <p:cNvSpPr txBox="1"/>
            <p:nvPr/>
          </p:nvSpPr>
          <p:spPr>
            <a:xfrm>
              <a:off x="699868" y="4114800"/>
              <a:ext cx="457200" cy="457200"/>
            </a:xfrm>
            <a:prstGeom prst="rect">
              <a:avLst/>
            </a:prstGeom>
            <a:solidFill>
              <a:srgbClr val="0070C0"/>
            </a:solidFill>
          </p:spPr>
          <p:txBody>
            <a:bodyPr wrap="square" rtlCol="0">
              <a:spAutoFit/>
            </a:bodyPr>
            <a:lstStyle/>
            <a:p>
              <a:pPr algn="ctr"/>
              <a:r>
                <a:rPr lang="en-US" sz="2200" dirty="0"/>
                <a:t>1</a:t>
              </a:r>
            </a:p>
          </p:txBody>
        </p:sp>
        <p:sp>
          <p:nvSpPr>
            <p:cNvPr id="27" name="TextBox 26">
              <a:extLst>
                <a:ext uri="{FF2B5EF4-FFF2-40B4-BE49-F238E27FC236}">
                  <a16:creationId xmlns:a16="http://schemas.microsoft.com/office/drawing/2014/main" id="{F28ED63F-5C0C-406C-80E5-7C418610FF44}"/>
                </a:ext>
              </a:extLst>
            </p:cNvPr>
            <p:cNvSpPr txBox="1"/>
            <p:nvPr/>
          </p:nvSpPr>
          <p:spPr>
            <a:xfrm>
              <a:off x="699868" y="1371599"/>
              <a:ext cx="457200" cy="457200"/>
            </a:xfrm>
            <a:prstGeom prst="rect">
              <a:avLst/>
            </a:prstGeom>
            <a:solidFill>
              <a:srgbClr val="0070C0"/>
            </a:solidFill>
          </p:spPr>
          <p:txBody>
            <a:bodyPr wrap="square" rtlCol="0">
              <a:spAutoFit/>
            </a:bodyPr>
            <a:lstStyle/>
            <a:p>
              <a:pPr algn="ctr"/>
              <a:r>
                <a:rPr lang="en-US" sz="2200" dirty="0"/>
                <a:t>0</a:t>
              </a:r>
            </a:p>
          </p:txBody>
        </p:sp>
      </p:grpSp>
      <p:sp>
        <p:nvSpPr>
          <p:cNvPr id="55" name="TextBox 54">
            <a:extLst>
              <a:ext uri="{FF2B5EF4-FFF2-40B4-BE49-F238E27FC236}">
                <a16:creationId xmlns:a16="http://schemas.microsoft.com/office/drawing/2014/main" id="{4C5EB179-0511-4CAC-A961-3ED82F2E1491}"/>
              </a:ext>
            </a:extLst>
          </p:cNvPr>
          <p:cNvSpPr txBox="1"/>
          <p:nvPr/>
        </p:nvSpPr>
        <p:spPr>
          <a:xfrm>
            <a:off x="3055036" y="2431836"/>
            <a:ext cx="486508" cy="400110"/>
          </a:xfrm>
          <a:prstGeom prst="rect">
            <a:avLst/>
          </a:prstGeom>
          <a:noFill/>
        </p:spPr>
        <p:txBody>
          <a:bodyPr wrap="square" rtlCol="0">
            <a:spAutoFit/>
          </a:bodyPr>
          <a:lstStyle/>
          <a:p>
            <a:r>
              <a:rPr lang="en-US" sz="2000" dirty="0">
                <a:solidFill>
                  <a:schemeClr val="tx2"/>
                </a:solidFill>
              </a:rPr>
              <a:t>19</a:t>
            </a:r>
          </a:p>
        </p:txBody>
      </p:sp>
    </p:spTree>
    <p:extLst>
      <p:ext uri="{BB962C8B-B14F-4D97-AF65-F5344CB8AC3E}">
        <p14:creationId xmlns:p14="http://schemas.microsoft.com/office/powerpoint/2010/main" val="2268297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382000" cy="523220"/>
          </a:xfrm>
          <a:prstGeom prst="rect">
            <a:avLst/>
          </a:prstGeom>
        </p:spPr>
        <p:txBody>
          <a:bodyPr wrap="square" rtlCol="0">
            <a:spAutoFit/>
          </a:bodyPr>
          <a:lstStyle/>
          <a:p>
            <a:r>
              <a:rPr lang="en-US" sz="2800" dirty="0">
                <a:solidFill>
                  <a:srgbClr val="002060"/>
                </a:solidFill>
              </a:rPr>
              <a:t>Code review (selected lines)</a:t>
            </a:r>
          </a:p>
        </p:txBody>
      </p:sp>
      <p:pic>
        <p:nvPicPr>
          <p:cNvPr id="5" name="Picture 4" descr="C:\Users\Karin\Google Drive\CS\CS1501\code\LazyPrim\PrimMST.java - Notepad++">
            <a:extLst>
              <a:ext uri="{FF2B5EF4-FFF2-40B4-BE49-F238E27FC236}">
                <a16:creationId xmlns:a16="http://schemas.microsoft.com/office/drawing/2014/main" id="{670982D7-009B-4483-80BE-AD2C6A1008B5}"/>
              </a:ext>
            </a:extLst>
          </p:cNvPr>
          <p:cNvPicPr>
            <a:picLocks noChangeAspect="1"/>
          </p:cNvPicPr>
          <p:nvPr/>
        </p:nvPicPr>
        <p:blipFill rotWithShape="1">
          <a:blip r:embed="rId3">
            <a:extLst>
              <a:ext uri="{28A0092B-C50C-407E-A947-70E740481C1C}">
                <a14:useLocalDpi xmlns:a14="http://schemas.microsoft.com/office/drawing/2010/main" val="0"/>
              </a:ext>
            </a:extLst>
          </a:blip>
          <a:srcRect l="3220" t="21841" r="44684" b="59298"/>
          <a:stretch/>
        </p:blipFill>
        <p:spPr>
          <a:xfrm>
            <a:off x="30480" y="609600"/>
            <a:ext cx="9052560" cy="1776656"/>
          </a:xfrm>
          <a:prstGeom prst="rect">
            <a:avLst/>
          </a:prstGeom>
        </p:spPr>
      </p:pic>
    </p:spTree>
    <p:extLst>
      <p:ext uri="{BB962C8B-B14F-4D97-AF65-F5344CB8AC3E}">
        <p14:creationId xmlns:p14="http://schemas.microsoft.com/office/powerpoint/2010/main" val="2485091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382000" cy="523220"/>
          </a:xfrm>
          <a:prstGeom prst="rect">
            <a:avLst/>
          </a:prstGeom>
        </p:spPr>
        <p:txBody>
          <a:bodyPr wrap="square" rtlCol="0">
            <a:spAutoFit/>
          </a:bodyPr>
          <a:lstStyle/>
          <a:p>
            <a:r>
              <a:rPr lang="en-US" sz="2800" dirty="0">
                <a:solidFill>
                  <a:srgbClr val="002060"/>
                </a:solidFill>
              </a:rPr>
              <a:t>Code review (selected lines)</a:t>
            </a:r>
          </a:p>
        </p:txBody>
      </p:sp>
      <p:pic>
        <p:nvPicPr>
          <p:cNvPr id="4" name="Picture 3" descr="C:\Users\Karin\Google Drive\CS\CS1501\code\LazyPrim\PrimMST.java - Notepad++">
            <a:extLst>
              <a:ext uri="{FF2B5EF4-FFF2-40B4-BE49-F238E27FC236}">
                <a16:creationId xmlns:a16="http://schemas.microsoft.com/office/drawing/2014/main" id="{924E8E72-E3A5-4A09-BCA3-C8172E7F9886}"/>
              </a:ext>
            </a:extLst>
          </p:cNvPr>
          <p:cNvPicPr>
            <a:picLocks noChangeAspect="1"/>
          </p:cNvPicPr>
          <p:nvPr/>
        </p:nvPicPr>
        <p:blipFill rotWithShape="1">
          <a:blip r:embed="rId3">
            <a:extLst>
              <a:ext uri="{28A0092B-C50C-407E-A947-70E740481C1C}">
                <a14:useLocalDpi xmlns:a14="http://schemas.microsoft.com/office/drawing/2010/main" val="0"/>
              </a:ext>
            </a:extLst>
          </a:blip>
          <a:srcRect l="4166" t="20791" r="55833" b="39239"/>
          <a:stretch/>
        </p:blipFill>
        <p:spPr>
          <a:xfrm>
            <a:off x="381000" y="609600"/>
            <a:ext cx="7863840" cy="4259580"/>
          </a:xfrm>
          <a:prstGeom prst="rect">
            <a:avLst/>
          </a:prstGeom>
        </p:spPr>
      </p:pic>
    </p:spTree>
    <p:extLst>
      <p:ext uri="{BB962C8B-B14F-4D97-AF65-F5344CB8AC3E}">
        <p14:creationId xmlns:p14="http://schemas.microsoft.com/office/powerpoint/2010/main" val="281738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382000" cy="523220"/>
          </a:xfrm>
          <a:prstGeom prst="rect">
            <a:avLst/>
          </a:prstGeom>
        </p:spPr>
        <p:txBody>
          <a:bodyPr wrap="square" rtlCol="0">
            <a:spAutoFit/>
          </a:bodyPr>
          <a:lstStyle/>
          <a:p>
            <a:r>
              <a:rPr lang="en-US" sz="2800" dirty="0">
                <a:solidFill>
                  <a:srgbClr val="002060"/>
                </a:solidFill>
              </a:rPr>
              <a:t>Code review (selected lines)</a:t>
            </a:r>
          </a:p>
        </p:txBody>
      </p:sp>
      <p:pic>
        <p:nvPicPr>
          <p:cNvPr id="5" name="Picture 4" descr="C:\Users\Karin\Google Drive\CS\CS1501\code\LazyPrim\PrimMST.java - Notepad++">
            <a:extLst>
              <a:ext uri="{FF2B5EF4-FFF2-40B4-BE49-F238E27FC236}">
                <a16:creationId xmlns:a16="http://schemas.microsoft.com/office/drawing/2014/main" id="{F4A86BE7-4C48-4880-B92F-CDFEF122E198}"/>
              </a:ext>
            </a:extLst>
          </p:cNvPr>
          <p:cNvPicPr>
            <a:picLocks noChangeAspect="1"/>
          </p:cNvPicPr>
          <p:nvPr/>
        </p:nvPicPr>
        <p:blipFill rotWithShape="1">
          <a:blip r:embed="rId3">
            <a:extLst>
              <a:ext uri="{28A0092B-C50C-407E-A947-70E740481C1C}">
                <a14:useLocalDpi xmlns:a14="http://schemas.microsoft.com/office/drawing/2010/main" val="0"/>
              </a:ext>
            </a:extLst>
          </a:blip>
          <a:srcRect l="5000" t="31303" r="51667" b="5419"/>
          <a:stretch/>
        </p:blipFill>
        <p:spPr>
          <a:xfrm>
            <a:off x="152400" y="523220"/>
            <a:ext cx="7589520" cy="6007799"/>
          </a:xfrm>
          <a:prstGeom prst="rect">
            <a:avLst/>
          </a:prstGeom>
        </p:spPr>
      </p:pic>
    </p:spTree>
    <p:extLst>
      <p:ext uri="{BB962C8B-B14F-4D97-AF65-F5344CB8AC3E}">
        <p14:creationId xmlns:p14="http://schemas.microsoft.com/office/powerpoint/2010/main" val="241101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Prim’s: general concept</a:t>
            </a:r>
          </a:p>
        </p:txBody>
      </p:sp>
      <p:sp>
        <p:nvSpPr>
          <p:cNvPr id="15" name="TextBox 14">
            <a:extLst>
              <a:ext uri="{FF2B5EF4-FFF2-40B4-BE49-F238E27FC236}">
                <a16:creationId xmlns:a16="http://schemas.microsoft.com/office/drawing/2014/main" id="{9A3D8287-6E39-4773-8465-273C0D9CB464}"/>
              </a:ext>
            </a:extLst>
          </p:cNvPr>
          <p:cNvSpPr txBox="1"/>
          <p:nvPr/>
        </p:nvSpPr>
        <p:spPr>
          <a:xfrm>
            <a:off x="0" y="6550223"/>
            <a:ext cx="5664530" cy="307777"/>
          </a:xfrm>
          <a:prstGeom prst="rect">
            <a:avLst/>
          </a:prstGeom>
          <a:noFill/>
        </p:spPr>
        <p:txBody>
          <a:bodyPr wrap="square" rtlCol="0">
            <a:spAutoFit/>
          </a:bodyPr>
          <a:lstStyle/>
          <a:p>
            <a:r>
              <a:rPr lang="en-US" sz="1400" u="sng" dirty="0"/>
              <a:t>Image credit</a:t>
            </a:r>
            <a:r>
              <a:rPr lang="en-US" sz="1400" dirty="0"/>
              <a:t>: Images from lecture slides</a:t>
            </a:r>
            <a:endParaRPr lang="en-US" sz="1400" u="sng" dirty="0"/>
          </a:p>
        </p:txBody>
      </p:sp>
      <p:sp>
        <p:nvSpPr>
          <p:cNvPr id="4" name="TextBox 3">
            <a:extLst>
              <a:ext uri="{FF2B5EF4-FFF2-40B4-BE49-F238E27FC236}">
                <a16:creationId xmlns:a16="http://schemas.microsoft.com/office/drawing/2014/main" id="{D2924870-E158-49B4-B90A-DF04261E7036}"/>
              </a:ext>
            </a:extLst>
          </p:cNvPr>
          <p:cNvSpPr txBox="1"/>
          <p:nvPr/>
        </p:nvSpPr>
        <p:spPr>
          <a:xfrm>
            <a:off x="498764" y="754336"/>
            <a:ext cx="7457704" cy="830997"/>
          </a:xfrm>
          <a:prstGeom prst="rect">
            <a:avLst/>
          </a:prstGeom>
          <a:noFill/>
        </p:spPr>
        <p:txBody>
          <a:bodyPr wrap="square" rtlCol="0">
            <a:spAutoFit/>
          </a:bodyPr>
          <a:lstStyle/>
          <a:p>
            <a:pPr marL="457200" indent="-457200">
              <a:buFont typeface="+mj-lt"/>
              <a:buAutoNum type="arabicPeriod"/>
            </a:pPr>
            <a:r>
              <a:rPr lang="en-US" sz="2400" dirty="0"/>
              <a:t>Start with an arbitrary vertex v</a:t>
            </a:r>
            <a:r>
              <a:rPr lang="en-US" sz="2400" baseline="-25000" dirty="0"/>
              <a:t>0</a:t>
            </a:r>
            <a:endParaRPr lang="en-US" sz="2400" dirty="0"/>
          </a:p>
          <a:p>
            <a:pPr marL="914400" lvl="1" indent="-457200">
              <a:buFont typeface="Arial" panose="020B0604020202020204" pitchFamily="34" charset="0"/>
              <a:buChar char="•"/>
            </a:pPr>
            <a:r>
              <a:rPr lang="en-US" sz="2400" dirty="0"/>
              <a:t>v</a:t>
            </a:r>
            <a:r>
              <a:rPr lang="en-US" sz="2400" baseline="-25000" dirty="0"/>
              <a:t>0</a:t>
            </a:r>
            <a:r>
              <a:rPr lang="en-US" sz="2400" dirty="0"/>
              <a:t> will form the start of the tree T</a:t>
            </a:r>
          </a:p>
        </p:txBody>
      </p:sp>
      <p:sp>
        <p:nvSpPr>
          <p:cNvPr id="9" name="TextBox 8">
            <a:extLst>
              <a:ext uri="{FF2B5EF4-FFF2-40B4-BE49-F238E27FC236}">
                <a16:creationId xmlns:a16="http://schemas.microsoft.com/office/drawing/2014/main" id="{E88E3F88-B60C-4615-AAB0-74F19D471508}"/>
              </a:ext>
            </a:extLst>
          </p:cNvPr>
          <p:cNvSpPr txBox="1"/>
          <p:nvPr/>
        </p:nvSpPr>
        <p:spPr>
          <a:xfrm>
            <a:off x="498764" y="1816449"/>
            <a:ext cx="7457704" cy="461665"/>
          </a:xfrm>
          <a:prstGeom prst="rect">
            <a:avLst/>
          </a:prstGeom>
          <a:noFill/>
        </p:spPr>
        <p:txBody>
          <a:bodyPr wrap="square" rtlCol="0">
            <a:spAutoFit/>
          </a:bodyPr>
          <a:lstStyle/>
          <a:p>
            <a:pPr marL="457200" indent="-457200">
              <a:buFont typeface="+mj-lt"/>
              <a:buAutoNum type="arabicPeriod" startAt="2"/>
            </a:pPr>
            <a:r>
              <a:rPr lang="en-US" sz="2400" dirty="0"/>
              <a:t>While there remain vertices not included in T: </a:t>
            </a:r>
          </a:p>
        </p:txBody>
      </p:sp>
      <p:sp>
        <p:nvSpPr>
          <p:cNvPr id="10" name="TextBox 9">
            <a:extLst>
              <a:ext uri="{FF2B5EF4-FFF2-40B4-BE49-F238E27FC236}">
                <a16:creationId xmlns:a16="http://schemas.microsoft.com/office/drawing/2014/main" id="{C9B6A22D-1DCA-4F56-820D-4DDD92D1FE80}"/>
              </a:ext>
            </a:extLst>
          </p:cNvPr>
          <p:cNvSpPr txBox="1"/>
          <p:nvPr/>
        </p:nvSpPr>
        <p:spPr>
          <a:xfrm>
            <a:off x="1019300" y="2336392"/>
            <a:ext cx="7457704"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Find the edge of lowest weight that connects T to a vertex that hasn’t yet been touched.</a:t>
            </a:r>
          </a:p>
        </p:txBody>
      </p:sp>
      <p:sp>
        <p:nvSpPr>
          <p:cNvPr id="16" name="TextBox 15">
            <a:extLst>
              <a:ext uri="{FF2B5EF4-FFF2-40B4-BE49-F238E27FC236}">
                <a16:creationId xmlns:a16="http://schemas.microsoft.com/office/drawing/2014/main" id="{F620B6B8-5033-4137-AFCC-D034FEBA7D78}"/>
              </a:ext>
            </a:extLst>
          </p:cNvPr>
          <p:cNvSpPr txBox="1"/>
          <p:nvPr/>
        </p:nvSpPr>
        <p:spPr>
          <a:xfrm>
            <a:off x="995018" y="3167389"/>
            <a:ext cx="7457704"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There are </a:t>
            </a:r>
            <a:r>
              <a:rPr lang="en-US" sz="2400" u="sng" dirty="0"/>
              <a:t>lazy</a:t>
            </a:r>
            <a:r>
              <a:rPr lang="en-US" sz="2400" dirty="0"/>
              <a:t> and </a:t>
            </a:r>
            <a:r>
              <a:rPr lang="en-US" sz="2400" u="sng" dirty="0"/>
              <a:t>eager</a:t>
            </a:r>
            <a:r>
              <a:rPr lang="en-US" sz="2400" dirty="0"/>
              <a:t> implementations of Prim’s that handle this process less or more efficiently.</a:t>
            </a:r>
          </a:p>
        </p:txBody>
      </p:sp>
    </p:spTree>
    <p:extLst>
      <p:ext uri="{BB962C8B-B14F-4D97-AF65-F5344CB8AC3E}">
        <p14:creationId xmlns:p14="http://schemas.microsoft.com/office/powerpoint/2010/main" val="8333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Lazy Prim implementation: general concept</a:t>
            </a:r>
          </a:p>
        </p:txBody>
      </p:sp>
      <p:sp>
        <p:nvSpPr>
          <p:cNvPr id="15" name="TextBox 14">
            <a:extLst>
              <a:ext uri="{FF2B5EF4-FFF2-40B4-BE49-F238E27FC236}">
                <a16:creationId xmlns:a16="http://schemas.microsoft.com/office/drawing/2014/main" id="{9A3D8287-6E39-4773-8465-273C0D9CB464}"/>
              </a:ext>
            </a:extLst>
          </p:cNvPr>
          <p:cNvSpPr txBox="1"/>
          <p:nvPr/>
        </p:nvSpPr>
        <p:spPr>
          <a:xfrm>
            <a:off x="0" y="6550223"/>
            <a:ext cx="5664530" cy="307777"/>
          </a:xfrm>
          <a:prstGeom prst="rect">
            <a:avLst/>
          </a:prstGeom>
          <a:noFill/>
        </p:spPr>
        <p:txBody>
          <a:bodyPr wrap="square" rtlCol="0">
            <a:spAutoFit/>
          </a:bodyPr>
          <a:lstStyle/>
          <a:p>
            <a:r>
              <a:rPr lang="en-US" sz="1400" u="sng" dirty="0"/>
              <a:t>Image credit</a:t>
            </a:r>
            <a:r>
              <a:rPr lang="en-US" sz="1400" dirty="0"/>
              <a:t>: Images from lecture slides</a:t>
            </a:r>
            <a:endParaRPr lang="en-US" sz="1400" u="sng" dirty="0"/>
          </a:p>
        </p:txBody>
      </p:sp>
      <p:sp>
        <p:nvSpPr>
          <p:cNvPr id="4" name="TextBox 3">
            <a:extLst>
              <a:ext uri="{FF2B5EF4-FFF2-40B4-BE49-F238E27FC236}">
                <a16:creationId xmlns:a16="http://schemas.microsoft.com/office/drawing/2014/main" id="{D2924870-E158-49B4-B90A-DF04261E7036}"/>
              </a:ext>
            </a:extLst>
          </p:cNvPr>
          <p:cNvSpPr txBox="1"/>
          <p:nvPr/>
        </p:nvSpPr>
        <p:spPr>
          <a:xfrm>
            <a:off x="498764" y="754336"/>
            <a:ext cx="7457704" cy="830997"/>
          </a:xfrm>
          <a:prstGeom prst="rect">
            <a:avLst/>
          </a:prstGeom>
          <a:noFill/>
        </p:spPr>
        <p:txBody>
          <a:bodyPr wrap="square" rtlCol="0">
            <a:spAutoFit/>
          </a:bodyPr>
          <a:lstStyle/>
          <a:p>
            <a:pPr marL="457200" indent="-457200">
              <a:buFont typeface="+mj-lt"/>
              <a:buAutoNum type="arabicPeriod"/>
            </a:pPr>
            <a:r>
              <a:rPr lang="en-US" sz="2400" dirty="0"/>
              <a:t>Start with an arbitrary vertex v</a:t>
            </a:r>
            <a:r>
              <a:rPr lang="en-US" sz="2400" baseline="-25000" dirty="0"/>
              <a:t>0</a:t>
            </a:r>
            <a:endParaRPr lang="en-US" sz="2400" dirty="0"/>
          </a:p>
          <a:p>
            <a:pPr marL="914400" lvl="1" indent="-457200">
              <a:buFont typeface="Arial" panose="020B0604020202020204" pitchFamily="34" charset="0"/>
              <a:buChar char="•"/>
            </a:pPr>
            <a:r>
              <a:rPr lang="en-US" sz="2400" dirty="0"/>
              <a:t>v</a:t>
            </a:r>
            <a:r>
              <a:rPr lang="en-US" sz="2400" baseline="-25000" dirty="0"/>
              <a:t>0</a:t>
            </a:r>
            <a:r>
              <a:rPr lang="en-US" sz="2400" dirty="0"/>
              <a:t> will form the start of the tree T</a:t>
            </a:r>
          </a:p>
        </p:txBody>
      </p:sp>
      <p:sp>
        <p:nvSpPr>
          <p:cNvPr id="9" name="TextBox 8">
            <a:extLst>
              <a:ext uri="{FF2B5EF4-FFF2-40B4-BE49-F238E27FC236}">
                <a16:creationId xmlns:a16="http://schemas.microsoft.com/office/drawing/2014/main" id="{E88E3F88-B60C-4615-AAB0-74F19D471508}"/>
              </a:ext>
            </a:extLst>
          </p:cNvPr>
          <p:cNvSpPr txBox="1"/>
          <p:nvPr/>
        </p:nvSpPr>
        <p:spPr>
          <a:xfrm>
            <a:off x="498764" y="1816449"/>
            <a:ext cx="7457704" cy="461665"/>
          </a:xfrm>
          <a:prstGeom prst="rect">
            <a:avLst/>
          </a:prstGeom>
          <a:noFill/>
        </p:spPr>
        <p:txBody>
          <a:bodyPr wrap="square" rtlCol="0">
            <a:spAutoFit/>
          </a:bodyPr>
          <a:lstStyle/>
          <a:p>
            <a:pPr marL="457200" indent="-457200">
              <a:buFont typeface="+mj-lt"/>
              <a:buAutoNum type="arabicPeriod" startAt="2"/>
            </a:pPr>
            <a:r>
              <a:rPr lang="en-US" sz="2400" dirty="0"/>
              <a:t>While there remain vertices not included in T: </a:t>
            </a:r>
          </a:p>
        </p:txBody>
      </p:sp>
      <p:sp>
        <p:nvSpPr>
          <p:cNvPr id="10" name="TextBox 9">
            <a:extLst>
              <a:ext uri="{FF2B5EF4-FFF2-40B4-BE49-F238E27FC236}">
                <a16:creationId xmlns:a16="http://schemas.microsoft.com/office/drawing/2014/main" id="{C9B6A22D-1DCA-4F56-820D-4DDD92D1FE80}"/>
              </a:ext>
            </a:extLst>
          </p:cNvPr>
          <p:cNvSpPr txBox="1"/>
          <p:nvPr/>
        </p:nvSpPr>
        <p:spPr>
          <a:xfrm>
            <a:off x="1019300" y="2336392"/>
            <a:ext cx="7457704"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070C0"/>
                </a:solidFill>
              </a:rPr>
              <a:t>Find the edge of lowest weight that connects T to a vertex that hasn’t yet been touched.</a:t>
            </a:r>
          </a:p>
        </p:txBody>
      </p:sp>
      <p:sp>
        <p:nvSpPr>
          <p:cNvPr id="8" name="TextBox 7">
            <a:extLst>
              <a:ext uri="{FF2B5EF4-FFF2-40B4-BE49-F238E27FC236}">
                <a16:creationId xmlns:a16="http://schemas.microsoft.com/office/drawing/2014/main" id="{1B9485A5-EF54-4C53-88A4-A5A2E997405E}"/>
              </a:ext>
            </a:extLst>
          </p:cNvPr>
          <p:cNvSpPr txBox="1"/>
          <p:nvPr/>
        </p:nvSpPr>
        <p:spPr>
          <a:xfrm>
            <a:off x="1019300" y="3298562"/>
            <a:ext cx="7457704" cy="2677656"/>
          </a:xfrm>
          <a:prstGeom prst="rect">
            <a:avLst/>
          </a:prstGeom>
          <a:noFill/>
        </p:spPr>
        <p:txBody>
          <a:bodyPr wrap="square" rtlCol="0">
            <a:spAutoFit/>
          </a:bodyPr>
          <a:lstStyle/>
          <a:p>
            <a:pPr marL="457200" indent="-457200">
              <a:buFont typeface="+mj-lt"/>
              <a:buAutoNum type="arabicPeriod"/>
            </a:pPr>
            <a:r>
              <a:rPr lang="en-US" sz="2400" dirty="0"/>
              <a:t>For each newly added v</a:t>
            </a:r>
            <a:r>
              <a:rPr lang="en-US" sz="2400" baseline="-25000" dirty="0"/>
              <a:t>i</a:t>
            </a:r>
            <a:r>
              <a:rPr lang="en-US" sz="2400" dirty="0"/>
              <a:t>, add any edges between it and any other vertex </a:t>
            </a:r>
            <a:r>
              <a:rPr lang="en-US" sz="2400" dirty="0" err="1"/>
              <a:t>v</a:t>
            </a:r>
            <a:r>
              <a:rPr lang="en-US" sz="2400" baseline="-25000" dirty="0" err="1"/>
              <a:t>j</a:t>
            </a:r>
            <a:r>
              <a:rPr lang="en-US" sz="2400" dirty="0"/>
              <a:t> to a min PQ, </a:t>
            </a:r>
            <a:r>
              <a:rPr lang="en-US" sz="2400" i="1" dirty="0"/>
              <a:t>if</a:t>
            </a:r>
            <a:r>
              <a:rPr lang="en-US" sz="2400" dirty="0"/>
              <a:t> </a:t>
            </a:r>
            <a:r>
              <a:rPr lang="en-US" sz="2400" dirty="0" err="1"/>
              <a:t>v</a:t>
            </a:r>
            <a:r>
              <a:rPr lang="en-US" sz="2400" baseline="-25000" dirty="0" err="1"/>
              <a:t>j</a:t>
            </a:r>
            <a:r>
              <a:rPr lang="en-US" sz="2400" dirty="0"/>
              <a:t> is not yet in T</a:t>
            </a:r>
          </a:p>
          <a:p>
            <a:pPr marL="457200" indent="-457200">
              <a:buFont typeface="+mj-lt"/>
              <a:buAutoNum type="arabicPeriod"/>
            </a:pPr>
            <a:r>
              <a:rPr lang="en-US" sz="2400" dirty="0"/>
              <a:t>Then pop the min edge from the PQ: </a:t>
            </a:r>
          </a:p>
          <a:p>
            <a:pPr marL="914400" lvl="1" indent="-457200">
              <a:buFont typeface="Arial" panose="020B0604020202020204" pitchFamily="34" charset="0"/>
              <a:buChar char="•"/>
            </a:pPr>
            <a:r>
              <a:rPr lang="en-US" sz="2400" dirty="0"/>
              <a:t>While this min edge points to a </a:t>
            </a:r>
            <a:r>
              <a:rPr lang="en-US" sz="2400" dirty="0" err="1"/>
              <a:t>v</a:t>
            </a:r>
            <a:r>
              <a:rPr lang="en-US" sz="2400" baseline="-25000" dirty="0" err="1"/>
              <a:t>j</a:t>
            </a:r>
            <a:r>
              <a:rPr lang="en-US" sz="2400" dirty="0"/>
              <a:t> already in T: </a:t>
            </a:r>
          </a:p>
          <a:p>
            <a:pPr marL="1371600" lvl="2" indent="-457200">
              <a:buFont typeface="Arial" panose="020B0604020202020204" pitchFamily="34" charset="0"/>
              <a:buChar char="•"/>
            </a:pPr>
            <a:r>
              <a:rPr lang="en-US" sz="2400" dirty="0"/>
              <a:t>Pop another edge</a:t>
            </a:r>
          </a:p>
          <a:p>
            <a:pPr marL="914400" lvl="1" indent="-457200">
              <a:buFont typeface="Arial" panose="020B0604020202020204" pitchFamily="34" charset="0"/>
              <a:buChar char="•"/>
            </a:pPr>
            <a:r>
              <a:rPr lang="en-US" sz="2400" dirty="0"/>
              <a:t>Once an edge to a </a:t>
            </a:r>
            <a:r>
              <a:rPr lang="en-US" sz="2400" dirty="0" err="1"/>
              <a:t>v</a:t>
            </a:r>
            <a:r>
              <a:rPr lang="en-US" sz="2400" baseline="-25000" dirty="0" err="1"/>
              <a:t>j</a:t>
            </a:r>
            <a:r>
              <a:rPr lang="en-US" sz="2400" dirty="0"/>
              <a:t> not in T is found, add it to T</a:t>
            </a:r>
          </a:p>
          <a:p>
            <a:pPr marL="914400" lvl="1" indent="-457200">
              <a:buFont typeface="+mj-lt"/>
              <a:buAutoNum type="arabicPeriod"/>
            </a:pPr>
            <a:endParaRPr lang="en-US" sz="2400" dirty="0"/>
          </a:p>
        </p:txBody>
      </p:sp>
    </p:spTree>
    <p:extLst>
      <p:ext uri="{BB962C8B-B14F-4D97-AF65-F5344CB8AC3E}">
        <p14:creationId xmlns:p14="http://schemas.microsoft.com/office/powerpoint/2010/main" val="370185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Lazy Prim demonstration:</a:t>
            </a:r>
          </a:p>
        </p:txBody>
      </p:sp>
      <p:grpSp>
        <p:nvGrpSpPr>
          <p:cNvPr id="36" name="Group 35"/>
          <p:cNvGrpSpPr/>
          <p:nvPr/>
        </p:nvGrpSpPr>
        <p:grpSpPr>
          <a:xfrm>
            <a:off x="357554" y="1029259"/>
            <a:ext cx="5486167" cy="3598277"/>
            <a:chOff x="357554" y="1029259"/>
            <a:chExt cx="5486167" cy="3598277"/>
          </a:xfrm>
        </p:grpSpPr>
        <p:grpSp>
          <p:nvGrpSpPr>
            <p:cNvPr id="9" name="Group 8"/>
            <p:cNvGrpSpPr/>
            <p:nvPr/>
          </p:nvGrpSpPr>
          <p:grpSpPr>
            <a:xfrm>
              <a:off x="533400" y="1219199"/>
              <a:ext cx="5038344" cy="3226713"/>
              <a:chOff x="533400" y="1219199"/>
              <a:chExt cx="5038344" cy="3226713"/>
            </a:xfrm>
          </p:grpSpPr>
          <p:sp>
            <p:nvSpPr>
              <p:cNvPr id="23" name="TextBox 22">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4" name="Straight Connector 3">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70C0"/>
              </a:solidFill>
            </p:spPr>
            <p:txBody>
              <a:bodyPr wrap="square" rtlCol="0">
                <a:spAutoFit/>
              </a:bodyPr>
              <a:lstStyle/>
              <a:p>
                <a:pPr algn="ctr"/>
                <a:r>
                  <a:rPr lang="en-US" sz="2200" dirty="0"/>
                  <a:t>5</a:t>
                </a:r>
              </a:p>
            </p:txBody>
          </p:sp>
          <p:sp>
            <p:nvSpPr>
              <p:cNvPr id="21" name="TextBox 20">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70C0"/>
              </a:solidFill>
            </p:spPr>
            <p:txBody>
              <a:bodyPr wrap="square" rtlCol="0">
                <a:spAutoFit/>
              </a:bodyPr>
              <a:lstStyle/>
              <a:p>
                <a:pPr algn="ctr"/>
                <a:r>
                  <a:rPr lang="en-US" sz="2200" dirty="0"/>
                  <a:t>0</a:t>
                </a:r>
              </a:p>
            </p:txBody>
          </p:sp>
          <p:sp>
            <p:nvSpPr>
              <p:cNvPr id="26" name="TextBox 25">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27" name="TextBox 26">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70C0"/>
              </a:solidFill>
            </p:spPr>
            <p:txBody>
              <a:bodyPr wrap="square" rtlCol="0">
                <a:spAutoFit/>
              </a:bodyPr>
              <a:lstStyle/>
              <a:p>
                <a:pPr algn="ctr"/>
                <a:r>
                  <a:rPr lang="en-US" sz="2200" dirty="0"/>
                  <a:t>2</a:t>
                </a:r>
              </a:p>
            </p:txBody>
          </p:sp>
          <p:sp>
            <p:nvSpPr>
              <p:cNvPr id="24" name="TextBox 23">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
        <p:nvSpPr>
          <p:cNvPr id="3" name="TextBox 2">
            <a:extLst>
              <a:ext uri="{FF2B5EF4-FFF2-40B4-BE49-F238E27FC236}">
                <a16:creationId xmlns:a16="http://schemas.microsoft.com/office/drawing/2014/main" id="{3C7E993B-36E2-4B2A-BF84-0D41FE4095B5}"/>
              </a:ext>
            </a:extLst>
          </p:cNvPr>
          <p:cNvSpPr txBox="1"/>
          <p:nvPr/>
        </p:nvSpPr>
        <p:spPr>
          <a:xfrm>
            <a:off x="152400" y="5935434"/>
            <a:ext cx="8534400" cy="923330"/>
          </a:xfrm>
          <a:prstGeom prst="rect">
            <a:avLst/>
          </a:prstGeom>
          <a:noFill/>
        </p:spPr>
        <p:txBody>
          <a:bodyPr wrap="square" rtlCol="0">
            <a:spAutoFit/>
          </a:bodyPr>
          <a:lstStyle/>
          <a:p>
            <a:r>
              <a:rPr lang="en-US" dirty="0"/>
              <a:t>Note that the vertex labels are arbitrary (3 was accidentally skipped here, but this makes no difference for the MST – they would need to be adjusted to 0-4 in order to submit this to the textbook code)</a:t>
            </a:r>
          </a:p>
        </p:txBody>
      </p:sp>
    </p:spTree>
    <p:extLst>
      <p:ext uri="{BB962C8B-B14F-4D97-AF65-F5344CB8AC3E}">
        <p14:creationId xmlns:p14="http://schemas.microsoft.com/office/powerpoint/2010/main" val="272139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Lazy Prim demonstration: starting at 0</a:t>
            </a:r>
          </a:p>
        </p:txBody>
      </p:sp>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70C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70C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401783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Lazy Prim demonstration: starting at 0</a:t>
            </a:r>
          </a:p>
        </p:txBody>
      </p:sp>
      <p:graphicFrame>
        <p:nvGraphicFramePr>
          <p:cNvPr id="3" name="Table 2"/>
          <p:cNvGraphicFramePr>
            <a:graphicFrameLocks noGrp="1"/>
          </p:cNvGraphicFramePr>
          <p:nvPr>
            <p:extLst>
              <p:ext uri="{D42A27DB-BD31-4B8C-83A1-F6EECF244321}">
                <p14:modId xmlns:p14="http://schemas.microsoft.com/office/powerpoint/2010/main" val="3555144399"/>
              </p:ext>
            </p:extLst>
          </p:nvPr>
        </p:nvGraphicFramePr>
        <p:xfrm>
          <a:off x="6172200" y="642609"/>
          <a:ext cx="2741148" cy="2345696"/>
        </p:xfrm>
        <a:graphic>
          <a:graphicData uri="http://schemas.openxmlformats.org/drawingml/2006/table">
            <a:tbl>
              <a:tblPr firstRow="1" bandRow="1">
                <a:tableStyleId>{5940675A-B579-460E-94D1-54222C63F5DA}</a:tableStyleId>
              </a:tblPr>
              <a:tblGrid>
                <a:gridCol w="1370574">
                  <a:extLst>
                    <a:ext uri="{9D8B030D-6E8A-4147-A177-3AD203B41FA5}">
                      <a16:colId xmlns:a16="http://schemas.microsoft.com/office/drawing/2014/main" val="20000"/>
                    </a:ext>
                  </a:extLst>
                </a:gridCol>
                <a:gridCol w="1370574">
                  <a:extLst>
                    <a:ext uri="{9D8B030D-6E8A-4147-A177-3AD203B41FA5}">
                      <a16:colId xmlns:a16="http://schemas.microsoft.com/office/drawing/2014/main" val="20001"/>
                    </a:ext>
                  </a:extLst>
                </a:gridCol>
              </a:tblGrid>
              <a:tr h="586424">
                <a:tc gridSpan="2">
                  <a:txBody>
                    <a:bodyPr/>
                    <a:lstStyle/>
                    <a:p>
                      <a:pPr algn="ctr"/>
                      <a:r>
                        <a:rPr lang="en-US" dirty="0"/>
                        <a:t>Min</a:t>
                      </a:r>
                      <a:r>
                        <a:rPr lang="en-US" baseline="0" dirty="0"/>
                        <a:t> PQ</a:t>
                      </a:r>
                      <a:endParaRPr lang="en-US" dirty="0"/>
                    </a:p>
                  </a:txBody>
                  <a:tcPr anchor="ctr"/>
                </a:tc>
                <a:tc hMerge="1">
                  <a:txBody>
                    <a:bodyPr/>
                    <a:lstStyle/>
                    <a:p>
                      <a:endParaRPr lang="en-US" dirty="0"/>
                    </a:p>
                  </a:txBody>
                  <a:tcPr/>
                </a:tc>
                <a:extLst>
                  <a:ext uri="{0D108BD9-81ED-4DB2-BD59-A6C34878D82A}">
                    <a16:rowId xmlns:a16="http://schemas.microsoft.com/office/drawing/2014/main" val="10000"/>
                  </a:ext>
                </a:extLst>
              </a:tr>
              <a:tr h="586424">
                <a:tc>
                  <a:txBody>
                    <a:bodyPr/>
                    <a:lstStyle/>
                    <a:p>
                      <a:pPr algn="ctr"/>
                      <a:r>
                        <a:rPr lang="en-US" dirty="0"/>
                        <a:t>0-2</a:t>
                      </a:r>
                    </a:p>
                  </a:txBody>
                  <a:tcPr anchor="ctr"/>
                </a:tc>
                <a:tc>
                  <a:txBody>
                    <a:bodyPr/>
                    <a:lstStyle/>
                    <a:p>
                      <a:pPr algn="ctr"/>
                      <a:r>
                        <a:rPr lang="en-US" dirty="0"/>
                        <a:t>12</a:t>
                      </a:r>
                    </a:p>
                  </a:txBody>
                  <a:tcPr anchor="ctr"/>
                </a:tc>
                <a:extLst>
                  <a:ext uri="{0D108BD9-81ED-4DB2-BD59-A6C34878D82A}">
                    <a16:rowId xmlns:a16="http://schemas.microsoft.com/office/drawing/2014/main" val="10001"/>
                  </a:ext>
                </a:extLst>
              </a:tr>
              <a:tr h="586424">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2"/>
                  </a:ext>
                </a:extLst>
              </a:tr>
              <a:tr h="586424">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10003"/>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70C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70C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364785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5562-A0CA-44D4-82A9-37FF6DDA87B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Lazy Prim demonstration: remove min / add edge</a:t>
            </a:r>
          </a:p>
        </p:txBody>
      </p:sp>
      <p:graphicFrame>
        <p:nvGraphicFramePr>
          <p:cNvPr id="3" name="Table 2"/>
          <p:cNvGraphicFramePr>
            <a:graphicFrameLocks noGrp="1"/>
          </p:cNvGraphicFramePr>
          <p:nvPr>
            <p:extLst>
              <p:ext uri="{D42A27DB-BD31-4B8C-83A1-F6EECF244321}">
                <p14:modId xmlns:p14="http://schemas.microsoft.com/office/powerpoint/2010/main" val="784506582"/>
              </p:ext>
            </p:extLst>
          </p:nvPr>
        </p:nvGraphicFramePr>
        <p:xfrm>
          <a:off x="6172200" y="642609"/>
          <a:ext cx="2741148" cy="1759272"/>
        </p:xfrm>
        <a:graphic>
          <a:graphicData uri="http://schemas.openxmlformats.org/drawingml/2006/table">
            <a:tbl>
              <a:tblPr firstRow="1" bandRow="1">
                <a:tableStyleId>{5940675A-B579-460E-94D1-54222C63F5DA}</a:tableStyleId>
              </a:tblPr>
              <a:tblGrid>
                <a:gridCol w="1370574">
                  <a:extLst>
                    <a:ext uri="{9D8B030D-6E8A-4147-A177-3AD203B41FA5}">
                      <a16:colId xmlns:a16="http://schemas.microsoft.com/office/drawing/2014/main" val="20000"/>
                    </a:ext>
                  </a:extLst>
                </a:gridCol>
                <a:gridCol w="1370574">
                  <a:extLst>
                    <a:ext uri="{9D8B030D-6E8A-4147-A177-3AD203B41FA5}">
                      <a16:colId xmlns:a16="http://schemas.microsoft.com/office/drawing/2014/main" val="20001"/>
                    </a:ext>
                  </a:extLst>
                </a:gridCol>
              </a:tblGrid>
              <a:tr h="586424">
                <a:tc gridSpan="2">
                  <a:txBody>
                    <a:bodyPr/>
                    <a:lstStyle/>
                    <a:p>
                      <a:pPr algn="ctr"/>
                      <a:r>
                        <a:rPr lang="en-US" dirty="0"/>
                        <a:t>Min</a:t>
                      </a:r>
                      <a:r>
                        <a:rPr lang="en-US" baseline="0" dirty="0"/>
                        <a:t> PQ</a:t>
                      </a:r>
                      <a:endParaRPr lang="en-US" dirty="0"/>
                    </a:p>
                  </a:txBody>
                  <a:tcPr anchor="ctr"/>
                </a:tc>
                <a:tc hMerge="1">
                  <a:txBody>
                    <a:bodyPr/>
                    <a:lstStyle/>
                    <a:p>
                      <a:endParaRPr lang="en-US" dirty="0"/>
                    </a:p>
                  </a:txBody>
                  <a:tcPr/>
                </a:tc>
                <a:extLst>
                  <a:ext uri="{0D108BD9-81ED-4DB2-BD59-A6C34878D82A}">
                    <a16:rowId xmlns:a16="http://schemas.microsoft.com/office/drawing/2014/main" val="10000"/>
                  </a:ext>
                </a:extLst>
              </a:tr>
              <a:tr h="586424">
                <a:tc>
                  <a:txBody>
                    <a:bodyPr/>
                    <a:lstStyle/>
                    <a:p>
                      <a:pPr algn="ctr"/>
                      <a:r>
                        <a:rPr lang="en-US" dirty="0"/>
                        <a:t>0-4</a:t>
                      </a:r>
                    </a:p>
                  </a:txBody>
                  <a:tcPr anchor="ctr"/>
                </a:tc>
                <a:tc>
                  <a:txBody>
                    <a:bodyPr/>
                    <a:lstStyle/>
                    <a:p>
                      <a:pPr algn="ctr"/>
                      <a:r>
                        <a:rPr lang="en-US" dirty="0"/>
                        <a:t>14</a:t>
                      </a:r>
                    </a:p>
                  </a:txBody>
                  <a:tcPr anchor="ctr"/>
                </a:tc>
                <a:extLst>
                  <a:ext uri="{0D108BD9-81ED-4DB2-BD59-A6C34878D82A}">
                    <a16:rowId xmlns:a16="http://schemas.microsoft.com/office/drawing/2014/main" val="10001"/>
                  </a:ext>
                </a:extLst>
              </a:tr>
              <a:tr h="586424">
                <a:tc>
                  <a:txBody>
                    <a:bodyPr/>
                    <a:lstStyle/>
                    <a:p>
                      <a:pPr algn="ctr"/>
                      <a:r>
                        <a:rPr lang="en-US" dirty="0"/>
                        <a:t>0-1</a:t>
                      </a:r>
                    </a:p>
                  </a:txBody>
                  <a:tcPr anchor="ctr"/>
                </a:tc>
                <a:tc>
                  <a:txBody>
                    <a:bodyPr/>
                    <a:lstStyle/>
                    <a:p>
                      <a:pPr algn="ctr"/>
                      <a:r>
                        <a:rPr lang="en-US" dirty="0"/>
                        <a:t>19</a:t>
                      </a:r>
                    </a:p>
                  </a:txBody>
                  <a:tcPr anchor="ctr"/>
                </a:tc>
                <a:extLst>
                  <a:ext uri="{0D108BD9-81ED-4DB2-BD59-A6C34878D82A}">
                    <a16:rowId xmlns:a16="http://schemas.microsoft.com/office/drawing/2014/main" val="10002"/>
                  </a:ext>
                </a:extLst>
              </a:tr>
            </a:tbl>
          </a:graphicData>
        </a:graphic>
      </p:graphicFrame>
      <p:grpSp>
        <p:nvGrpSpPr>
          <p:cNvPr id="20" name="Group 19"/>
          <p:cNvGrpSpPr/>
          <p:nvPr/>
        </p:nvGrpSpPr>
        <p:grpSpPr>
          <a:xfrm>
            <a:off x="357554" y="1029259"/>
            <a:ext cx="5486167" cy="3598277"/>
            <a:chOff x="357554" y="1029259"/>
            <a:chExt cx="5486167" cy="3598277"/>
          </a:xfrm>
        </p:grpSpPr>
        <p:grpSp>
          <p:nvGrpSpPr>
            <p:cNvPr id="22" name="Group 21"/>
            <p:cNvGrpSpPr/>
            <p:nvPr/>
          </p:nvGrpSpPr>
          <p:grpSpPr>
            <a:xfrm>
              <a:off x="533400" y="1219199"/>
              <a:ext cx="5038344" cy="3226713"/>
              <a:chOff x="533400" y="1219199"/>
              <a:chExt cx="5038344" cy="3226713"/>
            </a:xfrm>
          </p:grpSpPr>
          <p:sp>
            <p:nvSpPr>
              <p:cNvPr id="36" name="TextBox 35">
                <a:extLst>
                  <a:ext uri="{FF2B5EF4-FFF2-40B4-BE49-F238E27FC236}">
                    <a16:creationId xmlns:a16="http://schemas.microsoft.com/office/drawing/2014/main" id="{A9B1B1D1-9CDB-418A-8030-D2A7ED8EE5A9}"/>
                  </a:ext>
                </a:extLst>
              </p:cNvPr>
              <p:cNvSpPr txBox="1"/>
              <p:nvPr/>
            </p:nvSpPr>
            <p:spPr>
              <a:xfrm>
                <a:off x="2822800" y="2590801"/>
                <a:ext cx="457200" cy="457200"/>
              </a:xfrm>
              <a:prstGeom prst="rect">
                <a:avLst/>
              </a:prstGeom>
              <a:solidFill>
                <a:srgbClr val="0070C0"/>
              </a:solidFill>
            </p:spPr>
            <p:txBody>
              <a:bodyPr wrap="square" rtlCol="0">
                <a:spAutoFit/>
              </a:bodyPr>
              <a:lstStyle/>
              <a:p>
                <a:pPr algn="ctr"/>
                <a:r>
                  <a:rPr lang="en-US" sz="2200" dirty="0"/>
                  <a:t>2</a:t>
                </a:r>
              </a:p>
            </p:txBody>
          </p:sp>
          <p:cxnSp>
            <p:nvCxnSpPr>
              <p:cNvPr id="37" name="Straight Connector 36">
                <a:extLst>
                  <a:ext uri="{FF2B5EF4-FFF2-40B4-BE49-F238E27FC236}">
                    <a16:creationId xmlns:a16="http://schemas.microsoft.com/office/drawing/2014/main" id="{F76CD1A0-F123-46CE-92DC-FB3D6410C51D}"/>
                  </a:ext>
                </a:extLst>
              </p:cNvPr>
              <p:cNvCxnSpPr>
                <a:cxnSpLocks/>
              </p:cNvCxnSpPr>
              <p:nvPr/>
            </p:nvCxnSpPr>
            <p:spPr>
              <a:xfrm>
                <a:off x="776068" y="14478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3B7C158-8E3D-4F95-A5BF-E9C6E20EB9C7}"/>
                  </a:ext>
                </a:extLst>
              </p:cNvPr>
              <p:cNvCxnSpPr>
                <a:cxnSpLocks/>
              </p:cNvCxnSpPr>
              <p:nvPr/>
            </p:nvCxnSpPr>
            <p:spPr>
              <a:xfrm>
                <a:off x="762000" y="4191001"/>
                <a:ext cx="457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FB3FDE36-08B6-407F-AC2B-470B770A774E}"/>
                  </a:ext>
                </a:extLst>
              </p:cNvPr>
              <p:cNvCxnSpPr>
                <a:cxnSpLocks/>
              </p:cNvCxnSpPr>
              <p:nvPr/>
            </p:nvCxnSpPr>
            <p:spPr>
              <a:xfrm rot="16200000">
                <a:off x="-609599"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03DA6F3-9717-47F1-A014-1ACEA1C0CF7F}"/>
                  </a:ext>
                </a:extLst>
              </p:cNvPr>
              <p:cNvCxnSpPr>
                <a:cxnSpLocks/>
              </p:cNvCxnSpPr>
              <p:nvPr/>
            </p:nvCxnSpPr>
            <p:spPr>
              <a:xfrm rot="16200000">
                <a:off x="3962400" y="2819401"/>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E9E956F-9504-484C-B64A-5383E7AFA387}"/>
                  </a:ext>
                </a:extLst>
              </p:cNvPr>
              <p:cNvCxnSpPr/>
              <p:nvPr/>
            </p:nvCxnSpPr>
            <p:spPr>
              <a:xfrm>
                <a:off x="776068" y="1447800"/>
                <a:ext cx="2271932" cy="1371601"/>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DB12D9-E675-475C-9076-6B7F810927BD}"/>
                  </a:ext>
                </a:extLst>
              </p:cNvPr>
              <p:cNvCxnSpPr/>
              <p:nvPr/>
            </p:nvCxnSpPr>
            <p:spPr>
              <a:xfrm>
                <a:off x="3046828" y="2829952"/>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51796C-D394-49FA-BCF0-19C26B0C939C}"/>
                  </a:ext>
                </a:extLst>
              </p:cNvPr>
              <p:cNvCxnSpPr/>
              <p:nvPr/>
            </p:nvCxnSpPr>
            <p:spPr>
              <a:xfrm flipV="1">
                <a:off x="762000" y="2835227"/>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588A06-D935-48CD-90BB-E10CA0AE5DCC}"/>
                  </a:ext>
                </a:extLst>
              </p:cNvPr>
              <p:cNvCxnSpPr/>
              <p:nvPr/>
            </p:nvCxnSpPr>
            <p:spPr>
              <a:xfrm flipV="1">
                <a:off x="3038856" y="1453075"/>
                <a:ext cx="2271932" cy="1371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B2442E4-2D15-4033-A191-61D9CDBB8F80}"/>
                  </a:ext>
                </a:extLst>
              </p:cNvPr>
              <p:cNvSpPr/>
              <p:nvPr/>
            </p:nvSpPr>
            <p:spPr>
              <a:xfrm>
                <a:off x="5105400" y="3962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9B1B1D1-9CDB-418A-8030-D2A7ED8EE5A9}"/>
                  </a:ext>
                </a:extLst>
              </p:cNvPr>
              <p:cNvSpPr txBox="1"/>
              <p:nvPr/>
            </p:nvSpPr>
            <p:spPr>
              <a:xfrm>
                <a:off x="5114544" y="3988712"/>
                <a:ext cx="457200" cy="457200"/>
              </a:xfrm>
              <a:prstGeom prst="rect">
                <a:avLst/>
              </a:prstGeom>
              <a:solidFill>
                <a:srgbClr val="0070C0"/>
              </a:solidFill>
            </p:spPr>
            <p:txBody>
              <a:bodyPr wrap="square" rtlCol="0">
                <a:spAutoFit/>
              </a:bodyPr>
              <a:lstStyle/>
              <a:p>
                <a:pPr algn="ctr"/>
                <a:r>
                  <a:rPr lang="en-US" sz="2200" dirty="0"/>
                  <a:t>5</a:t>
                </a:r>
              </a:p>
            </p:txBody>
          </p:sp>
          <p:sp>
            <p:nvSpPr>
              <p:cNvPr id="47" name="TextBox 46">
                <a:extLst>
                  <a:ext uri="{FF2B5EF4-FFF2-40B4-BE49-F238E27FC236}">
                    <a16:creationId xmlns:a16="http://schemas.microsoft.com/office/drawing/2014/main" id="{F28ED63F-5C0C-406C-80E5-7C418610FF44}"/>
                  </a:ext>
                </a:extLst>
              </p:cNvPr>
              <p:cNvSpPr txBox="1"/>
              <p:nvPr/>
            </p:nvSpPr>
            <p:spPr>
              <a:xfrm>
                <a:off x="533400" y="1219199"/>
                <a:ext cx="457200" cy="457200"/>
              </a:xfrm>
              <a:prstGeom prst="rect">
                <a:avLst/>
              </a:prstGeom>
              <a:solidFill>
                <a:srgbClr val="00B050"/>
              </a:solidFill>
            </p:spPr>
            <p:txBody>
              <a:bodyPr wrap="square" rtlCol="0">
                <a:spAutoFit/>
              </a:bodyPr>
              <a:lstStyle/>
              <a:p>
                <a:pPr algn="ctr"/>
                <a:r>
                  <a:rPr lang="en-US" sz="2200" dirty="0"/>
                  <a:t>0</a:t>
                </a:r>
              </a:p>
            </p:txBody>
          </p:sp>
          <p:sp>
            <p:nvSpPr>
              <p:cNvPr id="48" name="TextBox 47">
                <a:extLst>
                  <a:ext uri="{FF2B5EF4-FFF2-40B4-BE49-F238E27FC236}">
                    <a16:creationId xmlns:a16="http://schemas.microsoft.com/office/drawing/2014/main" id="{F28ED63F-5C0C-406C-80E5-7C418610FF44}"/>
                  </a:ext>
                </a:extLst>
              </p:cNvPr>
              <p:cNvSpPr txBox="1"/>
              <p:nvPr/>
            </p:nvSpPr>
            <p:spPr>
              <a:xfrm>
                <a:off x="533400" y="3962400"/>
                <a:ext cx="457200" cy="457200"/>
              </a:xfrm>
              <a:prstGeom prst="rect">
                <a:avLst/>
              </a:prstGeom>
              <a:solidFill>
                <a:srgbClr val="0070C0"/>
              </a:solidFill>
            </p:spPr>
            <p:txBody>
              <a:bodyPr wrap="square" rtlCol="0">
                <a:spAutoFit/>
              </a:bodyPr>
              <a:lstStyle/>
              <a:p>
                <a:pPr algn="ctr"/>
                <a:r>
                  <a:rPr lang="en-US" sz="2200" dirty="0"/>
                  <a:t>1</a:t>
                </a:r>
              </a:p>
            </p:txBody>
          </p:sp>
          <p:sp>
            <p:nvSpPr>
              <p:cNvPr id="49" name="TextBox 48">
                <a:extLst>
                  <a:ext uri="{FF2B5EF4-FFF2-40B4-BE49-F238E27FC236}">
                    <a16:creationId xmlns:a16="http://schemas.microsoft.com/office/drawing/2014/main" id="{F28ED63F-5C0C-406C-80E5-7C418610FF44}"/>
                  </a:ext>
                </a:extLst>
              </p:cNvPr>
              <p:cNvSpPr txBox="1"/>
              <p:nvPr/>
            </p:nvSpPr>
            <p:spPr>
              <a:xfrm>
                <a:off x="2813656" y="2609232"/>
                <a:ext cx="457200" cy="457200"/>
              </a:xfrm>
              <a:prstGeom prst="rect">
                <a:avLst/>
              </a:prstGeom>
              <a:solidFill>
                <a:srgbClr val="00B050"/>
              </a:solidFill>
            </p:spPr>
            <p:txBody>
              <a:bodyPr wrap="square" rtlCol="0">
                <a:spAutoFit/>
              </a:bodyPr>
              <a:lstStyle/>
              <a:p>
                <a:pPr algn="ctr"/>
                <a:r>
                  <a:rPr lang="en-US" sz="2200" dirty="0"/>
                  <a:t>2</a:t>
                </a:r>
              </a:p>
            </p:txBody>
          </p:sp>
          <p:sp>
            <p:nvSpPr>
              <p:cNvPr id="50" name="TextBox 49">
                <a:extLst>
                  <a:ext uri="{FF2B5EF4-FFF2-40B4-BE49-F238E27FC236}">
                    <a16:creationId xmlns:a16="http://schemas.microsoft.com/office/drawing/2014/main" id="{A9B1B1D1-9CDB-418A-8030-D2A7ED8EE5A9}"/>
                  </a:ext>
                </a:extLst>
              </p:cNvPr>
              <p:cNvSpPr txBox="1"/>
              <p:nvPr/>
            </p:nvSpPr>
            <p:spPr>
              <a:xfrm>
                <a:off x="5105400" y="1245512"/>
                <a:ext cx="457200" cy="457200"/>
              </a:xfrm>
              <a:prstGeom prst="rect">
                <a:avLst/>
              </a:prstGeom>
              <a:solidFill>
                <a:srgbClr val="0070C0"/>
              </a:solidFill>
            </p:spPr>
            <p:txBody>
              <a:bodyPr wrap="square" rtlCol="0">
                <a:spAutoFit/>
              </a:bodyPr>
              <a:lstStyle/>
              <a:p>
                <a:pPr algn="ctr"/>
                <a:r>
                  <a:rPr lang="en-US" sz="2200" dirty="0"/>
                  <a:t>4</a:t>
                </a:r>
              </a:p>
            </p:txBody>
          </p:sp>
        </p:grpSp>
        <p:sp>
          <p:nvSpPr>
            <p:cNvPr id="28" name="TextBox 27"/>
            <p:cNvSpPr txBox="1"/>
            <p:nvPr/>
          </p:nvSpPr>
          <p:spPr>
            <a:xfrm>
              <a:off x="357554" y="2609232"/>
              <a:ext cx="486508" cy="400110"/>
            </a:xfrm>
            <a:prstGeom prst="rect">
              <a:avLst/>
            </a:prstGeom>
            <a:noFill/>
          </p:spPr>
          <p:txBody>
            <a:bodyPr wrap="square" rtlCol="0">
              <a:spAutoFit/>
            </a:bodyPr>
            <a:lstStyle/>
            <a:p>
              <a:r>
                <a:rPr lang="en-US" sz="2000" dirty="0">
                  <a:solidFill>
                    <a:schemeClr val="tx2"/>
                  </a:solidFill>
                </a:rPr>
                <a:t>19</a:t>
              </a:r>
            </a:p>
          </p:txBody>
        </p:sp>
        <p:sp>
          <p:nvSpPr>
            <p:cNvPr id="29" name="TextBox 28"/>
            <p:cNvSpPr txBox="1"/>
            <p:nvPr/>
          </p:nvSpPr>
          <p:spPr>
            <a:xfrm>
              <a:off x="2822800" y="4227426"/>
              <a:ext cx="486508" cy="400110"/>
            </a:xfrm>
            <a:prstGeom prst="rect">
              <a:avLst/>
            </a:prstGeom>
            <a:noFill/>
          </p:spPr>
          <p:txBody>
            <a:bodyPr wrap="square" rtlCol="0">
              <a:spAutoFit/>
            </a:bodyPr>
            <a:lstStyle/>
            <a:p>
              <a:r>
                <a:rPr lang="en-US" sz="2000" dirty="0">
                  <a:solidFill>
                    <a:schemeClr val="tx2"/>
                  </a:solidFill>
                </a:rPr>
                <a:t>12</a:t>
              </a:r>
            </a:p>
          </p:txBody>
        </p:sp>
        <p:sp>
          <p:nvSpPr>
            <p:cNvPr id="30" name="TextBox 29"/>
            <p:cNvSpPr txBox="1"/>
            <p:nvPr/>
          </p:nvSpPr>
          <p:spPr>
            <a:xfrm>
              <a:off x="5357213" y="2590819"/>
              <a:ext cx="486508" cy="400110"/>
            </a:xfrm>
            <a:prstGeom prst="rect">
              <a:avLst/>
            </a:prstGeom>
            <a:noFill/>
          </p:spPr>
          <p:txBody>
            <a:bodyPr wrap="square" rtlCol="0">
              <a:spAutoFit/>
            </a:bodyPr>
            <a:lstStyle/>
            <a:p>
              <a:r>
                <a:rPr lang="en-US" sz="2000" dirty="0">
                  <a:solidFill>
                    <a:schemeClr val="tx2"/>
                  </a:solidFill>
                </a:rPr>
                <a:t>2</a:t>
              </a:r>
            </a:p>
          </p:txBody>
        </p:sp>
        <p:sp>
          <p:nvSpPr>
            <p:cNvPr id="31" name="TextBox 30"/>
            <p:cNvSpPr txBox="1"/>
            <p:nvPr/>
          </p:nvSpPr>
          <p:spPr>
            <a:xfrm>
              <a:off x="2822800" y="1029259"/>
              <a:ext cx="486508" cy="400110"/>
            </a:xfrm>
            <a:prstGeom prst="rect">
              <a:avLst/>
            </a:prstGeom>
            <a:noFill/>
          </p:spPr>
          <p:txBody>
            <a:bodyPr wrap="square" rtlCol="0">
              <a:spAutoFit/>
            </a:bodyPr>
            <a:lstStyle/>
            <a:p>
              <a:r>
                <a:rPr lang="en-US" sz="2000" dirty="0">
                  <a:solidFill>
                    <a:schemeClr val="tx2"/>
                  </a:solidFill>
                </a:rPr>
                <a:t>14</a:t>
              </a:r>
            </a:p>
          </p:txBody>
        </p:sp>
        <p:sp>
          <p:nvSpPr>
            <p:cNvPr id="32" name="TextBox 31"/>
            <p:cNvSpPr txBox="1"/>
            <p:nvPr/>
          </p:nvSpPr>
          <p:spPr>
            <a:xfrm>
              <a:off x="1768602" y="1754593"/>
              <a:ext cx="486508" cy="400110"/>
            </a:xfrm>
            <a:prstGeom prst="rect">
              <a:avLst/>
            </a:prstGeom>
            <a:noFill/>
          </p:spPr>
          <p:txBody>
            <a:bodyPr wrap="square" rtlCol="0">
              <a:spAutoFit/>
            </a:bodyPr>
            <a:lstStyle/>
            <a:p>
              <a:r>
                <a:rPr lang="en-US" sz="2000" dirty="0">
                  <a:solidFill>
                    <a:schemeClr val="tx2"/>
                  </a:solidFill>
                </a:rPr>
                <a:t>12</a:t>
              </a:r>
            </a:p>
          </p:txBody>
        </p:sp>
        <p:sp>
          <p:nvSpPr>
            <p:cNvPr id="33" name="TextBox 32"/>
            <p:cNvSpPr txBox="1"/>
            <p:nvPr/>
          </p:nvSpPr>
          <p:spPr>
            <a:xfrm>
              <a:off x="4020899" y="3115642"/>
              <a:ext cx="486508" cy="400110"/>
            </a:xfrm>
            <a:prstGeom prst="rect">
              <a:avLst/>
            </a:prstGeom>
            <a:noFill/>
          </p:spPr>
          <p:txBody>
            <a:bodyPr wrap="square" rtlCol="0">
              <a:spAutoFit/>
            </a:bodyPr>
            <a:lstStyle/>
            <a:p>
              <a:r>
                <a:rPr lang="en-US" sz="2000" dirty="0">
                  <a:solidFill>
                    <a:schemeClr val="tx2"/>
                  </a:solidFill>
                </a:rPr>
                <a:t>3</a:t>
              </a:r>
            </a:p>
          </p:txBody>
        </p:sp>
        <p:sp>
          <p:nvSpPr>
            <p:cNvPr id="34" name="TextBox 33"/>
            <p:cNvSpPr txBox="1"/>
            <p:nvPr/>
          </p:nvSpPr>
          <p:spPr>
            <a:xfrm>
              <a:off x="3831746" y="1819246"/>
              <a:ext cx="486508" cy="400110"/>
            </a:xfrm>
            <a:prstGeom prst="rect">
              <a:avLst/>
            </a:prstGeom>
            <a:noFill/>
          </p:spPr>
          <p:txBody>
            <a:bodyPr wrap="square" rtlCol="0">
              <a:spAutoFit/>
            </a:bodyPr>
            <a:lstStyle/>
            <a:p>
              <a:r>
                <a:rPr lang="en-US" sz="2000" dirty="0">
                  <a:solidFill>
                    <a:schemeClr val="tx2"/>
                  </a:solidFill>
                </a:rPr>
                <a:t>8</a:t>
              </a:r>
            </a:p>
          </p:txBody>
        </p:sp>
        <p:sp>
          <p:nvSpPr>
            <p:cNvPr id="35" name="TextBox 34"/>
            <p:cNvSpPr txBox="1"/>
            <p:nvPr/>
          </p:nvSpPr>
          <p:spPr>
            <a:xfrm>
              <a:off x="1525348" y="3228607"/>
              <a:ext cx="486508" cy="400110"/>
            </a:xfrm>
            <a:prstGeom prst="rect">
              <a:avLst/>
            </a:prstGeom>
            <a:noFill/>
          </p:spPr>
          <p:txBody>
            <a:bodyPr wrap="square" rtlCol="0">
              <a:spAutoFit/>
            </a:bodyPr>
            <a:lstStyle/>
            <a:p>
              <a:r>
                <a:rPr lang="en-US" sz="2000" dirty="0">
                  <a:solidFill>
                    <a:schemeClr val="tx2"/>
                  </a:solidFill>
                </a:rPr>
                <a:t>20</a:t>
              </a:r>
            </a:p>
          </p:txBody>
        </p:sp>
      </p:grpSp>
    </p:spTree>
    <p:extLst>
      <p:ext uri="{BB962C8B-B14F-4D97-AF65-F5344CB8AC3E}">
        <p14:creationId xmlns:p14="http://schemas.microsoft.com/office/powerpoint/2010/main" val="22461312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4318</TotalTime>
  <Words>1540</Words>
  <Application>Microsoft Office PowerPoint</Application>
  <PresentationFormat>On-screen Show (4:3)</PresentationFormat>
  <Paragraphs>607</Paragraphs>
  <Slides>35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291</cp:revision>
  <dcterms:created xsi:type="dcterms:W3CDTF">2016-10-06T23:04:54Z</dcterms:created>
  <dcterms:modified xsi:type="dcterms:W3CDTF">2019-10-31T07:16:41Z</dcterms:modified>
</cp:coreProperties>
</file>