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6" r:id="rId25"/>
    <p:sldId id="287" r:id="rId26"/>
    <p:sldId id="288" r:id="rId27"/>
    <p:sldId id="283" r:id="rId28"/>
    <p:sldId id="289" r:id="rId29"/>
    <p:sldId id="290" r:id="rId30"/>
    <p:sldId id="291" r:id="rId31"/>
    <p:sldId id="285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840" autoAdjust="0"/>
  </p:normalViewPr>
  <p:slideViewPr>
    <p:cSldViewPr snapToGrid="0" showGuides="1">
      <p:cViewPr varScale="1">
        <p:scale>
          <a:sx n="107" d="100"/>
          <a:sy n="107" d="100"/>
        </p:scale>
        <p:origin x="1962" y="120"/>
      </p:cViewPr>
      <p:guideLst>
        <p:guide orient="horz" pos="576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8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0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1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0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2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9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lectures/24PriorityQueues.pdf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eople.cs.pitt.edu/~nlf4/cs1501/slides/pqs.pdf" TargetMode="External"/><Relationship Id="rId4" Type="http://schemas.openxmlformats.org/officeDocument/2006/relationships/hyperlink" Target="https://www.youtube.com/watch?v=C8dsmIflDy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sfca.edu/~galles/visualization/Heap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10/25/19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Quizzes are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Priority Queues: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Heaps + Exercise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Indexable PQs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486" y="5583936"/>
            <a:ext cx="854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images and content for these slides were adapted from the following: </a:t>
            </a:r>
          </a:p>
          <a:p>
            <a:r>
              <a:rPr lang="en-US" dirty="0">
                <a:hlinkClick r:id="rId3"/>
              </a:rPr>
              <a:t>http://algs4.cs.princeton.edu/lectures/24PriorityQueues.pdf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https://www.youtube.com/watch?v=C8dsmIflDyI</a:t>
            </a:r>
            <a:endParaRPr lang="en-US" dirty="0"/>
          </a:p>
          <a:p>
            <a:r>
              <a:rPr lang="en-US" dirty="0">
                <a:hlinkClick r:id="rId5"/>
              </a:rPr>
              <a:t>http://people.cs.pitt.edu/~nlf4/cs1501/slides/pqs.pdf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8649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9641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remove the root (min key)?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Replace root with last leaf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6961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key(node) &gt; 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node with child with min key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78" y="2918213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“sink” </a:t>
            </a:r>
          </a:p>
        </p:txBody>
      </p:sp>
    </p:spTree>
    <p:extLst>
      <p:ext uri="{BB962C8B-B14F-4D97-AF65-F5344CB8AC3E}">
        <p14:creationId xmlns:p14="http://schemas.microsoft.com/office/powerpoint/2010/main" val="26726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943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8716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697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avoid overhead of linked lists?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0346" y="1568999"/>
            <a:ext cx="5167724" cy="3915074"/>
            <a:chOff x="1988138" y="1471463"/>
            <a:chExt cx="5167724" cy="3915074"/>
          </a:xfrm>
        </p:grpSpPr>
        <p:sp>
          <p:nvSpPr>
            <p:cNvPr id="18" name="Shape 103"/>
            <p:cNvSpPr/>
            <p:nvPr/>
          </p:nvSpPr>
          <p:spPr>
            <a:xfrm>
              <a:off x="4539913" y="1471463"/>
              <a:ext cx="894899" cy="4934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</a:p>
          </p:txBody>
        </p:sp>
        <p:grpSp>
          <p:nvGrpSpPr>
            <p:cNvPr id="19" name="Shape 104"/>
            <p:cNvGrpSpPr/>
            <p:nvPr/>
          </p:nvGrpSpPr>
          <p:grpSpPr>
            <a:xfrm>
              <a:off x="3688713" y="1964962"/>
              <a:ext cx="1298649" cy="972025"/>
              <a:chOff x="3273350" y="1865124"/>
              <a:chExt cx="1298649" cy="972025"/>
            </a:xfrm>
          </p:grpSpPr>
          <p:sp>
            <p:nvSpPr>
              <p:cNvPr id="71" name="Shape 105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  <p:cxnSp>
            <p:nvCxnSpPr>
              <p:cNvPr id="72" name="Shape 106"/>
              <p:cNvCxnSpPr>
                <a:stCxn id="18" idx="2"/>
                <a:endCxn id="71" idx="0"/>
              </p:cNvCxnSpPr>
              <p:nvPr/>
            </p:nvCxnSpPr>
            <p:spPr>
              <a:xfrm flipH="1">
                <a:off x="3720899" y="1865124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0" name="Shape 107"/>
            <p:cNvGrpSpPr/>
            <p:nvPr/>
          </p:nvGrpSpPr>
          <p:grpSpPr>
            <a:xfrm>
              <a:off x="4987362" y="1964962"/>
              <a:ext cx="1342350" cy="972025"/>
              <a:chOff x="4571999" y="1865124"/>
              <a:chExt cx="1342350" cy="972025"/>
            </a:xfrm>
          </p:grpSpPr>
          <p:sp>
            <p:nvSpPr>
              <p:cNvPr id="65" name="Shape 108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  <p:cxnSp>
            <p:nvCxnSpPr>
              <p:cNvPr id="67" name="Shape 109"/>
              <p:cNvCxnSpPr>
                <a:stCxn id="18" idx="2"/>
                <a:endCxn id="65" idx="0"/>
              </p:cNvCxnSpPr>
              <p:nvPr/>
            </p:nvCxnSpPr>
            <p:spPr>
              <a:xfrm>
                <a:off x="4571999" y="1865124"/>
                <a:ext cx="8949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1" name="Shape 110"/>
            <p:cNvGrpSpPr/>
            <p:nvPr/>
          </p:nvGrpSpPr>
          <p:grpSpPr>
            <a:xfrm>
              <a:off x="2793813" y="2936987"/>
              <a:ext cx="1342349" cy="1181100"/>
              <a:chOff x="2378450" y="2837149"/>
              <a:chExt cx="1342349" cy="1181100"/>
            </a:xfrm>
          </p:grpSpPr>
          <p:sp>
            <p:nvSpPr>
              <p:cNvPr id="61" name="Shape 111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cxnSp>
            <p:nvCxnSpPr>
              <p:cNvPr id="64" name="Shape 112"/>
              <p:cNvCxnSpPr>
                <a:stCxn id="71" idx="2"/>
                <a:endCxn id="61" idx="0"/>
              </p:cNvCxnSpPr>
              <p:nvPr/>
            </p:nvCxnSpPr>
            <p:spPr>
              <a:xfrm flipH="1">
                <a:off x="2825899" y="2837149"/>
                <a:ext cx="8949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2" name="Shape 113"/>
            <p:cNvGrpSpPr/>
            <p:nvPr/>
          </p:nvGrpSpPr>
          <p:grpSpPr>
            <a:xfrm>
              <a:off x="2793813" y="2443488"/>
              <a:ext cx="1789799" cy="1674599"/>
              <a:chOff x="2378450" y="2343650"/>
              <a:chExt cx="1789799" cy="1674599"/>
            </a:xfrm>
          </p:grpSpPr>
          <p:sp>
            <p:nvSpPr>
              <p:cNvPr id="59" name="Shape 114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sp>
            <p:nvSpPr>
              <p:cNvPr id="60" name="Shape 115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23" name="Shape 116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57" name="Shape 117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  <p:sp>
            <p:nvSpPr>
              <p:cNvPr id="58" name="Shape 118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  <p:grpSp>
          <p:nvGrpSpPr>
            <p:cNvPr id="24" name="Shape 119"/>
            <p:cNvGrpSpPr/>
            <p:nvPr/>
          </p:nvGrpSpPr>
          <p:grpSpPr>
            <a:xfrm>
              <a:off x="4015838" y="2936987"/>
              <a:ext cx="894899" cy="1181100"/>
              <a:chOff x="3600475" y="2837149"/>
              <a:chExt cx="894899" cy="1181100"/>
            </a:xfrm>
          </p:grpSpPr>
          <p:sp>
            <p:nvSpPr>
              <p:cNvPr id="55" name="Shape 120"/>
              <p:cNvSpPr/>
              <p:nvPr/>
            </p:nvSpPr>
            <p:spPr>
              <a:xfrm>
                <a:off x="36004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</a:p>
            </p:txBody>
          </p:sp>
          <p:cxnSp>
            <p:nvCxnSpPr>
              <p:cNvPr id="56" name="Shape 121"/>
              <p:cNvCxnSpPr>
                <a:stCxn id="57" idx="2"/>
                <a:endCxn id="55" idx="0"/>
              </p:cNvCxnSpPr>
              <p:nvPr/>
            </p:nvCxnSpPr>
            <p:spPr>
              <a:xfrm>
                <a:off x="3720799" y="2837149"/>
                <a:ext cx="327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5" name="Shape 122"/>
            <p:cNvGrpSpPr/>
            <p:nvPr/>
          </p:nvGrpSpPr>
          <p:grpSpPr>
            <a:xfrm>
              <a:off x="5041738" y="2936987"/>
              <a:ext cx="894899" cy="1181100"/>
              <a:chOff x="4626375" y="2837149"/>
              <a:chExt cx="894899" cy="1181100"/>
            </a:xfrm>
          </p:grpSpPr>
          <p:sp>
            <p:nvSpPr>
              <p:cNvPr id="53" name="Shape 123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cxnSp>
            <p:nvCxnSpPr>
              <p:cNvPr id="54" name="Shape 124"/>
              <p:cNvCxnSpPr>
                <a:stCxn id="65" idx="2"/>
                <a:endCxn id="53" idx="0"/>
              </p:cNvCxnSpPr>
              <p:nvPr/>
            </p:nvCxnSpPr>
            <p:spPr>
              <a:xfrm flipH="1">
                <a:off x="5073899" y="2837149"/>
                <a:ext cx="393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6" name="Shape 125"/>
            <p:cNvGrpSpPr/>
            <p:nvPr/>
          </p:nvGrpSpPr>
          <p:grpSpPr>
            <a:xfrm>
              <a:off x="5041738" y="2443488"/>
              <a:ext cx="1287974" cy="1674599"/>
              <a:chOff x="4626375" y="2343650"/>
              <a:chExt cx="1287974" cy="1674599"/>
            </a:xfrm>
          </p:grpSpPr>
          <p:sp>
            <p:nvSpPr>
              <p:cNvPr id="51" name="Shape 126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52" name="Shape 127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</p:grpSp>
        <p:grpSp>
          <p:nvGrpSpPr>
            <p:cNvPr id="27" name="Shape 128"/>
            <p:cNvGrpSpPr/>
            <p:nvPr/>
          </p:nvGrpSpPr>
          <p:grpSpPr>
            <a:xfrm>
              <a:off x="5882262" y="2936987"/>
              <a:ext cx="1273600" cy="1181100"/>
              <a:chOff x="5466899" y="2837149"/>
              <a:chExt cx="1273600" cy="1181100"/>
            </a:xfrm>
          </p:grpSpPr>
          <p:sp>
            <p:nvSpPr>
              <p:cNvPr id="49" name="Shape 129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  <p:cxnSp>
            <p:nvCxnSpPr>
              <p:cNvPr id="50" name="Shape 130"/>
              <p:cNvCxnSpPr>
                <a:stCxn id="51" idx="2"/>
                <a:endCxn id="49" idx="0"/>
              </p:cNvCxnSpPr>
              <p:nvPr/>
            </p:nvCxnSpPr>
            <p:spPr>
              <a:xfrm>
                <a:off x="5466899" y="2837149"/>
                <a:ext cx="8262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8" name="Shape 131"/>
            <p:cNvGrpSpPr/>
            <p:nvPr/>
          </p:nvGrpSpPr>
          <p:grpSpPr>
            <a:xfrm>
              <a:off x="5434813" y="2443488"/>
              <a:ext cx="1721049" cy="1674599"/>
              <a:chOff x="5019450" y="2343650"/>
              <a:chExt cx="1721049" cy="1674599"/>
            </a:xfrm>
          </p:grpSpPr>
          <p:sp>
            <p:nvSpPr>
              <p:cNvPr id="47" name="Shape 132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48" name="Shape 133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</p:grpSp>
        <p:grpSp>
          <p:nvGrpSpPr>
            <p:cNvPr id="29" name="Shape 134"/>
            <p:cNvGrpSpPr/>
            <p:nvPr/>
          </p:nvGrpSpPr>
          <p:grpSpPr>
            <a:xfrm>
              <a:off x="1988138" y="4118087"/>
              <a:ext cx="1253124" cy="1268450"/>
              <a:chOff x="1572775" y="4018249"/>
              <a:chExt cx="1253124" cy="1268450"/>
            </a:xfrm>
          </p:grpSpPr>
          <p:sp>
            <p:nvSpPr>
              <p:cNvPr id="45" name="Shape 135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cxnSp>
            <p:nvCxnSpPr>
              <p:cNvPr id="46" name="Shape 136"/>
              <p:cNvCxnSpPr>
                <a:stCxn id="60" idx="2"/>
                <a:endCxn id="45" idx="0"/>
              </p:cNvCxnSpPr>
              <p:nvPr/>
            </p:nvCxnSpPr>
            <p:spPr>
              <a:xfrm flipH="1">
                <a:off x="2020099" y="4018249"/>
                <a:ext cx="8058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0" name="Shape 137"/>
            <p:cNvGrpSpPr/>
            <p:nvPr/>
          </p:nvGrpSpPr>
          <p:grpSpPr>
            <a:xfrm>
              <a:off x="1988138" y="3624588"/>
              <a:ext cx="1700574" cy="1761949"/>
              <a:chOff x="1572775" y="3524750"/>
              <a:chExt cx="1700574" cy="1761949"/>
            </a:xfrm>
          </p:grpSpPr>
          <p:sp>
            <p:nvSpPr>
              <p:cNvPr id="43" name="Shape 13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sp>
            <p:nvSpPr>
              <p:cNvPr id="44" name="Shape 139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31" name="Shape 140"/>
            <p:cNvGrpSpPr/>
            <p:nvPr/>
          </p:nvGrpSpPr>
          <p:grpSpPr>
            <a:xfrm>
              <a:off x="3181338" y="4118087"/>
              <a:ext cx="894899" cy="1268450"/>
              <a:chOff x="2765975" y="4018249"/>
              <a:chExt cx="894899" cy="1268450"/>
            </a:xfrm>
          </p:grpSpPr>
          <p:sp>
            <p:nvSpPr>
              <p:cNvPr id="41" name="Shape 141"/>
              <p:cNvSpPr/>
              <p:nvPr/>
            </p:nvSpPr>
            <p:spPr>
              <a:xfrm>
                <a:off x="27659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cxnSp>
            <p:nvCxnSpPr>
              <p:cNvPr id="42" name="Shape 142"/>
              <p:cNvCxnSpPr>
                <a:stCxn id="43" idx="2"/>
                <a:endCxn id="41" idx="0"/>
              </p:cNvCxnSpPr>
              <p:nvPr/>
            </p:nvCxnSpPr>
            <p:spPr>
              <a:xfrm>
                <a:off x="2825899" y="4018249"/>
                <a:ext cx="3876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2" name="Shape 143"/>
            <p:cNvGrpSpPr/>
            <p:nvPr/>
          </p:nvGrpSpPr>
          <p:grpSpPr>
            <a:xfrm>
              <a:off x="2793800" y="3624588"/>
              <a:ext cx="1282424" cy="1761949"/>
              <a:chOff x="2378437" y="3524750"/>
              <a:chExt cx="1282424" cy="1761949"/>
            </a:xfrm>
          </p:grpSpPr>
          <p:sp>
            <p:nvSpPr>
              <p:cNvPr id="39" name="Shape 144"/>
              <p:cNvSpPr/>
              <p:nvPr/>
            </p:nvSpPr>
            <p:spPr>
              <a:xfrm>
                <a:off x="2378437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40" name="Shape 145"/>
              <p:cNvSpPr/>
              <p:nvPr/>
            </p:nvSpPr>
            <p:spPr>
              <a:xfrm>
                <a:off x="2765962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</p:grpSp>
        <p:grpSp>
          <p:nvGrpSpPr>
            <p:cNvPr id="33" name="Shape 146"/>
            <p:cNvGrpSpPr/>
            <p:nvPr/>
          </p:nvGrpSpPr>
          <p:grpSpPr>
            <a:xfrm>
              <a:off x="2793813" y="2443475"/>
              <a:ext cx="1789799" cy="1674612"/>
              <a:chOff x="2378450" y="2343637"/>
              <a:chExt cx="1789799" cy="1674612"/>
            </a:xfrm>
          </p:grpSpPr>
          <p:sp>
            <p:nvSpPr>
              <p:cNvPr id="37" name="Shape 147"/>
              <p:cNvSpPr/>
              <p:nvPr/>
            </p:nvSpPr>
            <p:spPr>
              <a:xfrm>
                <a:off x="3273350" y="2343637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8" name="Shape 14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</p:grpSp>
        <p:grpSp>
          <p:nvGrpSpPr>
            <p:cNvPr id="34" name="Shape 149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35" name="Shape 150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6" name="Shape 151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37722" y="1055062"/>
            <a:ext cx="26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Use an array representation.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15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differences between textbook and lecture slides: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60226" y="167665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Lecture slides start indexing at 0, textbook starts at 1.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0225" y="25766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slides will use the textbook’s approach.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4" name="TextBox 3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119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13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4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144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endParaRPr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148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150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1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2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3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4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5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6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7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8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49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4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42" grpId="0"/>
      <p:bldP spid="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Why are they useful?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73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PQ’s are useful whenever an algorithm needs to: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895" y="1197864"/>
            <a:ext cx="83976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/>
              <a:t>Maintain a collection of “keys” and any associated information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2060"/>
                </a:solidFill>
              </a:rPr>
              <a:t>Examples</a:t>
            </a:r>
            <a:r>
              <a:rPr lang="en-US" sz="2600" dirty="0">
                <a:solidFill>
                  <a:srgbClr val="002060"/>
                </a:solidFill>
              </a:rPr>
              <a:t>: Character frequencies, Edge weights 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Keys can also be anything that can be transformed into comparable values (e.g., Strings/chars, not just numeric data)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896" y="3709333"/>
            <a:ext cx="78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(2) Retrieve (and possibly remove) the item the current collection that has the smallest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Assuming a min PQ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896" y="5104159"/>
            <a:ext cx="7839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 Insert new items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Both insertions and removals may require adjustment of the PQ. </a:t>
            </a:r>
          </a:p>
        </p:txBody>
      </p:sp>
    </p:spTree>
    <p:extLst>
      <p:ext uri="{BB962C8B-B14F-4D97-AF65-F5344CB8AC3E}">
        <p14:creationId xmlns:p14="http://schemas.microsoft.com/office/powerpoint/2010/main" val="22178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approach:</a:t>
            </a:r>
            <a:r>
              <a:rPr lang="en-US" sz="2400" dirty="0"/>
              <a:t> Put root value into A[1]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190475" y="1634360"/>
            <a:ext cx="393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filling in entries (go L</a:t>
            </a:r>
            <a:r>
              <a:rPr lang="en-US" sz="2400" dirty="0">
                <a:sym typeface="Wingdings" panose="05000000000000000000" pitchFamily="2" charset="2"/>
              </a:rPr>
              <a:t> R in row before descending to the next level)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87899" y="1238365"/>
            <a:ext cx="3930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Lecture approach will differ!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7899" y="1749551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Parent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k/2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(integer division)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7899" y="2888677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A[7] =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Parent is A[3] = 12</a:t>
            </a:r>
          </a:p>
        </p:txBody>
      </p:sp>
    </p:spTree>
    <p:extLst>
      <p:ext uri="{BB962C8B-B14F-4D97-AF65-F5344CB8AC3E}">
        <p14:creationId xmlns:p14="http://schemas.microsoft.com/office/powerpoint/2010/main" val="34370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0475" y="1311993"/>
            <a:ext cx="393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Children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2k and 2k+1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475" y="2143494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 A[4]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Left = A[8] = 42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Right = A[9] = 9</a:t>
            </a:r>
          </a:p>
        </p:txBody>
      </p:sp>
    </p:spTree>
    <p:extLst>
      <p:ext uri="{BB962C8B-B14F-4D97-AF65-F5344CB8AC3E}">
        <p14:creationId xmlns:p14="http://schemas.microsoft.com/office/powerpoint/2010/main" val="27443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Build a new min PQ by inserting the following elements: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248" y="1194816"/>
            <a:ext cx="7778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17, 3, 9, 19, 16, 20, 14,1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632" y="200112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Then, remove the min key (root) and adjust the heap.</a:t>
            </a:r>
          </a:p>
        </p:txBody>
      </p:sp>
    </p:spTree>
    <p:extLst>
      <p:ext uri="{BB962C8B-B14F-4D97-AF65-F5344CB8AC3E}">
        <p14:creationId xmlns:p14="http://schemas.microsoft.com/office/powerpoint/2010/main" val="19942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Solution (initial heap)</a:t>
            </a:r>
          </a:p>
        </p:txBody>
      </p:sp>
      <p:pic>
        <p:nvPicPr>
          <p:cNvPr id="4" name="Picture 3" descr="Heap Visualization - Mozilla Firefox">
            <a:extLst>
              <a:ext uri="{FF2B5EF4-FFF2-40B4-BE49-F238E27FC236}">
                <a16:creationId xmlns:a16="http://schemas.microsoft.com/office/drawing/2014/main" xmlns="" id="{6C3B4B7B-4362-4BB6-BD13-44C0DC001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20765" r="50249" b="38875"/>
          <a:stretch/>
        </p:blipFill>
        <p:spPr>
          <a:xfrm>
            <a:off x="87344" y="586840"/>
            <a:ext cx="8961120" cy="392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3229AC-0DA3-41BE-B5B9-55DA4A718C65}"/>
              </a:ext>
            </a:extLst>
          </p:cNvPr>
          <p:cNvSpPr txBox="1"/>
          <p:nvPr/>
        </p:nvSpPr>
        <p:spPr>
          <a:xfrm>
            <a:off x="68240" y="4619649"/>
            <a:ext cx="834842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To recreate: </a:t>
            </a:r>
            <a:r>
              <a:rPr lang="en-US" sz="2600" dirty="0">
                <a:solidFill>
                  <a:srgbClr val="0070C0"/>
                </a:solidFill>
                <a:hlinkClick r:id="rId4"/>
              </a:rPr>
              <a:t>https://www.cs.usfca.edu/~galles/visualization/Heap.html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Solution (remove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3229AC-0DA3-41BE-B5B9-55DA4A718C65}"/>
              </a:ext>
            </a:extLst>
          </p:cNvPr>
          <p:cNvSpPr txBox="1"/>
          <p:nvPr/>
        </p:nvSpPr>
        <p:spPr>
          <a:xfrm>
            <a:off x="68239" y="4142922"/>
            <a:ext cx="834842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To recreate: </a:t>
            </a:r>
            <a:r>
              <a:rPr lang="en-US" sz="2600" dirty="0">
                <a:solidFill>
                  <a:srgbClr val="0070C0"/>
                </a:solidFill>
                <a:hlinkClick r:id="rId3"/>
              </a:rPr>
              <a:t>https://www.cs.usfca.edu/~galles/visualization/Heap.html</a:t>
            </a:r>
            <a:endParaRPr lang="en-US" sz="2600" dirty="0">
              <a:solidFill>
                <a:srgbClr val="0070C0"/>
              </a:solidFill>
            </a:endParaRPr>
          </a:p>
        </p:txBody>
      </p:sp>
      <p:pic>
        <p:nvPicPr>
          <p:cNvPr id="3" name="Picture 2" descr="Heap Visualization - Mozilla Firefox">
            <a:extLst>
              <a:ext uri="{FF2B5EF4-FFF2-40B4-BE49-F238E27FC236}">
                <a16:creationId xmlns:a16="http://schemas.microsoft.com/office/drawing/2014/main" xmlns="" id="{5645F78E-8E89-4143-B15E-D4C7817CE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2122" r="47164" b="41809"/>
          <a:stretch/>
        </p:blipFill>
        <p:spPr>
          <a:xfrm>
            <a:off x="68239" y="614135"/>
            <a:ext cx="901344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1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PQ Heap Indexing</a:t>
            </a:r>
            <a:r>
              <a:rPr lang="en-US" sz="2800" dirty="0">
                <a:solidFill>
                  <a:srgbClr val="002060"/>
                </a:solidFill>
              </a:rPr>
              <a:t>: How can we achieve random access based on the key (and not just the array index)?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E23B9D0B-D067-488E-B2AA-15ECC1438CFB}"/>
              </a:ext>
            </a:extLst>
          </p:cNvPr>
          <p:cNvSpPr txBox="1"/>
          <p:nvPr/>
        </p:nvSpPr>
        <p:spPr>
          <a:xfrm>
            <a:off x="369554" y="1119547"/>
            <a:ext cx="79965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IndexMinPQ.java implements an “Indexable </a:t>
            </a:r>
            <a:r>
              <a:rPr lang="en-US" sz="2600" dirty="0" err="1"/>
              <a:t>MinPQ</a:t>
            </a:r>
            <a:r>
              <a:rPr lang="en-US" sz="2600" dirty="0"/>
              <a:t>”: a min-oriented PQ that allows access by </a:t>
            </a:r>
            <a:r>
              <a:rPr lang="en-US" sz="2600" u="sng" dirty="0"/>
              <a:t>key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9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Some good things to know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43827"/>
            <a:ext cx="8758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important data structures: “</a:t>
            </a:r>
            <a:r>
              <a:rPr lang="en-US" sz="2400" dirty="0" err="1"/>
              <a:t>pq</a:t>
            </a:r>
            <a:r>
              <a:rPr lang="en-US" sz="2400" dirty="0"/>
              <a:t>”, “</a:t>
            </a:r>
            <a:r>
              <a:rPr lang="en-US" sz="2400" dirty="0" err="1"/>
              <a:t>qp</a:t>
            </a:r>
            <a:r>
              <a:rPr lang="en-US" sz="2400" dirty="0"/>
              <a:t>”, “Keys”.  The work of implementing the indexable PQ is distributed across all three of these arrays.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D119B75-33D9-4B2E-9177-CADB871E027A}"/>
              </a:ext>
            </a:extLst>
          </p:cNvPr>
          <p:cNvGrpSpPr/>
          <p:nvPr/>
        </p:nvGrpSpPr>
        <p:grpSpPr>
          <a:xfrm>
            <a:off x="95536" y="2164763"/>
            <a:ext cx="8386203" cy="3737418"/>
            <a:chOff x="146718" y="2164763"/>
            <a:chExt cx="8386203" cy="3737418"/>
          </a:xfrm>
        </p:grpSpPr>
        <p:grpSp>
          <p:nvGrpSpPr>
            <p:cNvPr id="2" name="Group 1"/>
            <p:cNvGrpSpPr/>
            <p:nvPr/>
          </p:nvGrpSpPr>
          <p:grpSpPr>
            <a:xfrm>
              <a:off x="695859" y="4660974"/>
              <a:ext cx="7837062" cy="1241207"/>
              <a:chOff x="695859" y="4660974"/>
              <a:chExt cx="7837062" cy="124120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5859" y="4660974"/>
                <a:ext cx="7837062" cy="510300"/>
                <a:chOff x="695859" y="4660974"/>
                <a:chExt cx="7837062" cy="51030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5859" y="4709609"/>
                  <a:ext cx="5730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1341921" y="4660974"/>
                  <a:ext cx="7191000" cy="510300"/>
                  <a:chOff x="1341921" y="4660974"/>
                  <a:chExt cx="7191000" cy="510300"/>
                </a:xfrm>
              </p:grpSpPr>
              <p:grpSp>
                <p:nvGrpSpPr>
                  <p:cNvPr id="20" name="Shape 228"/>
                  <p:cNvGrpSpPr/>
                  <p:nvPr/>
                </p:nvGrpSpPr>
                <p:grpSpPr>
                  <a:xfrm>
                    <a:off x="1341921" y="4660974"/>
                    <a:ext cx="6471900" cy="510300"/>
                    <a:chOff x="1003600" y="5210400"/>
                    <a:chExt cx="6471900" cy="510300"/>
                  </a:xfrm>
                </p:grpSpPr>
                <p:sp>
                  <p:nvSpPr>
                    <p:cNvPr id="22" name="Shape 229"/>
                    <p:cNvSpPr/>
                    <p:nvPr/>
                  </p:nvSpPr>
                  <p:spPr>
                    <a:xfrm>
                      <a:off x="10036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3" name="Shape 230"/>
                    <p:cNvSpPr/>
                    <p:nvPr/>
                  </p:nvSpPr>
                  <p:spPr>
                    <a:xfrm>
                      <a:off x="17227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p:txBody>
                </p:sp>
                <p:sp>
                  <p:nvSpPr>
                    <p:cNvPr id="24" name="Shape 231"/>
                    <p:cNvSpPr/>
                    <p:nvPr/>
                  </p:nvSpPr>
                  <p:spPr>
                    <a:xfrm>
                      <a:off x="24418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5" name="Shape 232"/>
                    <p:cNvSpPr/>
                    <p:nvPr/>
                  </p:nvSpPr>
                  <p:spPr>
                    <a:xfrm>
                      <a:off x="31609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12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6" name="Shape 233"/>
                    <p:cNvSpPr/>
                    <p:nvPr/>
                  </p:nvSpPr>
                  <p:spPr>
                    <a:xfrm>
                      <a:off x="38800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7" name="Shape 234"/>
                    <p:cNvSpPr/>
                    <p:nvPr/>
                  </p:nvSpPr>
                  <p:spPr>
                    <a:xfrm>
                      <a:off x="45991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8" name="Shape 235"/>
                    <p:cNvSpPr/>
                    <p:nvPr/>
                  </p:nvSpPr>
                  <p:spPr>
                    <a:xfrm>
                      <a:off x="53182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37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9" name="Shape 236"/>
                    <p:cNvSpPr/>
                    <p:nvPr/>
                  </p:nvSpPr>
                  <p:spPr>
                    <a:xfrm>
                      <a:off x="60373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15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30" name="Shape 237"/>
                    <p:cNvSpPr/>
                    <p:nvPr/>
                  </p:nvSpPr>
                  <p:spPr>
                    <a:xfrm>
                      <a:off x="67564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42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</p:grpSp>
              <p:sp>
                <p:nvSpPr>
                  <p:cNvPr id="21" name="Shape 237"/>
                  <p:cNvSpPr/>
                  <p:nvPr/>
                </p:nvSpPr>
                <p:spPr>
                  <a:xfrm>
                    <a:off x="7813821" y="4660974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9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</p:grpSp>
          <p:grpSp>
            <p:nvGrpSpPr>
              <p:cNvPr id="33" name="Group 32"/>
              <p:cNvGrpSpPr/>
              <p:nvPr/>
            </p:nvGrpSpPr>
            <p:grpSpPr>
              <a:xfrm>
                <a:off x="1341921" y="5391881"/>
                <a:ext cx="7191000" cy="510300"/>
                <a:chOff x="1341921" y="4660974"/>
                <a:chExt cx="7191000" cy="510300"/>
              </a:xfrm>
            </p:grpSpPr>
            <p:grpSp>
              <p:nvGrpSpPr>
                <p:cNvPr id="34" name="Shape 228"/>
                <p:cNvGrpSpPr/>
                <p:nvPr/>
              </p:nvGrpSpPr>
              <p:grpSpPr>
                <a:xfrm>
                  <a:off x="1341921" y="4660974"/>
                  <a:ext cx="6471900" cy="510300"/>
                  <a:chOff x="1003600" y="5210400"/>
                  <a:chExt cx="6471900" cy="510300"/>
                </a:xfrm>
              </p:grpSpPr>
              <p:sp>
                <p:nvSpPr>
                  <p:cNvPr id="36" name="Shape 229"/>
                  <p:cNvSpPr/>
                  <p:nvPr/>
                </p:nvSpPr>
                <p:spPr>
                  <a:xfrm>
                    <a:off x="10036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0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7" name="Shape 230"/>
                  <p:cNvSpPr/>
                  <p:nvPr/>
                </p:nvSpPr>
                <p:spPr>
                  <a:xfrm>
                    <a:off x="17227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1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8" name="Shape 231"/>
                  <p:cNvSpPr/>
                  <p:nvPr/>
                </p:nvSpPr>
                <p:spPr>
                  <a:xfrm>
                    <a:off x="24418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2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9" name="Shape 232"/>
                  <p:cNvSpPr/>
                  <p:nvPr/>
                </p:nvSpPr>
                <p:spPr>
                  <a:xfrm>
                    <a:off x="31609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3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0" name="Shape 233"/>
                  <p:cNvSpPr/>
                  <p:nvPr/>
                </p:nvSpPr>
                <p:spPr>
                  <a:xfrm>
                    <a:off x="38800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4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1" name="Shape 234"/>
                  <p:cNvSpPr/>
                  <p:nvPr/>
                </p:nvSpPr>
                <p:spPr>
                  <a:xfrm>
                    <a:off x="45991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5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2" name="Shape 235"/>
                  <p:cNvSpPr/>
                  <p:nvPr/>
                </p:nvSpPr>
                <p:spPr>
                  <a:xfrm>
                    <a:off x="53182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6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3" name="Shape 236"/>
                  <p:cNvSpPr/>
                  <p:nvPr/>
                </p:nvSpPr>
                <p:spPr>
                  <a:xfrm>
                    <a:off x="60373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7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4" name="Shape 237"/>
                  <p:cNvSpPr/>
                  <p:nvPr/>
                </p:nvSpPr>
                <p:spPr>
                  <a:xfrm>
                    <a:off x="67564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8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  <p:sp>
              <p:nvSpPr>
                <p:cNvPr id="35" name="Shape 237"/>
                <p:cNvSpPr/>
                <p:nvPr/>
              </p:nvSpPr>
              <p:spPr>
                <a:xfrm>
                  <a:off x="7813821" y="4660974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9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146718" y="2164763"/>
              <a:ext cx="330057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 </a:t>
              </a:r>
              <a:r>
                <a:rPr lang="en-US" sz="2400" dirty="0" err="1"/>
                <a:t>pq</a:t>
              </a:r>
              <a:r>
                <a:rPr lang="en-US" sz="2400" dirty="0"/>
                <a:t> data structure is </a:t>
              </a:r>
              <a:r>
                <a:rPr lang="en-US" sz="2400" b="1" dirty="0"/>
                <a:t>not identical</a:t>
              </a:r>
              <a:r>
                <a:rPr lang="en-US" sz="2400" dirty="0"/>
                <a:t> to ‘A’ from previous slide (see below).  It does </a:t>
              </a:r>
              <a:r>
                <a:rPr lang="en-US" sz="2400" b="1" dirty="0"/>
                <a:t>not</a:t>
              </a:r>
              <a:r>
                <a:rPr lang="en-US" sz="2400" dirty="0"/>
                <a:t> store keys; it stores </a:t>
              </a:r>
              <a:r>
                <a:rPr lang="en-US" sz="2400" b="1" dirty="0"/>
                <a:t>IDs</a:t>
              </a:r>
              <a:r>
                <a:rPr lang="en-US" sz="2400" b="1" i="1" dirty="0"/>
                <a:t>.</a:t>
              </a:r>
              <a:endParaRPr lang="en-US" sz="2400" dirty="0"/>
            </a:p>
          </p:txBody>
        </p:sp>
      </p:grpSp>
      <p:pic>
        <p:nvPicPr>
          <p:cNvPr id="4" name="Picture 3" descr="C:\Users\Karin\Google Drive\CS\CS1501_Sp2017\code\IndexMinPQ.java - Notepad++">
            <a:extLst>
              <a:ext uri="{FF2B5EF4-FFF2-40B4-BE49-F238E27FC236}">
                <a16:creationId xmlns:a16="http://schemas.microsoft.com/office/drawing/2014/main" xmlns="" id="{4889A93E-161C-4636-990E-3188116B7B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39810" r="65224" b="37595"/>
          <a:stretch/>
        </p:blipFill>
        <p:spPr>
          <a:xfrm>
            <a:off x="3960921" y="1815153"/>
            <a:ext cx="4663440" cy="18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</a:t>
            </a:r>
            <a:r>
              <a:rPr lang="en-US" sz="2800" dirty="0" err="1">
                <a:solidFill>
                  <a:srgbClr val="002060"/>
                </a:solidFill>
              </a:rPr>
              <a:t>pq</a:t>
            </a:r>
            <a:r>
              <a:rPr lang="en-US" sz="2800" dirty="0">
                <a:solidFill>
                  <a:srgbClr val="002060"/>
                </a:solidFill>
              </a:rPr>
              <a:t>[] contain? </a:t>
            </a:r>
          </a:p>
        </p:txBody>
      </p:sp>
      <p:pic>
        <p:nvPicPr>
          <p:cNvPr id="11" name="Picture 10" descr="C:\Users\Karin\Google Drive\CS\CS1501_Sp2017\code\IndexMinPQ.java - Notepad++">
            <a:extLst>
              <a:ext uri="{FF2B5EF4-FFF2-40B4-BE49-F238E27FC236}">
                <a16:creationId xmlns:a16="http://schemas.microsoft.com/office/drawing/2014/main" xmlns="" id="{9A5E085D-5F73-454A-91EC-5B12813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28244" r="3968" b="16102"/>
          <a:stretch/>
        </p:blipFill>
        <p:spPr>
          <a:xfrm>
            <a:off x="122832" y="682381"/>
            <a:ext cx="8503920" cy="23706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66E1984-E2D6-4E16-AAE8-71540417EE47}"/>
              </a:ext>
            </a:extLst>
          </p:cNvPr>
          <p:cNvSpPr txBox="1"/>
          <p:nvPr/>
        </p:nvSpPr>
        <p:spPr>
          <a:xfrm>
            <a:off x="245661" y="3212236"/>
            <a:ext cx="806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key (in the test in main, these are Strings) is assigned an arbitrary index, based on its position in the strings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stored in PQ.  So, these are the keys’ “IDs”.</a:t>
            </a:r>
          </a:p>
        </p:txBody>
      </p:sp>
    </p:spTree>
    <p:extLst>
      <p:ext uri="{BB962C8B-B14F-4D97-AF65-F5344CB8AC3E}">
        <p14:creationId xmlns:p14="http://schemas.microsoft.com/office/powerpoint/2010/main" val="15771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</a:t>
            </a:r>
            <a:r>
              <a:rPr lang="en-US" sz="2800" dirty="0" err="1">
                <a:solidFill>
                  <a:srgbClr val="002060"/>
                </a:solidFill>
              </a:rPr>
              <a:t>qp</a:t>
            </a:r>
            <a:r>
              <a:rPr lang="en-US" sz="2800" dirty="0">
                <a:solidFill>
                  <a:srgbClr val="002060"/>
                </a:solidFill>
              </a:rPr>
              <a:t>[] contain?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xmlns="" id="{712392E3-FB53-4FA1-8DBE-C9F45470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6212" r="9783" b="15620"/>
          <a:stretch/>
        </p:blipFill>
        <p:spPr>
          <a:xfrm>
            <a:off x="136475" y="655092"/>
            <a:ext cx="8778240" cy="2740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72F0DE-B71B-4084-B680-C1307166F0C8}"/>
              </a:ext>
            </a:extLst>
          </p:cNvPr>
          <p:cNvSpPr txBox="1"/>
          <p:nvPr/>
        </p:nvSpPr>
        <p:spPr>
          <a:xfrm>
            <a:off x="421711" y="3526994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qp</a:t>
            </a:r>
            <a:r>
              <a:rPr lang="en-US" sz="2600" dirty="0"/>
              <a:t> is the “inverse” of </a:t>
            </a:r>
            <a:r>
              <a:rPr lang="en-US" sz="2600" dirty="0" err="1"/>
              <a:t>pq</a:t>
            </a:r>
            <a:r>
              <a:rPr lang="en-US" sz="2600" dirty="0"/>
              <a:t>.   </a:t>
            </a:r>
            <a:r>
              <a:rPr lang="en-US" sz="2600" dirty="0" err="1"/>
              <a:t>qp</a:t>
            </a:r>
            <a:r>
              <a:rPr lang="en-US" sz="2600" dirty="0"/>
              <a:t>[key ID] = location of that key in </a:t>
            </a:r>
            <a:r>
              <a:rPr lang="en-US" sz="2600" dirty="0" err="1"/>
              <a:t>pq</a:t>
            </a:r>
            <a:r>
              <a:rPr lang="en-US" sz="26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48F32B-8907-410F-B373-39DF04200B83}"/>
              </a:ext>
            </a:extLst>
          </p:cNvPr>
          <p:cNvSpPr txBox="1"/>
          <p:nvPr/>
        </p:nvSpPr>
        <p:spPr>
          <a:xfrm>
            <a:off x="421711" y="4419546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For example, “best” was assigned ID #3.   We would go to </a:t>
            </a:r>
            <a:r>
              <a:rPr lang="en-US" sz="2600" dirty="0" err="1"/>
              <a:t>qp</a:t>
            </a:r>
            <a:r>
              <a:rPr lang="en-US" sz="2600" dirty="0"/>
              <a:t>[3] to find out where “best” is located in </a:t>
            </a:r>
            <a:r>
              <a:rPr lang="en-US" sz="2600" dirty="0" err="1"/>
              <a:t>pq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What data structure do we use?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269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Heaps: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73" y="1213104"/>
            <a:ext cx="526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Adopt the form of a 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7119"/>
          <a:stretch/>
        </p:blipFill>
        <p:spPr>
          <a:xfrm>
            <a:off x="458594" y="2014728"/>
            <a:ext cx="5943600" cy="26209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102154" y="1523392"/>
            <a:ext cx="3663696" cy="1217808"/>
            <a:chOff x="5102154" y="1523392"/>
            <a:chExt cx="3663696" cy="1217808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5102154" y="1892724"/>
              <a:ext cx="1554480" cy="84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56634" y="1523392"/>
              <a:ext cx="210921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hold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keys[] contain?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xmlns="" id="{712392E3-FB53-4FA1-8DBE-C9F45470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6212" r="9783" b="15620"/>
          <a:stretch/>
        </p:blipFill>
        <p:spPr>
          <a:xfrm>
            <a:off x="136475" y="655092"/>
            <a:ext cx="8778240" cy="2740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72F0DE-B71B-4084-B680-C1307166F0C8}"/>
              </a:ext>
            </a:extLst>
          </p:cNvPr>
          <p:cNvSpPr txBox="1"/>
          <p:nvPr/>
        </p:nvSpPr>
        <p:spPr>
          <a:xfrm>
            <a:off x="421711" y="3526994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The contents of keys[] should match those of the original string array.</a:t>
            </a:r>
          </a:p>
        </p:txBody>
      </p:sp>
    </p:spTree>
    <p:extLst>
      <p:ext uri="{BB962C8B-B14F-4D97-AF65-F5344CB8AC3E}">
        <p14:creationId xmlns:p14="http://schemas.microsoft.com/office/powerpoint/2010/main" val="32546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IndexMinPQ.java: Summary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8714" y="716602"/>
            <a:ext cx="87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Keys[]</a:t>
            </a:r>
            <a:r>
              <a:rPr lang="en-US" sz="2400" dirty="0"/>
              <a:t>: A key’s position in this array is determined by an ID that was assigned by the user when the Key was added.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6007" y="3123562"/>
            <a:ext cx="823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QP</a:t>
            </a:r>
            <a:r>
              <a:rPr lang="en-US" sz="2400" dirty="0"/>
              <a:t>: </a:t>
            </a:r>
            <a:r>
              <a:rPr lang="en-US" sz="2400" dirty="0" err="1"/>
              <a:t>qp</a:t>
            </a:r>
            <a:r>
              <a:rPr lang="en-US" sz="2400" dirty="0"/>
              <a:t>[ID] tells you the current heap position of the key with that ID</a:t>
            </a:r>
            <a:endParaRPr lang="en-US" sz="2400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286007" y="1735416"/>
            <a:ext cx="836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PQ</a:t>
            </a:r>
            <a:r>
              <a:rPr lang="en-US" sz="2400" dirty="0"/>
              <a:t>: </a:t>
            </a:r>
            <a:r>
              <a:rPr lang="en-US" sz="2400" dirty="0" err="1"/>
              <a:t>pq</a:t>
            </a:r>
            <a:r>
              <a:rPr lang="en-US" sz="2400" dirty="0"/>
              <a:t>[j] says what is at position j in the heap, but does </a:t>
            </a:r>
            <a:r>
              <a:rPr lang="en-US" sz="2400" b="1" dirty="0"/>
              <a:t>not</a:t>
            </a:r>
            <a:r>
              <a:rPr lang="en-US" sz="2400" dirty="0"/>
              <a:t> store the key itself: It stores its ID.  Must go to Keys[ID] to get actual key </a:t>
            </a:r>
            <a:endParaRPr lang="en-US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9A579F-27E2-493D-9BDC-72B2B2D9C630}"/>
              </a:ext>
            </a:extLst>
          </p:cNvPr>
          <p:cNvSpPr txBox="1"/>
          <p:nvPr/>
        </p:nvSpPr>
        <p:spPr>
          <a:xfrm>
            <a:off x="286007" y="4142376"/>
            <a:ext cx="823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So how do we edit a key in the heap?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IndexMinPQ.java: </a:t>
            </a:r>
            <a:r>
              <a:rPr lang="en-US" sz="2800" dirty="0" err="1">
                <a:solidFill>
                  <a:srgbClr val="002060"/>
                </a:solidFill>
              </a:rPr>
              <a:t>changeKey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xmlns="" id="{0F6FC332-5107-4BFD-B295-23C81870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34112" r="6070" b="14543"/>
          <a:stretch/>
        </p:blipFill>
        <p:spPr>
          <a:xfrm>
            <a:off x="110640" y="723331"/>
            <a:ext cx="8961120" cy="2194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940AFA-EC31-40B9-A968-11DFC753F550}"/>
              </a:ext>
            </a:extLst>
          </p:cNvPr>
          <p:cNvSpPr txBox="1"/>
          <p:nvPr/>
        </p:nvSpPr>
        <p:spPr>
          <a:xfrm>
            <a:off x="313302" y="3255272"/>
            <a:ext cx="823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If we know the key’s ID, we can change it quickly and easily in keys[].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We use the ID and </a:t>
            </a:r>
            <a:r>
              <a:rPr lang="en-US" sz="2400" dirty="0" err="1">
                <a:solidFill>
                  <a:srgbClr val="0070C0"/>
                </a:solidFill>
              </a:rPr>
              <a:t>qp</a:t>
            </a:r>
            <a:r>
              <a:rPr lang="en-US" sz="2400" dirty="0">
                <a:solidFill>
                  <a:srgbClr val="0070C0"/>
                </a:solidFill>
              </a:rPr>
              <a:t>[] to find out where the key of the ID is in the heap.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The sink and swim methods adjust for any new violations in the heap principles. </a:t>
            </a:r>
          </a:p>
        </p:txBody>
      </p:sp>
    </p:spTree>
    <p:extLst>
      <p:ext uri="{BB962C8B-B14F-4D97-AF65-F5344CB8AC3E}">
        <p14:creationId xmlns:p14="http://schemas.microsoft.com/office/powerpoint/2010/main" val="2348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IndexMinPQ.java: </a:t>
            </a:r>
            <a:r>
              <a:rPr lang="en-US" sz="2800" dirty="0" smtClean="0">
                <a:solidFill>
                  <a:srgbClr val="002060"/>
                </a:solidFill>
              </a:rPr>
              <a:t>swim/sink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1" descr="C:\Users\kmc51\Downloads\IndexMinPQ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23489" r="45489" b="13962"/>
          <a:stretch/>
        </p:blipFill>
        <p:spPr>
          <a:xfrm>
            <a:off x="206187" y="523220"/>
            <a:ext cx="7955280" cy="5438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4464" y="3541057"/>
            <a:ext cx="232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k = heap position of ID to sink/swim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0769" y="1541928"/>
            <a:ext cx="331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First swap positions of IDs in heap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8954" y="2014518"/>
            <a:ext cx="331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Then update table mapping IDs to heap positions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are they different from BSTs?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Ordering properties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26" y="1301967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Min value is at 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26" y="1839221"/>
            <a:ext cx="462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For each parent (i.e., non-leaf) node: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002060"/>
                </a:solidFill>
              </a:rPr>
              <a:t>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 &gt;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key(node)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353" y="3745441"/>
            <a:ext cx="3563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No claims made about relationship of left and right child!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914400"/>
            <a:ext cx="5182049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insert new entries?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Add new node to first available leaf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874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key(new-node) &lt; key(new-</a:t>
            </a:r>
            <a:r>
              <a:rPr lang="en-US" sz="2800" dirty="0" err="1">
                <a:solidFill>
                  <a:srgbClr val="002060"/>
                </a:solidFill>
              </a:rPr>
              <a:t>node.parent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child and parent nodes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06" y="2879578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“swim” </a:t>
            </a:r>
          </a:p>
        </p:txBody>
      </p:sp>
    </p:spTree>
    <p:extLst>
      <p:ext uri="{BB962C8B-B14F-4D97-AF65-F5344CB8AC3E}">
        <p14:creationId xmlns:p14="http://schemas.microsoft.com/office/powerpoint/2010/main" val="38768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B3B59E-B7E0-4EC7-8CF4-2B1CD4D658DE}"/>
              </a:ext>
            </a:extLst>
          </p:cNvPr>
          <p:cNvSpPr txBox="1"/>
          <p:nvPr/>
        </p:nvSpPr>
        <p:spPr>
          <a:xfrm>
            <a:off x="189499" y="6117576"/>
            <a:ext cx="8759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(Keys can be anything Comparable; here keys are numbers)</a:t>
            </a:r>
          </a:p>
        </p:txBody>
      </p:sp>
    </p:spTree>
    <p:extLst>
      <p:ext uri="{BB962C8B-B14F-4D97-AF65-F5344CB8AC3E}">
        <p14:creationId xmlns:p14="http://schemas.microsoft.com/office/powerpoint/2010/main" val="4275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71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684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010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</TotalTime>
  <Words>1360</Words>
  <Application>Microsoft Office PowerPoint</Application>
  <PresentationFormat>On-screen Show (4:3)</PresentationFormat>
  <Paragraphs>332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Droid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241</cp:revision>
  <dcterms:created xsi:type="dcterms:W3CDTF">2016-10-06T23:04:54Z</dcterms:created>
  <dcterms:modified xsi:type="dcterms:W3CDTF">2019-10-25T20:42:01Z</dcterms:modified>
</cp:coreProperties>
</file>