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63"/>
  </p:notesMasterIdLst>
  <p:sldIdLst>
    <p:sldId id="294" r:id="rId2"/>
    <p:sldId id="296" r:id="rId3"/>
    <p:sldId id="297" r:id="rId4"/>
    <p:sldId id="298" r:id="rId5"/>
    <p:sldId id="299" r:id="rId6"/>
    <p:sldId id="300" r:id="rId7"/>
    <p:sldId id="30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303" r:id="rId44"/>
    <p:sldId id="304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05" r:id="rId62"/>
  </p:sldIdLst>
  <p:sldSz cx="9144000" cy="6858000" type="screen4x3"/>
  <p:notesSz cx="6858000" cy="9144000"/>
  <p:embeddedFontLst>
    <p:embeddedFont>
      <p:font typeface="Droid Sans" panose="020B0604020202020204" charset="0"/>
      <p:regular r:id="rId64"/>
      <p:bold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48" userDrawn="1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A586D4-A831-43A2-B9D9-FA3D3658589C}">
  <a:tblStyle styleId="{9BA586D4-A831-43A2-B9D9-FA3D3658589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3214" autoAdjust="0"/>
  </p:normalViewPr>
  <p:slideViewPr>
    <p:cSldViewPr snapToGrid="0" showGuides="1">
      <p:cViewPr varScale="1">
        <p:scale>
          <a:sx n="101" d="100"/>
          <a:sy n="101" d="100"/>
        </p:scale>
        <p:origin x="300" y="114"/>
      </p:cViewPr>
      <p:guideLst>
        <p:guide orient="horz" pos="1248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85088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25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845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8343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034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378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518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265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500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3157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752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32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351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3890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118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037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474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630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7030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9040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879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2521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589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663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716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151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1515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9783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5215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551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0464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9362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53921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30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2347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1861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1967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61374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3664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8779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1375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34882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3055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5237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0762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7493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75086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4953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86256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4099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4103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97217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91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8172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30975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3965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1720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77754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46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3617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693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21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360"/>
              </a:spcBef>
              <a:buFont typeface="Droid Sans"/>
              <a:buNone/>
              <a:defRPr sz="1800"/>
            </a:lvl1pPr>
            <a:lvl2pPr lvl="1" rtl="0">
              <a:spcBef>
                <a:spcPts val="0"/>
              </a:spcBef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125" y="0"/>
            <a:ext cx="9144000" cy="1001100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Droid Sans"/>
              <a:buNone/>
              <a:defRPr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15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BezoutNumber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CS1501 </a:t>
            </a:r>
            <a:r>
              <a:rPr lang="en-US" dirty="0"/>
              <a:t>Recitation 11/22/19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9232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</a:t>
            </a:r>
            <a:r>
              <a:rPr lang="en-US" sz="2400" dirty="0" smtClean="0">
                <a:sym typeface="Wingdings" panose="05000000000000000000" pitchFamily="2" charset="2"/>
              </a:rPr>
              <a:t>will be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3"/>
              </a:rPr>
              <a:t>https://github.com/kc13/CS1501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5206" y="2484410"/>
            <a:ext cx="820159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r>
              <a:rPr lang="en-US" sz="2400" dirty="0"/>
              <a:t>Review of Extended Euclidean Algorithm (XGCD)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306715"/>
            <a:ext cx="854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credits: 8-42 from Nick </a:t>
            </a:r>
            <a:r>
              <a:rPr lang="en-US" dirty="0" err="1"/>
              <a:t>Farnan</a:t>
            </a:r>
            <a:endParaRPr lang="en-US" dirty="0"/>
          </a:p>
          <a:p>
            <a:r>
              <a:rPr lang="en-US" dirty="0"/>
              <a:t>Other resource: https://youtu.be/hB34-GSDT3k</a:t>
            </a:r>
          </a:p>
        </p:txBody>
      </p:sp>
    </p:spTree>
    <p:extLst>
      <p:ext uri="{BB962C8B-B14F-4D97-AF65-F5344CB8AC3E}">
        <p14:creationId xmlns:p14="http://schemas.microsoft.com/office/powerpoint/2010/main" val="35517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56" name="Shape 56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62" name="Shape 62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63" name="Shape 63"/>
          <p:cNvCxnSpPr/>
          <p:nvPr/>
        </p:nvCxnSpPr>
        <p:spPr>
          <a:xfrm flipH="1">
            <a:off x="1901535" y="2234044"/>
            <a:ext cx="810490" cy="363681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 flipH="1">
            <a:off x="3034145" y="2254826"/>
            <a:ext cx="1662545" cy="290946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70" name="Shape 70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76" name="Shape 76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82" name="Shape 82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88" name="Shape 88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89" name="Shape 89"/>
          <p:cNvCxnSpPr/>
          <p:nvPr/>
        </p:nvCxnSpPr>
        <p:spPr>
          <a:xfrm flipH="1">
            <a:off x="1870364" y="2847108"/>
            <a:ext cx="810490" cy="363681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0" name="Shape 90"/>
          <p:cNvCxnSpPr/>
          <p:nvPr/>
        </p:nvCxnSpPr>
        <p:spPr>
          <a:xfrm flipH="1">
            <a:off x="3228109" y="2847108"/>
            <a:ext cx="1603663" cy="363681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08" name="Shape 108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14" name="Shape 114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Review of basi</a:t>
            </a:r>
            <a:r>
              <a:rPr lang="en-US" dirty="0"/>
              <a:t>c concepts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187571" y="1249856"/>
            <a:ext cx="7291753" cy="30007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 startAt="2"/>
            </a:pPr>
            <a:r>
              <a:rPr lang="en-US" sz="2300" dirty="0"/>
              <a:t>GCD(</a:t>
            </a:r>
            <a:r>
              <a:rPr lang="en-US" sz="2300" b="1" dirty="0" err="1"/>
              <a:t>a</a:t>
            </a:r>
            <a:r>
              <a:rPr lang="en-US" sz="2300" dirty="0" err="1"/>
              <a:t>,</a:t>
            </a:r>
            <a:r>
              <a:rPr lang="en-US" sz="2300" b="1" dirty="0" err="1"/>
              <a:t>b</a:t>
            </a:r>
            <a:r>
              <a:rPr lang="en-US" sz="2300" dirty="0"/>
              <a:t>) = </a:t>
            </a:r>
            <a:r>
              <a:rPr lang="en" sz="2300" dirty="0"/>
              <a:t>Largest int</a:t>
            </a:r>
            <a:r>
              <a:rPr lang="en-US" sz="2300" dirty="0" err="1"/>
              <a:t>eger</a:t>
            </a:r>
            <a:r>
              <a:rPr lang="en-US" sz="2300" dirty="0"/>
              <a:t> </a:t>
            </a:r>
            <a:r>
              <a:rPr lang="en-US" sz="2300" b="1" dirty="0"/>
              <a:t>d</a:t>
            </a:r>
            <a:r>
              <a:rPr lang="en-US" sz="2300" dirty="0"/>
              <a:t> such that </a:t>
            </a:r>
            <a:r>
              <a:rPr lang="en-US" sz="2300" b="1" dirty="0" err="1"/>
              <a:t>a</a:t>
            </a:r>
            <a:r>
              <a:rPr lang="en-US" sz="2300" dirty="0" err="1"/>
              <a:t>%</a:t>
            </a:r>
            <a:r>
              <a:rPr lang="en-US" sz="2300" b="1" dirty="0" err="1"/>
              <a:t>d</a:t>
            </a:r>
            <a:r>
              <a:rPr lang="en-US" sz="2300" dirty="0"/>
              <a:t> = 0 and </a:t>
            </a:r>
            <a:r>
              <a:rPr lang="en-US" sz="2300" b="1" dirty="0" err="1"/>
              <a:t>b</a:t>
            </a:r>
            <a:r>
              <a:rPr lang="en-US" sz="2300" dirty="0" err="1"/>
              <a:t>%</a:t>
            </a:r>
            <a:r>
              <a:rPr lang="en-US" sz="2300" b="1" dirty="0" err="1"/>
              <a:t>d</a:t>
            </a:r>
            <a:r>
              <a:rPr lang="en-US" sz="2300" b="1" dirty="0"/>
              <a:t>  </a:t>
            </a:r>
            <a:r>
              <a:rPr lang="en-US" sz="2300" dirty="0"/>
              <a:t>= 0</a:t>
            </a:r>
          </a:p>
          <a:p>
            <a:pPr marL="457200" lvl="1" indent="-457200">
              <a:buFont typeface="+mj-lt"/>
              <a:buAutoNum type="arabicPeriod" startAt="2"/>
            </a:pPr>
            <a:endParaRPr lang="en-US" sz="2400" dirty="0"/>
          </a:p>
          <a:p>
            <a:pPr lvl="1"/>
            <a:r>
              <a:rPr lang="en-US" sz="2400" dirty="0"/>
              <a:t>	</a:t>
            </a:r>
            <a:r>
              <a:rPr lang="en-US" sz="2300" dirty="0"/>
              <a:t>- Example: GCD(24,16) = 8</a:t>
            </a:r>
          </a:p>
          <a:p>
            <a:pPr lvl="1"/>
            <a:r>
              <a:rPr lang="en-US" sz="2300" dirty="0"/>
              <a:t>	- code support: </a:t>
            </a:r>
          </a:p>
          <a:p>
            <a:pPr lvl="1"/>
            <a:r>
              <a:rPr lang="en-US" sz="2200" dirty="0"/>
              <a:t>	   -- java: </a:t>
            </a:r>
            <a:r>
              <a:rPr lang="en-US" sz="2200" dirty="0" err="1"/>
              <a:t>BigInteger.gcd</a:t>
            </a:r>
            <a:endParaRPr lang="en-US" sz="2200" dirty="0"/>
          </a:p>
          <a:p>
            <a:pPr lvl="1"/>
            <a:r>
              <a:rPr lang="en-US" sz="2200" dirty="0"/>
              <a:t>               -- python: </a:t>
            </a:r>
            <a:r>
              <a:rPr lang="en-US" sz="2200" dirty="0" err="1"/>
              <a:t>fractions.gcd</a:t>
            </a:r>
            <a:endParaRPr lang="en-US" sz="2200" dirty="0"/>
          </a:p>
          <a:p>
            <a:pPr lvl="1"/>
            <a:r>
              <a:rPr lang="en-US" sz="2200" dirty="0"/>
              <a:t>               -- </a:t>
            </a:r>
            <a:r>
              <a:rPr lang="en-US" sz="2200" dirty="0" err="1"/>
              <a:t>matlab</a:t>
            </a:r>
            <a:r>
              <a:rPr lang="en-US" sz="2200" dirty="0"/>
              <a:t>: </a:t>
            </a:r>
            <a:r>
              <a:rPr lang="en-US" sz="2200" dirty="0" err="1"/>
              <a:t>gcd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792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20" name="Shape 120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26" name="Shape 126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32" name="Shape 132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38" name="Shape 138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44" name="Shape 144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63" name="Shape 163"/>
          <p:cNvSpPr/>
          <p:nvPr/>
        </p:nvSpPr>
        <p:spPr>
          <a:xfrm>
            <a:off x="1974273" y="5517573"/>
            <a:ext cx="3782290" cy="6653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8296" y="58874"/>
                  <a:pt x="16593" y="117750"/>
                  <a:pt x="36593" y="119936"/>
                </a:cubicBezTo>
                <a:cubicBezTo>
                  <a:pt x="56593" y="122122"/>
                  <a:pt x="88296" y="67620"/>
                  <a:pt x="120000" y="13117"/>
                </a:cubicBezTo>
              </a:path>
            </a:pathLst>
          </a:custGeom>
          <a:noFill/>
          <a:ln w="57150" cap="flat" cmpd="sng">
            <a:solidFill>
              <a:srgbClr val="2A5E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75" name="Shape 175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176" name="Shape 176"/>
          <p:cNvCxnSpPr/>
          <p:nvPr/>
        </p:nvCxnSpPr>
        <p:spPr>
          <a:xfrm rot="10800000">
            <a:off x="7211291" y="4862945"/>
            <a:ext cx="665018" cy="446810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  <p:sp>
        <p:nvSpPr>
          <p:cNvPr id="7" name="Shape 190"/>
          <p:cNvSpPr txBox="1"/>
          <p:nvPr/>
        </p:nvSpPr>
        <p:spPr>
          <a:xfrm>
            <a:off x="457200" y="5705883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Review of basi</a:t>
            </a:r>
            <a:r>
              <a:rPr lang="en-US" dirty="0"/>
              <a:t>c concepts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187571" y="1249856"/>
            <a:ext cx="7291753" cy="12926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 startAt="2"/>
            </a:pPr>
            <a:r>
              <a:rPr lang="en-US" sz="2400" dirty="0"/>
              <a:t>Euclid’s (non-extended) algorithm: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GCD(</a:t>
            </a:r>
            <a:r>
              <a:rPr lang="en-US" sz="2400" dirty="0" err="1"/>
              <a:t>a,b</a:t>
            </a:r>
            <a:r>
              <a:rPr lang="en-US" sz="2400" dirty="0"/>
              <a:t>) = GCD(b, </a:t>
            </a:r>
            <a:r>
              <a:rPr lang="en-US" sz="2400" dirty="0" err="1"/>
              <a:t>a%b</a:t>
            </a:r>
            <a:r>
              <a:rPr lang="en-US" sz="2400" dirty="0"/>
              <a:t>)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1017" y="2691795"/>
            <a:ext cx="7291753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u="sng" dirty="0"/>
              <a:t>Example</a:t>
            </a:r>
            <a:r>
              <a:rPr lang="en-US" sz="2400" dirty="0"/>
              <a:t>: GCD(104,74)</a:t>
            </a:r>
            <a:endParaRPr lang="en-US" sz="2400" u="sng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1018" y="3395071"/>
            <a:ext cx="3305906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dirty="0"/>
              <a:t>= GCD(74, 30)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1018" y="3944120"/>
            <a:ext cx="3305906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dirty="0"/>
              <a:t>= GCD(30, 14)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1018" y="4493169"/>
            <a:ext cx="3305906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dirty="0"/>
              <a:t>= GCD(14, 2)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11018" y="5042219"/>
            <a:ext cx="3305906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dirty="0"/>
              <a:t>= GCD(2, 0)</a:t>
            </a: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1438742" y="4650916"/>
            <a:ext cx="1185703" cy="5500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1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82" name="Shape 182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183" name="Shape 183"/>
          <p:cNvCxnSpPr/>
          <p:nvPr/>
        </p:nvCxnSpPr>
        <p:spPr>
          <a:xfrm rot="10800000">
            <a:off x="7211291" y="4862945"/>
            <a:ext cx="665018" cy="446810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  <p:sp>
        <p:nvSpPr>
          <p:cNvPr id="7" name="Shape 190"/>
          <p:cNvSpPr txBox="1"/>
          <p:nvPr/>
        </p:nvSpPr>
        <p:spPr>
          <a:xfrm>
            <a:off x="457200" y="5705883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89" name="Shape 189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0" name="Shape 190"/>
          <p:cNvSpPr txBox="1"/>
          <p:nvPr/>
        </p:nvSpPr>
        <p:spPr>
          <a:xfrm>
            <a:off x="457200" y="5705883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96" name="Shape 196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7" name="Shape 197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03" name="Shape 203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4" name="Shape 204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cxnSp>
        <p:nvCxnSpPr>
          <p:cNvPr id="205" name="Shape 205"/>
          <p:cNvCxnSpPr/>
          <p:nvPr/>
        </p:nvCxnSpPr>
        <p:spPr>
          <a:xfrm rot="10800000">
            <a:off x="7159335" y="4333009"/>
            <a:ext cx="665018" cy="446810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11" name="Shape 211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12" name="Shape 212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18" name="Shape 218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19" name="Shape 219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25" name="Shape 225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26" name="Shape 226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32" name="Shape 232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33" name="Shape 233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39" name="Shape 239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40" name="Shape 240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46" name="Shape 246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47" name="Shape 247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Extended E</a:t>
            </a:r>
            <a:r>
              <a:rPr lang="en" dirty="0"/>
              <a:t>uclidean Algorithm (</a:t>
            </a:r>
            <a:r>
              <a:rPr lang="en-US" dirty="0"/>
              <a:t>XGCD)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632858" y="3239187"/>
            <a:ext cx="6252358" cy="12926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dirty="0"/>
              <a:t>-- where “s” and “t” are </a:t>
            </a:r>
            <a:r>
              <a:rPr lang="en-US" sz="2400" dirty="0" smtClean="0"/>
              <a:t>integer* weights </a:t>
            </a:r>
            <a:r>
              <a:rPr lang="en-US" sz="2400" dirty="0"/>
              <a:t>that define the combination</a:t>
            </a:r>
          </a:p>
          <a:p>
            <a:pPr lvl="1"/>
            <a:endParaRPr lang="en-US" sz="2400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09600" y="1501280"/>
            <a:ext cx="7748649" cy="16311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GCD of two integers a and b can be expressed as a linear combination of these integers: </a:t>
            </a:r>
          </a:p>
          <a:p>
            <a:pPr lvl="1"/>
            <a:endParaRPr lang="en-US" sz="2400" dirty="0"/>
          </a:p>
          <a:p>
            <a:pPr lvl="4" algn="ctr"/>
            <a:r>
              <a:rPr lang="en-US" sz="2200" b="1" dirty="0"/>
              <a:t>GCD(</a:t>
            </a:r>
            <a:r>
              <a:rPr lang="en-US" sz="2200" b="1" dirty="0" err="1"/>
              <a:t>a,b</a:t>
            </a:r>
            <a:r>
              <a:rPr lang="en-US" sz="2200" b="1" dirty="0"/>
              <a:t>) = a</a:t>
            </a:r>
            <a:r>
              <a:rPr lang="en-US" sz="2200" b="1" dirty="0">
                <a:solidFill>
                  <a:srgbClr val="00B050"/>
                </a:solidFill>
              </a:rPr>
              <a:t>s</a:t>
            </a:r>
            <a:r>
              <a:rPr lang="en-US" sz="2200" b="1" dirty="0"/>
              <a:t> + </a:t>
            </a:r>
            <a:r>
              <a:rPr lang="en-US" sz="2200" b="1" dirty="0" err="1"/>
              <a:t>b</a:t>
            </a:r>
            <a:r>
              <a:rPr lang="en-US" sz="2200" b="1" dirty="0" err="1">
                <a:solidFill>
                  <a:srgbClr val="00B050"/>
                </a:solidFill>
              </a:rPr>
              <a:t>t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09600" y="4376945"/>
            <a:ext cx="7748649" cy="8617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“s” and “t” are also called </a:t>
            </a:r>
            <a:r>
              <a:rPr lang="en-US" sz="2200" dirty="0" err="1"/>
              <a:t>Bézout</a:t>
            </a:r>
            <a:r>
              <a:rPr lang="en-US" sz="2200" dirty="0"/>
              <a:t> </a:t>
            </a:r>
            <a:r>
              <a:rPr lang="en-US" sz="2200" dirty="0" smtClean="0"/>
              <a:t>numbers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u="sng" dirty="0" smtClean="0"/>
              <a:t>Simple example</a:t>
            </a:r>
            <a:r>
              <a:rPr lang="en-US" sz="2200" dirty="0" smtClean="0"/>
              <a:t>: GCD(24,16) = 8 = 24*</a:t>
            </a:r>
            <a:r>
              <a:rPr lang="en-US" sz="2200" b="1" dirty="0" smtClean="0"/>
              <a:t>1</a:t>
            </a:r>
            <a:r>
              <a:rPr lang="en-US" sz="2200" dirty="0" smtClean="0"/>
              <a:t> + 16*</a:t>
            </a:r>
            <a:r>
              <a:rPr lang="en-US" sz="2200" b="1" dirty="0" smtClean="0"/>
              <a:t>-1 </a:t>
            </a:r>
            <a:endParaRPr lang="en-US" sz="2200" b="1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7150" y="5887137"/>
            <a:ext cx="6252358" cy="7386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1800" dirty="0"/>
              <a:t>*see </a:t>
            </a: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mathworld.wolfram.com/BezoutNumbers.html</a:t>
            </a:r>
            <a:r>
              <a:rPr lang="en-US" sz="1800" dirty="0" smtClean="0"/>
              <a:t> for more info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385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53" name="Shape 253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54" name="Shape 254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60" name="Shape 260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61" name="Shape 261"/>
          <p:cNvSpPr txBox="1"/>
          <p:nvPr/>
        </p:nvSpPr>
        <p:spPr>
          <a:xfrm>
            <a:off x="457200" y="5663985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00282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67" name="Shape 267"/>
          <p:cNvGraphicFramePr/>
          <p:nvPr>
            <p:extLst>
              <p:ext uri="{D42A27DB-BD31-4B8C-83A1-F6EECF244321}">
                <p14:modId xmlns:p14="http://schemas.microsoft.com/office/powerpoint/2010/main" val="3618200607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68" name="Shape 268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433945" y="3335482"/>
            <a:ext cx="6276108" cy="10772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426" t="-7344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Exercise: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1620035283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Shape 268"/>
          <p:cNvSpPr txBox="1"/>
          <p:nvPr/>
        </p:nvSpPr>
        <p:spPr>
          <a:xfrm>
            <a:off x="457200" y="5770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31429" y="6007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5521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Solution: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397090984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d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hape 268">
            <a:extLst>
              <a:ext uri="{FF2B5EF4-FFF2-40B4-BE49-F238E27FC236}">
                <a16:creationId xmlns:a16="http://schemas.microsoft.com/office/drawing/2014/main" xmlns="" id="{8F77B14D-93DB-4179-A460-339AB012B3A8}"/>
              </a:ext>
            </a:extLst>
          </p:cNvPr>
          <p:cNvSpPr txBox="1"/>
          <p:nvPr/>
        </p:nvSpPr>
        <p:spPr>
          <a:xfrm>
            <a:off x="457200" y="5770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B553E9-024F-435F-93BF-1B7B8F72CF3D}"/>
              </a:ext>
            </a:extLst>
          </p:cNvPr>
          <p:cNvSpPr txBox="1"/>
          <p:nvPr/>
        </p:nvSpPr>
        <p:spPr>
          <a:xfrm>
            <a:off x="6531429" y="6007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98228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Solution: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674349737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d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hape 268">
            <a:extLst>
              <a:ext uri="{FF2B5EF4-FFF2-40B4-BE49-F238E27FC236}">
                <a16:creationId xmlns:a16="http://schemas.microsoft.com/office/drawing/2014/main" xmlns="" id="{8F77B14D-93DB-4179-A460-339AB012B3A8}"/>
              </a:ext>
            </a:extLst>
          </p:cNvPr>
          <p:cNvSpPr txBox="1"/>
          <p:nvPr/>
        </p:nvSpPr>
        <p:spPr>
          <a:xfrm>
            <a:off x="457200" y="5770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B553E9-024F-435F-93BF-1B7B8F72CF3D}"/>
              </a:ext>
            </a:extLst>
          </p:cNvPr>
          <p:cNvSpPr txBox="1"/>
          <p:nvPr/>
        </p:nvSpPr>
        <p:spPr>
          <a:xfrm>
            <a:off x="6531429" y="6007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5456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Solution: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1172154368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d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hape 268">
            <a:extLst>
              <a:ext uri="{FF2B5EF4-FFF2-40B4-BE49-F238E27FC236}">
                <a16:creationId xmlns:a16="http://schemas.microsoft.com/office/drawing/2014/main" xmlns="" id="{8F77B14D-93DB-4179-A460-339AB012B3A8}"/>
              </a:ext>
            </a:extLst>
          </p:cNvPr>
          <p:cNvSpPr txBox="1"/>
          <p:nvPr/>
        </p:nvSpPr>
        <p:spPr>
          <a:xfrm>
            <a:off x="457200" y="5770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B553E9-024F-435F-93BF-1B7B8F72CF3D}"/>
              </a:ext>
            </a:extLst>
          </p:cNvPr>
          <p:cNvSpPr txBox="1"/>
          <p:nvPr/>
        </p:nvSpPr>
        <p:spPr>
          <a:xfrm>
            <a:off x="6531429" y="6007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1791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Solution: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2322147224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d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hape 268">
            <a:extLst>
              <a:ext uri="{FF2B5EF4-FFF2-40B4-BE49-F238E27FC236}">
                <a16:creationId xmlns:a16="http://schemas.microsoft.com/office/drawing/2014/main" xmlns="" id="{8F77B14D-93DB-4179-A460-339AB012B3A8}"/>
              </a:ext>
            </a:extLst>
          </p:cNvPr>
          <p:cNvSpPr txBox="1"/>
          <p:nvPr/>
        </p:nvSpPr>
        <p:spPr>
          <a:xfrm>
            <a:off x="457200" y="5770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B553E9-024F-435F-93BF-1B7B8F72CF3D}"/>
              </a:ext>
            </a:extLst>
          </p:cNvPr>
          <p:cNvSpPr txBox="1"/>
          <p:nvPr/>
        </p:nvSpPr>
        <p:spPr>
          <a:xfrm>
            <a:off x="6531429" y="6007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5197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Solution: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1933514197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d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hape 268">
            <a:extLst>
              <a:ext uri="{FF2B5EF4-FFF2-40B4-BE49-F238E27FC236}">
                <a16:creationId xmlns:a16="http://schemas.microsoft.com/office/drawing/2014/main" xmlns="" id="{8F77B14D-93DB-4179-A460-339AB012B3A8}"/>
              </a:ext>
            </a:extLst>
          </p:cNvPr>
          <p:cNvSpPr txBox="1"/>
          <p:nvPr/>
        </p:nvSpPr>
        <p:spPr>
          <a:xfrm>
            <a:off x="457200" y="5770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B553E9-024F-435F-93BF-1B7B8F72CF3D}"/>
              </a:ext>
            </a:extLst>
          </p:cNvPr>
          <p:cNvSpPr txBox="1"/>
          <p:nvPr/>
        </p:nvSpPr>
        <p:spPr>
          <a:xfrm>
            <a:off x="6531429" y="6007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70855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Solution: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3867449534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d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hape 268">
            <a:extLst>
              <a:ext uri="{FF2B5EF4-FFF2-40B4-BE49-F238E27FC236}">
                <a16:creationId xmlns:a16="http://schemas.microsoft.com/office/drawing/2014/main" xmlns="" id="{8F77B14D-93DB-4179-A460-339AB012B3A8}"/>
              </a:ext>
            </a:extLst>
          </p:cNvPr>
          <p:cNvSpPr txBox="1"/>
          <p:nvPr/>
        </p:nvSpPr>
        <p:spPr>
          <a:xfrm>
            <a:off x="457200" y="5770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B553E9-024F-435F-93BF-1B7B8F72CF3D}"/>
              </a:ext>
            </a:extLst>
          </p:cNvPr>
          <p:cNvSpPr txBox="1"/>
          <p:nvPr/>
        </p:nvSpPr>
        <p:spPr>
          <a:xfrm>
            <a:off x="6531429" y="6007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2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-US" dirty="0"/>
              <a:t>Extended Euclidean Algorithm (XGCD)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09600" y="1501280"/>
            <a:ext cx="7748649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4" algn="ctr"/>
            <a:r>
              <a:rPr lang="en-US" sz="2200" b="1" dirty="0"/>
              <a:t>GCD(</a:t>
            </a:r>
            <a:r>
              <a:rPr lang="en-US" sz="2200" b="1" dirty="0" err="1"/>
              <a:t>a,b</a:t>
            </a:r>
            <a:r>
              <a:rPr lang="en-US" sz="2200" b="1" dirty="0"/>
              <a:t>) = a</a:t>
            </a:r>
            <a:r>
              <a:rPr lang="en-US" sz="2200" b="1" dirty="0">
                <a:solidFill>
                  <a:srgbClr val="00B050"/>
                </a:solidFill>
              </a:rPr>
              <a:t>s</a:t>
            </a:r>
            <a:r>
              <a:rPr lang="en-US" sz="2200" b="1" dirty="0"/>
              <a:t> + </a:t>
            </a:r>
            <a:r>
              <a:rPr lang="en-US" sz="2200" b="1" dirty="0" err="1"/>
              <a:t>b</a:t>
            </a:r>
            <a:r>
              <a:rPr lang="en-US" sz="2200" b="1" dirty="0" err="1">
                <a:solidFill>
                  <a:srgbClr val="00B050"/>
                </a:solidFill>
              </a:rPr>
              <a:t>t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09599" y="2905810"/>
            <a:ext cx="6812480" cy="8617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Application: Determining the private key in RSA </a:t>
            </a:r>
            <a:r>
              <a:rPr lang="en-US" sz="2200" dirty="0" smtClean="0"/>
              <a:t>cryptography</a:t>
            </a:r>
            <a:r>
              <a:rPr lang="en-US" sz="2200" dirty="0"/>
              <a:t> </a:t>
            </a:r>
            <a:r>
              <a:rPr lang="en-US" sz="2200" dirty="0" smtClean="0"/>
              <a:t>(see crypto slides 21-23)</a:t>
            </a:r>
            <a:endParaRPr lang="en-US" sz="2200" dirty="0" smtClean="0"/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1"/>
          </p:nvPr>
        </p:nvSpPr>
        <p:spPr>
          <a:xfrm>
            <a:off x="609600" y="2197100"/>
            <a:ext cx="7748588" cy="5238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XGCD solves for “s” and “t”.</a:t>
            </a:r>
          </a:p>
        </p:txBody>
      </p:sp>
    </p:spTree>
    <p:extLst>
      <p:ext uri="{BB962C8B-B14F-4D97-AF65-F5344CB8AC3E}">
        <p14:creationId xmlns:p14="http://schemas.microsoft.com/office/powerpoint/2010/main" val="126807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Solution: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3867868330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d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hape 268">
            <a:extLst>
              <a:ext uri="{FF2B5EF4-FFF2-40B4-BE49-F238E27FC236}">
                <a16:creationId xmlns:a16="http://schemas.microsoft.com/office/drawing/2014/main" xmlns="" id="{8F77B14D-93DB-4179-A460-339AB012B3A8}"/>
              </a:ext>
            </a:extLst>
          </p:cNvPr>
          <p:cNvSpPr txBox="1"/>
          <p:nvPr/>
        </p:nvSpPr>
        <p:spPr>
          <a:xfrm>
            <a:off x="457200" y="5770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B553E9-024F-435F-93BF-1B7B8F72CF3D}"/>
              </a:ext>
            </a:extLst>
          </p:cNvPr>
          <p:cNvSpPr txBox="1"/>
          <p:nvPr/>
        </p:nvSpPr>
        <p:spPr>
          <a:xfrm>
            <a:off x="6531429" y="6007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53025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Solution: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3043072075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d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hape 268">
            <a:extLst>
              <a:ext uri="{FF2B5EF4-FFF2-40B4-BE49-F238E27FC236}">
                <a16:creationId xmlns:a16="http://schemas.microsoft.com/office/drawing/2014/main" xmlns="" id="{8F77B14D-93DB-4179-A460-339AB012B3A8}"/>
              </a:ext>
            </a:extLst>
          </p:cNvPr>
          <p:cNvSpPr txBox="1"/>
          <p:nvPr/>
        </p:nvSpPr>
        <p:spPr>
          <a:xfrm>
            <a:off x="457200" y="5770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B553E9-024F-435F-93BF-1B7B8F72CF3D}"/>
              </a:ext>
            </a:extLst>
          </p:cNvPr>
          <p:cNvSpPr txBox="1"/>
          <p:nvPr/>
        </p:nvSpPr>
        <p:spPr>
          <a:xfrm>
            <a:off x="6531429" y="6007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14048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Solution: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3206552661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d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hape 268">
            <a:extLst>
              <a:ext uri="{FF2B5EF4-FFF2-40B4-BE49-F238E27FC236}">
                <a16:creationId xmlns:a16="http://schemas.microsoft.com/office/drawing/2014/main" xmlns="" id="{8F77B14D-93DB-4179-A460-339AB012B3A8}"/>
              </a:ext>
            </a:extLst>
          </p:cNvPr>
          <p:cNvSpPr txBox="1"/>
          <p:nvPr/>
        </p:nvSpPr>
        <p:spPr>
          <a:xfrm>
            <a:off x="457200" y="5770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B553E9-024F-435F-93BF-1B7B8F72CF3D}"/>
              </a:ext>
            </a:extLst>
          </p:cNvPr>
          <p:cNvSpPr txBox="1"/>
          <p:nvPr/>
        </p:nvSpPr>
        <p:spPr>
          <a:xfrm>
            <a:off x="6531429" y="6007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36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Solution: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2593181701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d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hape 268">
            <a:extLst>
              <a:ext uri="{FF2B5EF4-FFF2-40B4-BE49-F238E27FC236}">
                <a16:creationId xmlns:a16="http://schemas.microsoft.com/office/drawing/2014/main" xmlns="" id="{8F77B14D-93DB-4179-A460-339AB012B3A8}"/>
              </a:ext>
            </a:extLst>
          </p:cNvPr>
          <p:cNvSpPr txBox="1"/>
          <p:nvPr/>
        </p:nvSpPr>
        <p:spPr>
          <a:xfrm>
            <a:off x="457200" y="5770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B553E9-024F-435F-93BF-1B7B8F72CF3D}"/>
              </a:ext>
            </a:extLst>
          </p:cNvPr>
          <p:cNvSpPr txBox="1"/>
          <p:nvPr/>
        </p:nvSpPr>
        <p:spPr>
          <a:xfrm>
            <a:off x="6531429" y="6007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95228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Solution: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1829428043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d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hape 268">
            <a:extLst>
              <a:ext uri="{FF2B5EF4-FFF2-40B4-BE49-F238E27FC236}">
                <a16:creationId xmlns:a16="http://schemas.microsoft.com/office/drawing/2014/main" xmlns="" id="{8F77B14D-93DB-4179-A460-339AB012B3A8}"/>
              </a:ext>
            </a:extLst>
          </p:cNvPr>
          <p:cNvSpPr txBox="1"/>
          <p:nvPr/>
        </p:nvSpPr>
        <p:spPr>
          <a:xfrm>
            <a:off x="457200" y="5770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B553E9-024F-435F-93BF-1B7B8F72CF3D}"/>
              </a:ext>
            </a:extLst>
          </p:cNvPr>
          <p:cNvSpPr txBox="1"/>
          <p:nvPr/>
        </p:nvSpPr>
        <p:spPr>
          <a:xfrm>
            <a:off x="6531429" y="6007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3092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Solution: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d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hape 268">
            <a:extLst>
              <a:ext uri="{FF2B5EF4-FFF2-40B4-BE49-F238E27FC236}">
                <a16:creationId xmlns:a16="http://schemas.microsoft.com/office/drawing/2014/main" xmlns="" id="{8F77B14D-93DB-4179-A460-339AB012B3A8}"/>
              </a:ext>
            </a:extLst>
          </p:cNvPr>
          <p:cNvSpPr txBox="1"/>
          <p:nvPr/>
        </p:nvSpPr>
        <p:spPr>
          <a:xfrm>
            <a:off x="457200" y="5770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B553E9-024F-435F-93BF-1B7B8F72CF3D}"/>
              </a:ext>
            </a:extLst>
          </p:cNvPr>
          <p:cNvSpPr txBox="1"/>
          <p:nvPr/>
        </p:nvSpPr>
        <p:spPr>
          <a:xfrm>
            <a:off x="6531429" y="6007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83687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Solution: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3844278235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d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hape 268">
            <a:extLst>
              <a:ext uri="{FF2B5EF4-FFF2-40B4-BE49-F238E27FC236}">
                <a16:creationId xmlns:a16="http://schemas.microsoft.com/office/drawing/2014/main" xmlns="" id="{8F77B14D-93DB-4179-A460-339AB012B3A8}"/>
              </a:ext>
            </a:extLst>
          </p:cNvPr>
          <p:cNvSpPr txBox="1"/>
          <p:nvPr/>
        </p:nvSpPr>
        <p:spPr>
          <a:xfrm>
            <a:off x="457200" y="5770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B553E9-024F-435F-93BF-1B7B8F72CF3D}"/>
              </a:ext>
            </a:extLst>
          </p:cNvPr>
          <p:cNvSpPr txBox="1"/>
          <p:nvPr/>
        </p:nvSpPr>
        <p:spPr>
          <a:xfrm>
            <a:off x="6531429" y="6007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29038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Solution: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2811057967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d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hape 268">
            <a:extLst>
              <a:ext uri="{FF2B5EF4-FFF2-40B4-BE49-F238E27FC236}">
                <a16:creationId xmlns:a16="http://schemas.microsoft.com/office/drawing/2014/main" xmlns="" id="{8F77B14D-93DB-4179-A460-339AB012B3A8}"/>
              </a:ext>
            </a:extLst>
          </p:cNvPr>
          <p:cNvSpPr txBox="1"/>
          <p:nvPr/>
        </p:nvSpPr>
        <p:spPr>
          <a:xfrm>
            <a:off x="457200" y="5770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B553E9-024F-435F-93BF-1B7B8F72CF3D}"/>
              </a:ext>
            </a:extLst>
          </p:cNvPr>
          <p:cNvSpPr txBox="1"/>
          <p:nvPr/>
        </p:nvSpPr>
        <p:spPr>
          <a:xfrm>
            <a:off x="6531429" y="6007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8338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Solution: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1953066484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d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hape 268">
            <a:extLst>
              <a:ext uri="{FF2B5EF4-FFF2-40B4-BE49-F238E27FC236}">
                <a16:creationId xmlns:a16="http://schemas.microsoft.com/office/drawing/2014/main" xmlns="" id="{8F77B14D-93DB-4179-A460-339AB012B3A8}"/>
              </a:ext>
            </a:extLst>
          </p:cNvPr>
          <p:cNvSpPr txBox="1"/>
          <p:nvPr/>
        </p:nvSpPr>
        <p:spPr>
          <a:xfrm>
            <a:off x="457200" y="5785148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B553E9-024F-435F-93BF-1B7B8F72CF3D}"/>
              </a:ext>
            </a:extLst>
          </p:cNvPr>
          <p:cNvSpPr txBox="1"/>
          <p:nvPr/>
        </p:nvSpPr>
        <p:spPr>
          <a:xfrm>
            <a:off x="6531429" y="6007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0740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Solution: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396194365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d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-20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hape 268">
            <a:extLst>
              <a:ext uri="{FF2B5EF4-FFF2-40B4-BE49-F238E27FC236}">
                <a16:creationId xmlns:a16="http://schemas.microsoft.com/office/drawing/2014/main" xmlns="" id="{8F77B14D-93DB-4179-A460-339AB012B3A8}"/>
              </a:ext>
            </a:extLst>
          </p:cNvPr>
          <p:cNvSpPr txBox="1"/>
          <p:nvPr/>
        </p:nvSpPr>
        <p:spPr>
          <a:xfrm>
            <a:off x="457200" y="5785148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B553E9-024F-435F-93BF-1B7B8F72CF3D}"/>
              </a:ext>
            </a:extLst>
          </p:cNvPr>
          <p:cNvSpPr txBox="1"/>
          <p:nvPr/>
        </p:nvSpPr>
        <p:spPr>
          <a:xfrm>
            <a:off x="6531429" y="6007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119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-US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XGCD steps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1"/>
          </p:nvPr>
        </p:nvSpPr>
        <p:spPr>
          <a:xfrm>
            <a:off x="282574" y="1249856"/>
            <a:ext cx="8042029" cy="8925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en-US" sz="2300" dirty="0"/>
              <a:t>Given the initial input integers </a:t>
            </a:r>
            <a:r>
              <a:rPr lang="en-US" sz="2300" b="1" dirty="0"/>
              <a:t>a</a:t>
            </a:r>
            <a:r>
              <a:rPr lang="en-US" sz="2300" b="1" baseline="-25000" dirty="0"/>
              <a:t>1</a:t>
            </a:r>
            <a:r>
              <a:rPr lang="en-US" sz="2300" dirty="0"/>
              <a:t> and </a:t>
            </a:r>
            <a:r>
              <a:rPr lang="en-US" sz="2300" b="1" dirty="0"/>
              <a:t>b</a:t>
            </a:r>
            <a:r>
              <a:rPr lang="en-US" sz="2300" b="1" baseline="-25000" dirty="0"/>
              <a:t>1</a:t>
            </a:r>
            <a:r>
              <a:rPr lang="en-US" sz="2300" dirty="0"/>
              <a:t>, execute Euclid’s algorithm (non-extended)</a:t>
            </a:r>
            <a:r>
              <a:rPr lang="en-US" dirty="0"/>
              <a:t>:</a:t>
            </a:r>
            <a:endParaRPr lang="en-US" sz="23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75212" y="2587484"/>
            <a:ext cx="6252358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dirty="0"/>
              <a:t>-- On each iteration, track in a table: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075212" y="3110674"/>
            <a:ext cx="6252358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b="1" dirty="0" err="1"/>
              <a:t>a</a:t>
            </a:r>
            <a:r>
              <a:rPr lang="en-US" sz="2200" b="1" baseline="-25000" dirty="0" err="1"/>
              <a:t>i</a:t>
            </a:r>
            <a:r>
              <a:rPr lang="en-US" sz="2200" b="1" dirty="0"/>
              <a:t>, b</a:t>
            </a:r>
            <a:r>
              <a:rPr lang="en-US" sz="2200" b="1" baseline="-25000" dirty="0"/>
              <a:t>i</a:t>
            </a:r>
            <a:r>
              <a:rPr lang="en-US" sz="2200" dirty="0"/>
              <a:t>: GCD inputs for this iteration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075212" y="2064746"/>
            <a:ext cx="6252358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dirty="0"/>
              <a:t>-GCD(</a:t>
            </a:r>
            <a:r>
              <a:rPr lang="en-US" sz="2200" dirty="0" err="1"/>
              <a:t>a,b</a:t>
            </a:r>
            <a:r>
              <a:rPr lang="en-US" sz="2200" dirty="0"/>
              <a:t>) = GCD(b, </a:t>
            </a:r>
            <a:r>
              <a:rPr lang="en-US" sz="2200" dirty="0" err="1"/>
              <a:t>a%b</a:t>
            </a:r>
            <a:r>
              <a:rPr lang="en-US" sz="2200" dirty="0"/>
              <a:t>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075212" y="5516671"/>
            <a:ext cx="5361213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u="sng" dirty="0"/>
              <a:t>Final table row</a:t>
            </a:r>
            <a:r>
              <a:rPr lang="en-US" sz="2200" dirty="0"/>
              <a:t>: GCD(a,0): a = d, b = 0 </a:t>
            </a:r>
            <a:r>
              <a:rPr lang="en-US" sz="2200" u="sng" dirty="0"/>
              <a:t> </a:t>
            </a:r>
            <a:r>
              <a:rPr lang="en-US" sz="2200" dirty="0"/>
              <a:t> 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075212" y="3777846"/>
            <a:ext cx="5361213" cy="8617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b="1" dirty="0" err="1"/>
              <a:t>a</a:t>
            </a:r>
            <a:r>
              <a:rPr lang="en-US" sz="2200" b="1" baseline="-25000" dirty="0" err="1"/>
              <a:t>i</a:t>
            </a:r>
            <a:r>
              <a:rPr lang="en-US" sz="2200" b="1" dirty="0"/>
              <a:t>/b</a:t>
            </a:r>
            <a:r>
              <a:rPr lang="en-US" sz="2200" b="1" baseline="-25000" dirty="0"/>
              <a:t>i</a:t>
            </a:r>
            <a:r>
              <a:rPr lang="en-US" sz="2200" b="1" dirty="0"/>
              <a:t>, </a:t>
            </a:r>
            <a:r>
              <a:rPr lang="en-US" sz="2200" b="1" dirty="0" err="1"/>
              <a:t>a</a:t>
            </a:r>
            <a:r>
              <a:rPr lang="en-US" sz="2200" b="1" baseline="-25000" dirty="0" err="1"/>
              <a:t>i</a:t>
            </a:r>
            <a:r>
              <a:rPr lang="en-US" sz="2200" b="1" dirty="0" err="1"/>
              <a:t>%b</a:t>
            </a:r>
            <a:r>
              <a:rPr lang="en-US" sz="2200" b="1" baseline="-25000" dirty="0" err="1"/>
              <a:t>i</a:t>
            </a:r>
            <a:r>
              <a:rPr lang="en-US" sz="2200" dirty="0"/>
              <a:t>: integer division and remainder results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1096978" y="4630044"/>
            <a:ext cx="5705038" cy="8617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b="1" dirty="0">
                <a:solidFill>
                  <a:srgbClr val="002060"/>
                </a:solidFill>
              </a:rPr>
              <a:t>d,</a:t>
            </a:r>
            <a:r>
              <a:rPr lang="en-US" sz="2200" b="1" dirty="0">
                <a:solidFill>
                  <a:srgbClr val="00B050"/>
                </a:solidFill>
              </a:rPr>
              <a:t> s, t</a:t>
            </a:r>
            <a:r>
              <a:rPr lang="en-US" sz="2200" dirty="0"/>
              <a:t>: leave empty – they will be filled in during backwards pass</a:t>
            </a:r>
          </a:p>
        </p:txBody>
      </p:sp>
    </p:spTree>
    <p:extLst>
      <p:ext uri="{BB962C8B-B14F-4D97-AF65-F5344CB8AC3E}">
        <p14:creationId xmlns:p14="http://schemas.microsoft.com/office/powerpoint/2010/main" val="646763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Solution: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2940099929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d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B050"/>
                          </a:solidFill>
                        </a:rPr>
                        <a:t>-20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B050"/>
                          </a:solidFill>
                        </a:rPr>
                        <a:t>49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-20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hape 268">
            <a:extLst>
              <a:ext uri="{FF2B5EF4-FFF2-40B4-BE49-F238E27FC236}">
                <a16:creationId xmlns:a16="http://schemas.microsoft.com/office/drawing/2014/main" xmlns="" id="{8F77B14D-93DB-4179-A460-339AB012B3A8}"/>
              </a:ext>
            </a:extLst>
          </p:cNvPr>
          <p:cNvSpPr txBox="1"/>
          <p:nvPr/>
        </p:nvSpPr>
        <p:spPr>
          <a:xfrm>
            <a:off x="457200" y="5785148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B553E9-024F-435F-93BF-1B7B8F72CF3D}"/>
              </a:ext>
            </a:extLst>
          </p:cNvPr>
          <p:cNvSpPr txBox="1"/>
          <p:nvPr/>
        </p:nvSpPr>
        <p:spPr>
          <a:xfrm>
            <a:off x="6531429" y="6007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91527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Solution: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d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B050"/>
                          </a:solidFill>
                        </a:rPr>
                        <a:t>-20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B050"/>
                          </a:solidFill>
                        </a:rPr>
                        <a:t>49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-20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199" y="5802908"/>
            <a:ext cx="473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GCD = 2 = (240 * -20) + (98 * 49)  </a:t>
            </a:r>
          </a:p>
        </p:txBody>
      </p:sp>
    </p:spTree>
    <p:extLst>
      <p:ext uri="{BB962C8B-B14F-4D97-AF65-F5344CB8AC3E}">
        <p14:creationId xmlns:p14="http://schemas.microsoft.com/office/powerpoint/2010/main" val="207210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-US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XGCD steps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1"/>
          </p:nvPr>
        </p:nvSpPr>
        <p:spPr>
          <a:xfrm>
            <a:off x="179939" y="1249858"/>
            <a:ext cx="8419988" cy="55396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 startAt="2"/>
            </a:pPr>
            <a:r>
              <a:rPr lang="en-US" sz="2300" dirty="0"/>
              <a:t>For the final row, use </a:t>
            </a:r>
            <a:r>
              <a:rPr lang="en-US" sz="2300" b="1" dirty="0"/>
              <a:t>s</a:t>
            </a:r>
            <a:r>
              <a:rPr lang="en-US" sz="2400" dirty="0"/>
              <a:t> = 1 and </a:t>
            </a:r>
            <a:r>
              <a:rPr lang="en-US" sz="2400" b="1" dirty="0"/>
              <a:t>t </a:t>
            </a:r>
            <a:r>
              <a:rPr lang="en-US" sz="2400" dirty="0"/>
              <a:t>= 0 as weights. </a:t>
            </a:r>
            <a:r>
              <a:rPr lang="en-US" sz="2300" dirty="0"/>
              <a:t>  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51278" y="2457243"/>
            <a:ext cx="7748649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200" dirty="0"/>
              <a:t>GCD(a,0) = a</a:t>
            </a:r>
            <a:r>
              <a:rPr lang="en-US" sz="2200" dirty="0">
                <a:solidFill>
                  <a:srgbClr val="00B050"/>
                </a:solidFill>
              </a:rPr>
              <a:t>s</a:t>
            </a:r>
            <a:r>
              <a:rPr lang="en-US" sz="2200" dirty="0"/>
              <a:t> + </a:t>
            </a:r>
            <a:r>
              <a:rPr lang="en-US" sz="2200" dirty="0" err="1"/>
              <a:t>b</a:t>
            </a:r>
            <a:r>
              <a:rPr lang="en-US" sz="2200" dirty="0" err="1">
                <a:solidFill>
                  <a:srgbClr val="00B050"/>
                </a:solidFill>
              </a:rPr>
              <a:t>t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51277" y="1847376"/>
            <a:ext cx="5361213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u="sng" dirty="0"/>
              <a:t>Final table row</a:t>
            </a:r>
            <a:r>
              <a:rPr lang="en-US" sz="2200" dirty="0"/>
              <a:t>: GCD(a,0): a = d, b = 0 </a:t>
            </a:r>
            <a:r>
              <a:rPr lang="en-US" sz="2200" u="sng" dirty="0"/>
              <a:t> </a:t>
            </a:r>
            <a:r>
              <a:rPr lang="en-US" sz="2200" dirty="0"/>
              <a:t> 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51277" y="3067110"/>
            <a:ext cx="7748649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200" dirty="0"/>
              <a:t>GCD(a,0) = a</a:t>
            </a:r>
            <a:r>
              <a:rPr lang="en-US" sz="2200" dirty="0">
                <a:solidFill>
                  <a:srgbClr val="00B050"/>
                </a:solidFill>
              </a:rPr>
              <a:t>*1</a:t>
            </a:r>
            <a:r>
              <a:rPr lang="en-US" sz="2200" dirty="0"/>
              <a:t> + b</a:t>
            </a:r>
            <a:r>
              <a:rPr lang="en-US" sz="2200" dirty="0">
                <a:solidFill>
                  <a:srgbClr val="00B050"/>
                </a:solidFill>
              </a:rPr>
              <a:t>*0</a:t>
            </a: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179938" y="3633850"/>
            <a:ext cx="8419988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457200" lvl="1" indent="-457200">
              <a:buFont typeface="+mj-lt"/>
              <a:buAutoNum type="arabicPeriod" startAt="3"/>
            </a:pPr>
            <a:r>
              <a:rPr lang="en-US" sz="2300" dirty="0"/>
              <a:t>For all rows above, use these rules:</a:t>
            </a:r>
            <a:r>
              <a:rPr lang="en-US" sz="2400" dirty="0"/>
              <a:t> </a:t>
            </a:r>
            <a:r>
              <a:rPr lang="en-US" sz="2300" dirty="0"/>
              <a:t>  </a:t>
            </a: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851277" y="4841235"/>
            <a:ext cx="7748649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</a:rPr>
              <a:t>t</a:t>
            </a:r>
            <a:r>
              <a:rPr lang="en-US" sz="2200" baseline="-25000" dirty="0">
                <a:solidFill>
                  <a:srgbClr val="00B050"/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= </a:t>
            </a:r>
            <a:r>
              <a:rPr lang="en-US" sz="2200" dirty="0" err="1">
                <a:solidFill>
                  <a:srgbClr val="00B050"/>
                </a:solidFill>
              </a:rPr>
              <a:t>s</a:t>
            </a:r>
            <a:r>
              <a:rPr lang="en-US" sz="2200" baseline="-25000" dirty="0" err="1">
                <a:solidFill>
                  <a:srgbClr val="00B050"/>
                </a:solidFill>
              </a:rPr>
              <a:t>previous_row</a:t>
            </a:r>
            <a:r>
              <a:rPr lang="en-US" sz="2200" dirty="0">
                <a:solidFill>
                  <a:srgbClr val="00B050"/>
                </a:solidFill>
              </a:rPr>
              <a:t> – (a/b)*</a:t>
            </a:r>
            <a:r>
              <a:rPr lang="en-US" sz="2200" dirty="0" err="1">
                <a:solidFill>
                  <a:srgbClr val="00B050"/>
                </a:solidFill>
              </a:rPr>
              <a:t>t</a:t>
            </a:r>
            <a:r>
              <a:rPr lang="en-US" sz="2200" baseline="-25000" dirty="0" err="1">
                <a:solidFill>
                  <a:srgbClr val="00B050"/>
                </a:solidFill>
              </a:rPr>
              <a:t>previous_row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851276" y="4231368"/>
            <a:ext cx="5361213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</a:rPr>
              <a:t>s = </a:t>
            </a:r>
            <a:r>
              <a:rPr lang="en-US" sz="2200" dirty="0" err="1">
                <a:solidFill>
                  <a:srgbClr val="00B050"/>
                </a:solidFill>
              </a:rPr>
              <a:t>t</a:t>
            </a:r>
            <a:r>
              <a:rPr lang="en-US" sz="2200" baseline="-25000" dirty="0" err="1">
                <a:solidFill>
                  <a:srgbClr val="00B050"/>
                </a:solidFill>
              </a:rPr>
              <a:t>previous_row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 </a:t>
            </a:r>
            <a:r>
              <a:rPr lang="en-US" sz="2200" u="sng" dirty="0"/>
              <a:t> </a:t>
            </a:r>
            <a:r>
              <a:rPr lang="en-US" sz="2200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B559C98-FC6E-4243-BE7E-1E16FABB5A19}"/>
              </a:ext>
            </a:extLst>
          </p:cNvPr>
          <p:cNvGrpSpPr/>
          <p:nvPr/>
        </p:nvGrpSpPr>
        <p:grpSpPr>
          <a:xfrm>
            <a:off x="3621506" y="5364425"/>
            <a:ext cx="1485899" cy="976582"/>
            <a:chOff x="3621506" y="5364425"/>
            <a:chExt cx="1485899" cy="9765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48AEC43A-DCB2-4317-AAC4-6ADCA3F7A41C}"/>
                </a:ext>
              </a:extLst>
            </p:cNvPr>
            <p:cNvSpPr txBox="1"/>
            <p:nvPr/>
          </p:nvSpPr>
          <p:spPr>
            <a:xfrm>
              <a:off x="4036594" y="5694676"/>
              <a:ext cx="10708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2060"/>
                  </a:solidFill>
                </a:rPr>
                <a:t>Integer </a:t>
              </a:r>
              <a:r>
                <a:rPr lang="en-US" sz="1800" dirty="0" err="1">
                  <a:solidFill>
                    <a:srgbClr val="002060"/>
                  </a:solidFill>
                </a:rPr>
                <a:t>divison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xmlns="" id="{0C58A480-F169-4EB2-87A4-699EAD81B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1506" y="5364425"/>
              <a:ext cx="415088" cy="39769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25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44" name="Shape 44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50" name="Shape 50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3070</Words>
  <Application>Microsoft Office PowerPoint</Application>
  <PresentationFormat>On-screen Show (4:3)</PresentationFormat>
  <Paragraphs>2188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Wingdings</vt:lpstr>
      <vt:lpstr>Arial</vt:lpstr>
      <vt:lpstr>Droid Sans</vt:lpstr>
      <vt:lpstr>Pitt_minimal</vt:lpstr>
      <vt:lpstr>CS1501 Recitation 11/22/19</vt:lpstr>
      <vt:lpstr>Review of basic concepts</vt:lpstr>
      <vt:lpstr>Review of basic concepts</vt:lpstr>
      <vt:lpstr>Extended Euclidean Algorithm (XGCD)</vt:lpstr>
      <vt:lpstr>Extended Euclidean Algorithm (XGCD)</vt:lpstr>
      <vt:lpstr>XGCD steps</vt:lpstr>
      <vt:lpstr>XGCD steps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Exercise: Bézout numbers and GCD of 240 and 98</vt:lpstr>
      <vt:lpstr>Solution: Bézout numbers and GCD of 240 and 98</vt:lpstr>
      <vt:lpstr>Solution: Bézout numbers and GCD of 240 and 98</vt:lpstr>
      <vt:lpstr>Solution: Bézout numbers and GCD of 240 and 98</vt:lpstr>
      <vt:lpstr>Solution: Bézout numbers and GCD of 240 and 98</vt:lpstr>
      <vt:lpstr>Solution: Bézout numbers and GCD of 240 and 98</vt:lpstr>
      <vt:lpstr>Solution: Bézout numbers and GCD of 240 and 98</vt:lpstr>
      <vt:lpstr>Solution: Bézout numbers and GCD of 240 and 98</vt:lpstr>
      <vt:lpstr>Solution: Bézout numbers and GCD of 240 and 98</vt:lpstr>
      <vt:lpstr>Solution: Bézout numbers and GCD of 240 and 98</vt:lpstr>
      <vt:lpstr>Solution: Bézout numbers and GCD of 240 and 98</vt:lpstr>
      <vt:lpstr>Solution: Bézout numbers and GCD of 240 and 98</vt:lpstr>
      <vt:lpstr>Solution: Bézout numbers and GCD of 240 and 98</vt:lpstr>
      <vt:lpstr>Solution: Bézout numbers and GCD of 240 and 98</vt:lpstr>
      <vt:lpstr>Solution: Bézout numbers and GCD of 240 and 98</vt:lpstr>
      <vt:lpstr>Solution: Bézout numbers and GCD of 240 and 98</vt:lpstr>
      <vt:lpstr>Solution: Bézout numbers and GCD of 240 and 98</vt:lpstr>
      <vt:lpstr>Solution: Bézout numbers and GCD of 240 and 98</vt:lpstr>
      <vt:lpstr>Solution: Bézout numbers and GCD of 240 and 98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1501 Recitation</dc:title>
  <dc:creator>Cox, Karin M</dc:creator>
  <cp:lastModifiedBy>Cox, Karin M</cp:lastModifiedBy>
  <cp:revision>77</cp:revision>
  <dcterms:modified xsi:type="dcterms:W3CDTF">2019-11-22T19:54:51Z</dcterms:modified>
</cp:coreProperties>
</file>