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87" r:id="rId4"/>
    <p:sldId id="288" r:id="rId5"/>
    <p:sldId id="289" r:id="rId6"/>
    <p:sldId id="290" r:id="rId7"/>
    <p:sldId id="292" r:id="rId8"/>
    <p:sldId id="264" r:id="rId9"/>
    <p:sldId id="297" r:id="rId10"/>
    <p:sldId id="265" r:id="rId11"/>
    <p:sldId id="268" r:id="rId12"/>
    <p:sldId id="267" r:id="rId13"/>
    <p:sldId id="269" r:id="rId14"/>
    <p:sldId id="270" r:id="rId15"/>
    <p:sldId id="294" r:id="rId16"/>
    <p:sldId id="295" r:id="rId17"/>
    <p:sldId id="296" r:id="rId18"/>
    <p:sldId id="298" r:id="rId19"/>
    <p:sldId id="299" r:id="rId20"/>
    <p:sldId id="272" r:id="rId21"/>
    <p:sldId id="275" r:id="rId22"/>
    <p:sldId id="300" r:id="rId23"/>
    <p:sldId id="276" r:id="rId24"/>
    <p:sldId id="277" r:id="rId25"/>
    <p:sldId id="279" r:id="rId26"/>
    <p:sldId id="28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9" d="100"/>
          <a:sy n="109" d="100"/>
        </p:scale>
        <p:origin x="198" y="120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part2" TargetMode="External"/><Relationship Id="rId2" Type="http://schemas.openxmlformats.org/officeDocument/2006/relationships/hyperlink" Target="https://www.coursera.org/learn/algorithms-part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qaYcXzPCtfMCCmn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9/6/19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MacOS/Linux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  <a:p>
            <a:r>
              <a:rPr lang="en-US" sz="2200" dirty="0"/>
              <a:t>(This is also the reference for the Windows instructions provided here.)</a:t>
            </a:r>
          </a:p>
        </p:txBody>
      </p:sp>
    </p:spTree>
    <p:extLst>
      <p:ext uri="{BB962C8B-B14F-4D97-AF65-F5344CB8AC3E}">
        <p14:creationId xmlns:p14="http://schemas.microsoft.com/office/powerpoint/2010/main" val="22429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Navigate to </a:t>
            </a:r>
            <a:r>
              <a:rPr lang="en-US" sz="2200" dirty="0">
                <a:hlinkClick r:id="rId2"/>
              </a:rPr>
              <a:t>https://git-scm.com/download/win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download should start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installer that is downloaded.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these slides, all the defaults were chosen in the installation options, with the exception of the choice of default text editor (nano instead of Vim)</a:t>
            </a:r>
          </a:p>
        </p:txBody>
      </p:sp>
    </p:spTree>
    <p:extLst>
      <p:ext uri="{BB962C8B-B14F-4D97-AF65-F5344CB8AC3E}">
        <p14:creationId xmlns:p14="http://schemas.microsoft.com/office/powerpoint/2010/main" val="325517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Bash”.  Upon opening, you should see a shell that may look something like this (the color/font settings have been modified in this example):</a:t>
            </a:r>
          </a:p>
        </p:txBody>
      </p:sp>
      <p:pic>
        <p:nvPicPr>
          <p:cNvPr id="12" name="Picture 11" descr="MINGW64:/c/Users/Karin">
            <a:extLst>
              <a:ext uri="{FF2B5EF4-FFF2-40B4-BE49-F238E27FC236}">
                <a16:creationId xmlns:a16="http://schemas.microsoft.com/office/drawing/2014/main" xmlns="" id="{80578CE3-D6FC-40DD-888D-6B2F8FB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3" y="1755041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  <p:pic>
        <p:nvPicPr>
          <p:cNvPr id="4" name="Picture 3" descr="MINGW64:/c/Users/Karin">
            <a:extLst>
              <a:ext uri="{FF2B5EF4-FFF2-40B4-BE49-F238E27FC236}">
                <a16:creationId xmlns:a16="http://schemas.microsoft.com/office/drawing/2014/main" xmlns="" id="{08EF0452-C9EC-4BC1-BFB2-5F03EE22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2" y="6690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E118EB-9BF6-42E6-9D69-575ACE821FF4}"/>
              </a:ext>
            </a:extLst>
          </p:cNvPr>
          <p:cNvSpPr txBox="1"/>
          <p:nvPr/>
        </p:nvSpPr>
        <p:spPr>
          <a:xfrm>
            <a:off x="228600" y="121479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76ADB7D4-A548-476D-AD0D-D64BF23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9" y="185733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This may pull up a prompt for your </a:t>
            </a:r>
            <a:r>
              <a:rPr lang="en-US" sz="2400" dirty="0" err="1"/>
              <a:t>Github</a:t>
            </a:r>
            <a:r>
              <a:rPr lang="en-US" sz="2400" dirty="0"/>
              <a:t> credentials:</a:t>
            </a:r>
          </a:p>
        </p:txBody>
      </p:sp>
      <p:pic>
        <p:nvPicPr>
          <p:cNvPr id="4" name="Picture 3" descr="GitHub Login">
            <a:extLst>
              <a:ext uri="{FF2B5EF4-FFF2-40B4-BE49-F238E27FC236}">
                <a16:creationId xmlns:a16="http://schemas.microsoft.com/office/drawing/2014/main" xmlns="" id="{75CA78D1-36B2-40BA-A4E8-C0BFDBB8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142847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After entering the </a:t>
            </a:r>
            <a:r>
              <a:rPr lang="en-US" sz="2400" dirty="0" err="1"/>
              <a:t>Github</a:t>
            </a:r>
            <a:r>
              <a:rPr lang="en-US" sz="2400" dirty="0"/>
              <a:t> username/password: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6D6D58EB-5E27-439E-A479-FC3C42FB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1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Inspecting contents: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F15BB13-BFB4-4490-968E-DA0AE26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INGW64:/c/Users/Karin/kmc51-project0">
            <a:extLst>
              <a:ext uri="{FF2B5EF4-FFF2-40B4-BE49-F238E27FC236}">
                <a16:creationId xmlns:a16="http://schemas.microsoft.com/office/drawing/2014/main" xmlns="" id="{94695FFE-EC2E-48BF-A2C1-92BC2F7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" y="1689710"/>
            <a:ext cx="7668695" cy="3991532"/>
          </a:xfrm>
          <a:prstGeom prst="rect">
            <a:avLst/>
          </a:prstGeom>
        </p:spPr>
      </p:pic>
      <p:pic>
        <p:nvPicPr>
          <p:cNvPr id="9" name="Picture 8" descr="MINGW64:/c/Users/Karin/kmc51-project0">
            <a:extLst>
              <a:ext uri="{FF2B5EF4-FFF2-40B4-BE49-F238E27FC236}">
                <a16:creationId xmlns:a16="http://schemas.microsoft.com/office/drawing/2014/main" xmlns="" id="{D05D4C00-F75B-4282-9564-4892C0C8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5" y="2856200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AA11B22D-4B1D-4A03-BC78-7217C2F3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" y="1613323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 3-6 PM; F 12-3 PM</a:t>
            </a:r>
          </a:p>
          <a:p>
            <a:endParaRPr lang="en-US" sz="2400" dirty="0"/>
          </a:p>
          <a:p>
            <a:r>
              <a:rPr lang="en-US" sz="2400" u="sng" dirty="0"/>
              <a:t>Note</a:t>
            </a:r>
            <a:r>
              <a:rPr lang="en-US" sz="2400" dirty="0"/>
              <a:t>: Grading will be done by a different TA </a:t>
            </a:r>
            <a:r>
              <a:rPr lang="en-US" sz="2400" dirty="0" smtClean="0"/>
              <a:t>(see </a:t>
            </a:r>
            <a:r>
              <a:rPr lang="en-US" sz="2400" dirty="0"/>
              <a:t>course website for contact info) </a:t>
            </a:r>
          </a:p>
        </p:txBody>
      </p:sp>
    </p:spTree>
    <p:extLst>
      <p:ext uri="{BB962C8B-B14F-4D97-AF65-F5344CB8AC3E}">
        <p14:creationId xmlns:p14="http://schemas.microsoft.com/office/powerpoint/2010/main" val="9189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DDE45D-3D41-47EE-8713-9873AAC295B3}"/>
              </a:ext>
            </a:extLst>
          </p:cNvPr>
          <p:cNvSpPr txBox="1"/>
          <p:nvPr/>
        </p:nvSpPr>
        <p:spPr>
          <a:xfrm>
            <a:off x="584549" y="580508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3A69AB0E-A77A-46B1-99E9-55F6E4C0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6" y="1677197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INGW64:/c/Users/Karin/kmc51-project0">
            <a:extLst>
              <a:ext uri="{FF2B5EF4-FFF2-40B4-BE49-F238E27FC236}">
                <a16:creationId xmlns:a16="http://schemas.microsoft.com/office/drawing/2014/main" xmlns="" id="{84BA198D-651C-4919-BF1E-44553279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243663"/>
            <a:ext cx="7668695" cy="399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A9A351-D479-4D6C-B7ED-4EC6C3AB3A67}"/>
              </a:ext>
            </a:extLst>
          </p:cNvPr>
          <p:cNvSpPr txBox="1"/>
          <p:nvPr/>
        </p:nvSpPr>
        <p:spPr>
          <a:xfrm>
            <a:off x="232685" y="5449060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We need to use an add command to place our modifications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D26D403-87EA-46EC-94B0-D38590FC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53179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467797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510D58-79F8-49EA-B6C6-693B48AF1CAB}"/>
              </a:ext>
            </a:extLst>
          </p:cNvPr>
          <p:cNvSpPr txBox="1"/>
          <p:nvPr/>
        </p:nvSpPr>
        <p:spPr>
          <a:xfrm>
            <a:off x="91440" y="4973650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F8755A37-426C-4446-A35B-329FE3F5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92946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6421F542-63BB-4A50-A71C-81D4C492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433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10" name="Picture 9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86B60F98-7220-4ED6-9252-EB39D4FE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4443" r="17317"/>
          <a:stretch/>
        </p:blipFill>
        <p:spPr>
          <a:xfrm>
            <a:off x="657921" y="713678"/>
            <a:ext cx="6467707" cy="473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 on git/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General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68172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Try to start projects early!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Don’t assume that the first project will be the fastest/easiest.</a:t>
            </a:r>
            <a:br>
              <a:rPr lang="en-US" sz="2300" dirty="0"/>
            </a:b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code examples given in the textbook can provide useful guidance.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Coursera courses taught by the textbook author can also be informative (although they should not be considered a replacement for the lecture material, and may differ from this in some ways):</a:t>
            </a:r>
          </a:p>
          <a:p>
            <a:r>
              <a:rPr lang="en-US" sz="2300" dirty="0"/>
              <a:t>	</a:t>
            </a:r>
            <a:r>
              <a:rPr lang="en-US" sz="2300" dirty="0">
                <a:hlinkClick r:id="rId2"/>
              </a:rPr>
              <a:t>https://www.coursera.org/learn/algorithms-part1</a:t>
            </a:r>
            <a:endParaRPr lang="en-US" sz="2300" dirty="0"/>
          </a:p>
          <a:p>
            <a:r>
              <a:rPr lang="en-US" sz="2300" dirty="0"/>
              <a:t>	</a:t>
            </a:r>
            <a:r>
              <a:rPr lang="en-US" sz="2300" dirty="0">
                <a:hlinkClick r:id="rId3"/>
              </a:rPr>
              <a:t>https://www.coursera.org/learn/algorithms-part2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9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It should be considered an optional resource.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49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https://forms.gle/rqaYcXzPCtfMCCmn9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to this form will be monitored for at least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314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394108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5851602" y="653973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</a:t>
            </a:r>
            <a:r>
              <a:rPr lang="en-US" dirty="0" smtClean="0"/>
              <a:t>first </a:t>
            </a:r>
            <a:r>
              <a:rPr lang="en-US" dirty="0"/>
              <a:t>send you an email to invite you to the CS1501 organization.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52715F-DB97-441D-AAA4-23EB99E18571}"/>
              </a:ext>
            </a:extLst>
          </p:cNvPr>
          <p:cNvSpPr txBox="1"/>
          <p:nvPr/>
        </p:nvSpPr>
        <p:spPr>
          <a:xfrm>
            <a:off x="5829300" y="600075"/>
            <a:ext cx="3076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(Status.txt) and add a new one (P0.txt)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7634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 (from </a:t>
            </a:r>
            <a:r>
              <a:rPr lang="en-US" sz="2800" dirty="0" err="1">
                <a:solidFill>
                  <a:srgbClr val="002060"/>
                </a:solidFill>
              </a:rPr>
              <a:t>git_crash_course</a:t>
            </a:r>
            <a:r>
              <a:rPr lang="en-US" sz="2800" dirty="0">
                <a:solidFill>
                  <a:srgbClr val="002060"/>
                </a:solidFill>
              </a:rPr>
              <a:t> slides) </a:t>
            </a:r>
          </a:p>
        </p:txBody>
      </p:sp>
      <p:pic>
        <p:nvPicPr>
          <p:cNvPr id="4" name="Picture 3" descr="git_crash_course.pdf - Adobe Acrobat Reader DC">
            <a:extLst>
              <a:ext uri="{FF2B5EF4-FFF2-40B4-BE49-F238E27FC236}">
                <a16:creationId xmlns:a16="http://schemas.microsoft.com/office/drawing/2014/main" xmlns="" id="{4E2D6B0F-89D8-4FC2-B3F3-231A3317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15917" r="30000" b="2644"/>
          <a:stretch/>
        </p:blipFill>
        <p:spPr>
          <a:xfrm>
            <a:off x="317993" y="664724"/>
            <a:ext cx="7498080" cy="57384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H="1">
            <a:off x="6663785" y="5263376"/>
            <a:ext cx="1287035" cy="428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950820" y="3790451"/>
            <a:ext cx="1193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Commit to local repository (additional push command needed to upload to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02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</TotalTime>
  <Words>828</Words>
  <Application>Microsoft Office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140</cp:revision>
  <dcterms:created xsi:type="dcterms:W3CDTF">2016-10-06T23:04:54Z</dcterms:created>
  <dcterms:modified xsi:type="dcterms:W3CDTF">2019-09-06T17:38:52Z</dcterms:modified>
</cp:coreProperties>
</file>