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8" r:id="rId2"/>
    <p:sldId id="259" r:id="rId3"/>
    <p:sldId id="260" r:id="rId4"/>
    <p:sldId id="261" r:id="rId5"/>
    <p:sldId id="262" r:id="rId6"/>
    <p:sldId id="263" r:id="rId7"/>
    <p:sldId id="267" r:id="rId8"/>
    <p:sldId id="266"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2" r:id="rId22"/>
    <p:sldId id="281"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in Cox" initials="KC" lastIdx="1" clrIdx="0">
    <p:extLst>
      <p:ext uri="{19B8F6BF-5375-455C-9EA6-DF929625EA0E}">
        <p15:presenceInfo xmlns:p15="http://schemas.microsoft.com/office/powerpoint/2012/main" userId="dd82fc35ea2bed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21" autoAdjust="0"/>
    <p:restoredTop sz="94711" autoAdjust="0"/>
  </p:normalViewPr>
  <p:slideViewPr>
    <p:cSldViewPr snapToGrid="0" showGuides="1">
      <p:cViewPr varScale="1">
        <p:scale>
          <a:sx n="87" d="100"/>
          <a:sy n="87" d="100"/>
        </p:scale>
        <p:origin x="126" y="570"/>
      </p:cViewPr>
      <p:guideLst>
        <p:guide orient="horz" pos="52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DACF82-7282-4538-9925-81D795D18BF0}" type="datetimeFigureOut">
              <a:rPr lang="en-US" smtClean="0"/>
              <a:t>9/27/2019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AF9F6D-6F5B-4492-B20A-F0EFDC100956}" type="slidenum">
              <a:rPr lang="en-US" smtClean="0"/>
              <a:t>‹#›</a:t>
            </a:fld>
            <a:endParaRPr lang="en-US"/>
          </a:p>
        </p:txBody>
      </p:sp>
    </p:spTree>
    <p:extLst>
      <p:ext uri="{BB962C8B-B14F-4D97-AF65-F5344CB8AC3E}">
        <p14:creationId xmlns:p14="http://schemas.microsoft.com/office/powerpoint/2010/main" val="1396849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835916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38988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4427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87520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80F47B-3C72-48E5-9CD2-8B9AE0E9AFF7}"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672538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80F47B-3C72-48E5-9CD2-8B9AE0E9AFF7}" type="datetimeFigureOut">
              <a:rPr lang="en-US" smtClean="0"/>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2495823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80F47B-3C72-48E5-9CD2-8B9AE0E9AFF7}" type="datetimeFigureOut">
              <a:rPr lang="en-US" smtClean="0"/>
              <a:t>9/27/2019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678237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80F47B-3C72-48E5-9CD2-8B9AE0E9AFF7}" type="datetimeFigureOut">
              <a:rPr lang="en-US" smtClean="0"/>
              <a:t>9/27/2019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563606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80F47B-3C72-48E5-9CD2-8B9AE0E9AFF7}" type="datetimeFigureOut">
              <a:rPr lang="en-US" smtClean="0"/>
              <a:t>9/27/2019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575999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80F47B-3C72-48E5-9CD2-8B9AE0E9AFF7}" type="datetimeFigureOut">
              <a:rPr lang="en-US" smtClean="0"/>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64400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80F47B-3C72-48E5-9CD2-8B9AE0E9AFF7}" type="datetimeFigureOut">
              <a:rPr lang="en-US" smtClean="0"/>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6399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80F47B-3C72-48E5-9CD2-8B9AE0E9AFF7}" type="datetimeFigureOut">
              <a:rPr lang="en-US" smtClean="0"/>
              <a:t>9/27/2019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0A2A36-5E6B-4E45-B0B2-7D45D713C961}" type="slidenum">
              <a:rPr lang="en-US" smtClean="0"/>
              <a:t>‹#›</a:t>
            </a:fld>
            <a:endParaRPr lang="en-US"/>
          </a:p>
        </p:txBody>
      </p:sp>
    </p:spTree>
    <p:extLst>
      <p:ext uri="{BB962C8B-B14F-4D97-AF65-F5344CB8AC3E}">
        <p14:creationId xmlns:p14="http://schemas.microsoft.com/office/powerpoint/2010/main" val="23343418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people.cs.pitt.edu/~kirk/cs1501/notes/hash.html" TargetMode="External"/><Relationship Id="rId2" Type="http://schemas.openxmlformats.org/officeDocument/2006/relationships/hyperlink" Target="https://github.com/kc13/CS1501" TargetMode="External"/><Relationship Id="rId1" Type="http://schemas.openxmlformats.org/officeDocument/2006/relationships/slideLayout" Target="../slideLayouts/slideLayout1.xml"/><Relationship Id="rId4" Type="http://schemas.openxmlformats.org/officeDocument/2006/relationships/hyperlink" Target="http://people.cs.pitt.edu/~nlf4/cs1501/slides/hashing.pdf"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0.tmp"/><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0.tmp"/><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7.tmp"/><Relationship Id="rId1" Type="http://schemas.openxmlformats.org/officeDocument/2006/relationships/slideLayout" Target="../slideLayouts/slideLayout1.xml"/><Relationship Id="rId4" Type="http://schemas.openxmlformats.org/officeDocument/2006/relationships/image" Target="../media/image12.tmp"/></Relationships>
</file>

<file path=ppt/slides/_rels/slide21.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CS1501 Recitation #3: 9/27/19</a:t>
            </a:r>
          </a:p>
        </p:txBody>
      </p:sp>
      <p:sp>
        <p:nvSpPr>
          <p:cNvPr id="6" name="TextBox 5"/>
          <p:cNvSpPr txBox="1"/>
          <p:nvPr/>
        </p:nvSpPr>
        <p:spPr>
          <a:xfrm>
            <a:off x="400146" y="1756103"/>
            <a:ext cx="8409318" cy="1569660"/>
          </a:xfrm>
          <a:prstGeom prst="rect">
            <a:avLst/>
          </a:prstGeom>
        </p:spPr>
        <p:txBody>
          <a:bodyPr wrap="square" rtlCol="0">
            <a:spAutoFit/>
          </a:bodyPr>
          <a:lstStyle/>
          <a:p>
            <a:r>
              <a:rPr lang="en-US" sz="2400" u="sng" dirty="0">
                <a:solidFill>
                  <a:srgbClr val="002060"/>
                </a:solidFill>
              </a:rPr>
              <a:t>Agenda for today</a:t>
            </a:r>
            <a:r>
              <a:rPr lang="en-US" sz="2400" dirty="0">
                <a:solidFill>
                  <a:srgbClr val="002060"/>
                </a:solidFill>
              </a:rPr>
              <a:t>:</a:t>
            </a:r>
          </a:p>
          <a:p>
            <a:pPr marL="342900" indent="-342900">
              <a:buFont typeface="Arial" panose="020B0604020202020204" pitchFamily="34" charset="0"/>
              <a:buChar char="•"/>
            </a:pPr>
            <a:r>
              <a:rPr lang="en-US" sz="2400" dirty="0" smtClean="0">
                <a:solidFill>
                  <a:srgbClr val="002060"/>
                </a:solidFill>
              </a:rPr>
              <a:t>Quizzes are available (grader’s contact info is on 1501 website)</a:t>
            </a:r>
          </a:p>
          <a:p>
            <a:pPr marL="342900" indent="-342900">
              <a:buFont typeface="Arial" panose="020B0604020202020204" pitchFamily="34" charset="0"/>
              <a:buChar char="•"/>
            </a:pPr>
            <a:r>
              <a:rPr lang="en-US" sz="2400" dirty="0" smtClean="0">
                <a:solidFill>
                  <a:srgbClr val="002060"/>
                </a:solidFill>
              </a:rPr>
              <a:t>Review </a:t>
            </a:r>
            <a:r>
              <a:rPr lang="en-US" sz="2400" dirty="0">
                <a:solidFill>
                  <a:srgbClr val="002060"/>
                </a:solidFill>
              </a:rPr>
              <a:t>of double hashing (concepts, exercise)</a:t>
            </a:r>
          </a:p>
          <a:p>
            <a:pPr marL="342900" indent="-342900">
              <a:buFont typeface="Arial" panose="020B0604020202020204" pitchFamily="34" charset="0"/>
              <a:buChar char="•"/>
            </a:pPr>
            <a:r>
              <a:rPr lang="en-US" sz="2400" dirty="0">
                <a:solidFill>
                  <a:srgbClr val="002060"/>
                </a:solidFill>
              </a:rPr>
              <a:t>Discussion of linear probing / double hashing code</a:t>
            </a:r>
            <a:endParaRPr lang="en-US" sz="2400" dirty="0"/>
          </a:p>
        </p:txBody>
      </p:sp>
      <p:sp>
        <p:nvSpPr>
          <p:cNvPr id="7" name="TextBox 6"/>
          <p:cNvSpPr txBox="1"/>
          <p:nvPr/>
        </p:nvSpPr>
        <p:spPr>
          <a:xfrm>
            <a:off x="-148856" y="702634"/>
            <a:ext cx="7761768" cy="830997"/>
          </a:xfrm>
          <a:prstGeom prst="rect">
            <a:avLst/>
          </a:prstGeom>
        </p:spPr>
        <p:txBody>
          <a:bodyPr wrap="square" rtlCol="0">
            <a:spAutoFit/>
          </a:bodyPr>
          <a:lstStyle/>
          <a:p>
            <a:pPr lvl="1"/>
            <a:r>
              <a:rPr lang="en-US" sz="2400" dirty="0">
                <a:sym typeface="Wingdings" panose="05000000000000000000" pitchFamily="2" charset="2"/>
              </a:rPr>
              <a:t>These slides are available online: </a:t>
            </a:r>
            <a:r>
              <a:rPr lang="en-US" sz="2400" dirty="0"/>
              <a:t> </a:t>
            </a:r>
          </a:p>
          <a:p>
            <a:pPr lvl="1"/>
            <a:r>
              <a:rPr lang="en-US" sz="2400" dirty="0">
                <a:hlinkClick r:id="rId2"/>
              </a:rPr>
              <a:t>https://github.com/kc13/CS1501</a:t>
            </a:r>
            <a:endParaRPr lang="en-US" sz="2400" dirty="0"/>
          </a:p>
        </p:txBody>
      </p:sp>
      <p:sp>
        <p:nvSpPr>
          <p:cNvPr id="2" name="TextBox 1">
            <a:extLst>
              <a:ext uri="{FF2B5EF4-FFF2-40B4-BE49-F238E27FC236}">
                <a16:creationId xmlns:a16="http://schemas.microsoft.com/office/drawing/2014/main" xmlns="" id="{FE5183E5-4E46-4A2A-A62B-50E981980D7B}"/>
              </a:ext>
            </a:extLst>
          </p:cNvPr>
          <p:cNvSpPr txBox="1"/>
          <p:nvPr/>
        </p:nvSpPr>
        <p:spPr>
          <a:xfrm>
            <a:off x="0" y="6155366"/>
            <a:ext cx="8809464" cy="738664"/>
          </a:xfrm>
          <a:prstGeom prst="rect">
            <a:avLst/>
          </a:prstGeom>
          <a:noFill/>
        </p:spPr>
        <p:txBody>
          <a:bodyPr wrap="square" rtlCol="0">
            <a:spAutoFit/>
          </a:bodyPr>
          <a:lstStyle/>
          <a:p>
            <a:r>
              <a:rPr lang="en-US" sz="1400" u="sng" dirty="0" smtClean="0"/>
              <a:t>References</a:t>
            </a:r>
            <a:r>
              <a:rPr lang="en-US" sz="1400" dirty="0"/>
              <a:t>: </a:t>
            </a:r>
            <a:r>
              <a:rPr lang="en-US" sz="1400" dirty="0">
                <a:hlinkClick r:id="rId3"/>
              </a:rPr>
              <a:t>http://people.cs.pitt.edu/~</a:t>
            </a:r>
            <a:r>
              <a:rPr lang="en-US" sz="1400" dirty="0" smtClean="0">
                <a:hlinkClick r:id="rId3"/>
              </a:rPr>
              <a:t>kirk/cs1501/notes/hash.html</a:t>
            </a:r>
            <a:r>
              <a:rPr lang="en-US" sz="1400" dirty="0"/>
              <a:t>, </a:t>
            </a:r>
            <a:r>
              <a:rPr lang="en-US" sz="1400" u="sng" dirty="0">
                <a:hlinkClick r:id="rId4"/>
              </a:rPr>
              <a:t>http://people.cs.pitt.edu/~</a:t>
            </a:r>
            <a:r>
              <a:rPr lang="en-US" sz="1400" u="sng" dirty="0" smtClean="0">
                <a:hlinkClick r:id="rId4"/>
              </a:rPr>
              <a:t>nlf4/cs1501/slides/hashing.pdf</a:t>
            </a:r>
            <a:r>
              <a:rPr lang="en-US" sz="1400" u="sng" dirty="0"/>
              <a:t>, https://algs4.cs.princeton.edu/34hash/LinearProbingHashST.java</a:t>
            </a:r>
            <a:endParaRPr lang="en-US" sz="1400" u="sng" dirty="0"/>
          </a:p>
        </p:txBody>
      </p:sp>
    </p:spTree>
    <p:extLst>
      <p:ext uri="{BB962C8B-B14F-4D97-AF65-F5344CB8AC3E}">
        <p14:creationId xmlns:p14="http://schemas.microsoft.com/office/powerpoint/2010/main" val="38220451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xmlns="" id="{EABA38DD-3BDD-4C4E-A19E-1FC23A7B9798}"/>
              </a:ext>
            </a:extLst>
          </p:cNvPr>
          <p:cNvSpPr txBox="1"/>
          <p:nvPr/>
        </p:nvSpPr>
        <p:spPr>
          <a:xfrm>
            <a:off x="0" y="0"/>
            <a:ext cx="8134066" cy="492443"/>
          </a:xfrm>
          <a:prstGeom prst="rect">
            <a:avLst/>
          </a:prstGeom>
        </p:spPr>
        <p:txBody>
          <a:bodyPr rtlCol="0">
            <a:spAutoFit/>
          </a:bodyPr>
          <a:lstStyle/>
          <a:p>
            <a:r>
              <a:rPr lang="en-US" sz="2600" dirty="0">
                <a:solidFill>
                  <a:srgbClr val="002060"/>
                </a:solidFill>
              </a:rPr>
              <a:t>Hashing code: Textbook’s LinearProbingHashST.java </a:t>
            </a:r>
          </a:p>
        </p:txBody>
      </p:sp>
      <p:sp>
        <p:nvSpPr>
          <p:cNvPr id="13" name="TextBox 12">
            <a:extLst>
              <a:ext uri="{FF2B5EF4-FFF2-40B4-BE49-F238E27FC236}">
                <a16:creationId xmlns:a16="http://schemas.microsoft.com/office/drawing/2014/main" xmlns="" id="{9D221932-FA0A-4E9F-8809-1558A9A80A29}"/>
              </a:ext>
            </a:extLst>
          </p:cNvPr>
          <p:cNvSpPr txBox="1"/>
          <p:nvPr/>
        </p:nvSpPr>
        <p:spPr>
          <a:xfrm>
            <a:off x="6286500" y="984886"/>
            <a:ext cx="2297430" cy="3970318"/>
          </a:xfrm>
          <a:prstGeom prst="rect">
            <a:avLst/>
          </a:prstGeom>
          <a:noFill/>
        </p:spPr>
        <p:txBody>
          <a:bodyPr wrap="square" rtlCol="0">
            <a:spAutoFit/>
          </a:bodyPr>
          <a:lstStyle/>
          <a:p>
            <a:r>
              <a:rPr lang="en-US" u="sng" dirty="0"/>
              <a:t>Lines 30-61</a:t>
            </a:r>
            <a:r>
              <a:rPr lang="en-US" dirty="0"/>
              <a:t>:</a:t>
            </a:r>
          </a:p>
          <a:p>
            <a:pPr marL="285750" indent="-285750">
              <a:buFont typeface="Arial" panose="020B0604020202020204" pitchFamily="34" charset="0"/>
              <a:buChar char="•"/>
            </a:pPr>
            <a:r>
              <a:rPr lang="en-US" dirty="0"/>
              <a:t>size() returns count of items stored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isEmpty</a:t>
            </a:r>
            <a:r>
              <a:rPr lang="en-US" dirty="0"/>
              <a:t>() returns true if there are not items in table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contains(Key key) is a wrapper to a private get method (will be discussed on a later slide) </a:t>
            </a:r>
          </a:p>
          <a:p>
            <a:endParaRPr lang="en-US" dirty="0"/>
          </a:p>
        </p:txBody>
      </p:sp>
      <p:pic>
        <p:nvPicPr>
          <p:cNvPr id="3" name="Picture 2" descr="C:\Users\Karin\Google Drive\CS\CS1501\DoubleHashST.java - Notepad++">
            <a:extLst>
              <a:ext uri="{FF2B5EF4-FFF2-40B4-BE49-F238E27FC236}">
                <a16:creationId xmlns:a16="http://schemas.microsoft.com/office/drawing/2014/main" xmlns="" id="{16C7A5C6-54FD-41F3-9DD2-B76AFDEE4435}"/>
              </a:ext>
            </a:extLst>
          </p:cNvPr>
          <p:cNvPicPr>
            <a:picLocks noChangeAspect="1"/>
          </p:cNvPicPr>
          <p:nvPr/>
        </p:nvPicPr>
        <p:blipFill rotWithShape="1">
          <a:blip r:embed="rId2">
            <a:extLst>
              <a:ext uri="{28A0092B-C50C-407E-A947-70E740481C1C}">
                <a14:useLocalDpi xmlns:a14="http://schemas.microsoft.com/office/drawing/2010/main" val="0"/>
              </a:ext>
            </a:extLst>
          </a:blip>
          <a:srcRect l="2797" t="14361" r="5533" b="5166"/>
          <a:stretch/>
        </p:blipFill>
        <p:spPr>
          <a:xfrm>
            <a:off x="194310" y="669608"/>
            <a:ext cx="5749291" cy="5518784"/>
          </a:xfrm>
          <a:prstGeom prst="rect">
            <a:avLst/>
          </a:prstGeom>
        </p:spPr>
      </p:pic>
    </p:spTree>
    <p:extLst>
      <p:ext uri="{BB962C8B-B14F-4D97-AF65-F5344CB8AC3E}">
        <p14:creationId xmlns:p14="http://schemas.microsoft.com/office/powerpoint/2010/main" val="3147761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xmlns="" id="{EABA38DD-3BDD-4C4E-A19E-1FC23A7B9798}"/>
              </a:ext>
            </a:extLst>
          </p:cNvPr>
          <p:cNvSpPr txBox="1"/>
          <p:nvPr/>
        </p:nvSpPr>
        <p:spPr>
          <a:xfrm>
            <a:off x="0" y="0"/>
            <a:ext cx="8134066" cy="492443"/>
          </a:xfrm>
          <a:prstGeom prst="rect">
            <a:avLst/>
          </a:prstGeom>
        </p:spPr>
        <p:txBody>
          <a:bodyPr rtlCol="0">
            <a:spAutoFit/>
          </a:bodyPr>
          <a:lstStyle/>
          <a:p>
            <a:r>
              <a:rPr lang="en-US" sz="2600" dirty="0">
                <a:solidFill>
                  <a:srgbClr val="002060"/>
                </a:solidFill>
              </a:rPr>
              <a:t>Hashing code: Textbook’s LinearProbingHashST.java </a:t>
            </a:r>
          </a:p>
        </p:txBody>
      </p:sp>
      <p:sp>
        <p:nvSpPr>
          <p:cNvPr id="13" name="TextBox 12">
            <a:extLst>
              <a:ext uri="{FF2B5EF4-FFF2-40B4-BE49-F238E27FC236}">
                <a16:creationId xmlns:a16="http://schemas.microsoft.com/office/drawing/2014/main" xmlns="" id="{9D221932-FA0A-4E9F-8809-1558A9A80A29}"/>
              </a:ext>
            </a:extLst>
          </p:cNvPr>
          <p:cNvSpPr txBox="1"/>
          <p:nvPr/>
        </p:nvSpPr>
        <p:spPr>
          <a:xfrm>
            <a:off x="6643339" y="984886"/>
            <a:ext cx="1898496" cy="6186309"/>
          </a:xfrm>
          <a:prstGeom prst="rect">
            <a:avLst/>
          </a:prstGeom>
          <a:noFill/>
        </p:spPr>
        <p:txBody>
          <a:bodyPr wrap="square" rtlCol="0">
            <a:spAutoFit/>
          </a:bodyPr>
          <a:lstStyle/>
          <a:p>
            <a:r>
              <a:rPr lang="en-US" u="sng" dirty="0"/>
              <a:t>Lines 62-79</a:t>
            </a:r>
            <a:r>
              <a:rPr lang="en-US" dirty="0"/>
              <a:t>:</a:t>
            </a:r>
          </a:p>
          <a:p>
            <a:pPr marL="285750" indent="-285750">
              <a:buFont typeface="Arial" panose="020B0604020202020204" pitchFamily="34" charset="0"/>
              <a:buChar char="•"/>
            </a:pPr>
            <a:r>
              <a:rPr lang="en-US" dirty="0"/>
              <a:t>“hash” gets c(k) (numerical </a:t>
            </a:r>
            <a:r>
              <a:rPr lang="en-US" dirty="0" smtClean="0"/>
              <a:t>representatio</a:t>
            </a:r>
            <a:r>
              <a:rPr lang="en-US" dirty="0"/>
              <a:t>n</a:t>
            </a:r>
            <a:r>
              <a:rPr lang="en-US" dirty="0" smtClean="0"/>
              <a:t> </a:t>
            </a:r>
            <a:r>
              <a:rPr lang="en-US" dirty="0"/>
              <a:t>with &amp; operation to take off sign bit), then performs h1 = c(k) % 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Resize: Called elsewhere in code to grow hash table array when needed (so load factor doesn’t get too high)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4" name="Picture 3" descr="C:\Users\Karin\Google Drive\CS\CS1501\LinearProbingHashST.java - Notepad++">
            <a:extLst>
              <a:ext uri="{FF2B5EF4-FFF2-40B4-BE49-F238E27FC236}">
                <a16:creationId xmlns:a16="http://schemas.microsoft.com/office/drawing/2014/main" xmlns="" id="{52F602DC-0E13-46DD-8FE9-77FAAD0B51A1}"/>
              </a:ext>
            </a:extLst>
          </p:cNvPr>
          <p:cNvPicPr>
            <a:picLocks noChangeAspect="1"/>
          </p:cNvPicPr>
          <p:nvPr/>
        </p:nvPicPr>
        <p:blipFill rotWithShape="1">
          <a:blip r:embed="rId2">
            <a:extLst>
              <a:ext uri="{28A0092B-C50C-407E-A947-70E740481C1C}">
                <a14:useLocalDpi xmlns:a14="http://schemas.microsoft.com/office/drawing/2010/main" val="0"/>
              </a:ext>
            </a:extLst>
          </a:blip>
          <a:srcRect l="1254" t="15019" r="4239" b="27893"/>
          <a:stretch/>
        </p:blipFill>
        <p:spPr>
          <a:xfrm>
            <a:off x="111512" y="669073"/>
            <a:ext cx="6356196" cy="3757961"/>
          </a:xfrm>
          <a:prstGeom prst="rect">
            <a:avLst/>
          </a:prstGeom>
        </p:spPr>
      </p:pic>
    </p:spTree>
    <p:extLst>
      <p:ext uri="{BB962C8B-B14F-4D97-AF65-F5344CB8AC3E}">
        <p14:creationId xmlns:p14="http://schemas.microsoft.com/office/powerpoint/2010/main" val="8520721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xmlns="" id="{EABA38DD-3BDD-4C4E-A19E-1FC23A7B9798}"/>
              </a:ext>
            </a:extLst>
          </p:cNvPr>
          <p:cNvSpPr txBox="1"/>
          <p:nvPr/>
        </p:nvSpPr>
        <p:spPr>
          <a:xfrm>
            <a:off x="0" y="0"/>
            <a:ext cx="8134066" cy="492443"/>
          </a:xfrm>
          <a:prstGeom prst="rect">
            <a:avLst/>
          </a:prstGeom>
        </p:spPr>
        <p:txBody>
          <a:bodyPr rtlCol="0">
            <a:spAutoFit/>
          </a:bodyPr>
          <a:lstStyle/>
          <a:p>
            <a:r>
              <a:rPr lang="en-US" sz="2600" dirty="0">
                <a:solidFill>
                  <a:srgbClr val="002060"/>
                </a:solidFill>
              </a:rPr>
              <a:t>Hashing code: Textbook’s LinearProbingHashST.java </a:t>
            </a:r>
          </a:p>
        </p:txBody>
      </p:sp>
      <p:sp>
        <p:nvSpPr>
          <p:cNvPr id="5" name="TextBox 4">
            <a:extLst>
              <a:ext uri="{FF2B5EF4-FFF2-40B4-BE49-F238E27FC236}">
                <a16:creationId xmlns:a16="http://schemas.microsoft.com/office/drawing/2014/main" xmlns="" id="{EEBDAD92-958F-46FF-A5D5-A1399CFF180E}"/>
              </a:ext>
            </a:extLst>
          </p:cNvPr>
          <p:cNvSpPr txBox="1"/>
          <p:nvPr/>
        </p:nvSpPr>
        <p:spPr>
          <a:xfrm>
            <a:off x="6699095" y="682083"/>
            <a:ext cx="2168912" cy="6463308"/>
          </a:xfrm>
          <a:prstGeom prst="rect">
            <a:avLst/>
          </a:prstGeom>
          <a:noFill/>
        </p:spPr>
        <p:txBody>
          <a:bodyPr wrap="square" rtlCol="0">
            <a:spAutoFit/>
          </a:bodyPr>
          <a:lstStyle/>
          <a:p>
            <a:r>
              <a:rPr lang="en-US" u="sng" dirty="0"/>
              <a:t>Lines 90-111</a:t>
            </a:r>
            <a:r>
              <a:rPr lang="en-US" dirty="0"/>
              <a:t>:</a:t>
            </a:r>
          </a:p>
          <a:p>
            <a:r>
              <a:rPr lang="en-US" dirty="0"/>
              <a:t>Put method: </a:t>
            </a:r>
          </a:p>
          <a:p>
            <a:pPr marL="285750" indent="-285750">
              <a:buFont typeface="Arial" panose="020B0604020202020204" pitchFamily="34" charset="0"/>
              <a:buChar char="•"/>
            </a:pPr>
            <a:r>
              <a:rPr lang="en-US" dirty="0"/>
              <a:t>Check for null key (error) or null value (indicates key should be removed)</a:t>
            </a:r>
          </a:p>
          <a:p>
            <a:pPr marL="285750" indent="-285750">
              <a:buFont typeface="Arial" panose="020B0604020202020204" pitchFamily="34" charset="0"/>
              <a:buChar char="•"/>
            </a:pPr>
            <a:r>
              <a:rPr lang="en-US" dirty="0"/>
              <a:t>Run resize if load factor &gt;= 50%</a:t>
            </a:r>
          </a:p>
          <a:p>
            <a:pPr marL="285750" indent="-285750">
              <a:buFont typeface="Arial" panose="020B0604020202020204" pitchFamily="34" charset="0"/>
              <a:buChar char="•"/>
            </a:pPr>
            <a:r>
              <a:rPr lang="en-US" dirty="0"/>
              <a:t>Insert with linear probing: </a:t>
            </a:r>
          </a:p>
          <a:p>
            <a:pPr marL="285750" indent="-285750">
              <a:buFont typeface="Arial" panose="020B0604020202020204" pitchFamily="34" charset="0"/>
              <a:buChar char="•"/>
            </a:pPr>
            <a:r>
              <a:rPr lang="en-US" dirty="0"/>
              <a:t>For loop will start with h1(c(k)) output; if need be, search +1 to right until open slot found or encounter the key to be inserted (in which case, just update value)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4" name="Picture 3" descr="C:\Users\Karin\Google Drive\CS\CS1501\LinearProbingHashST.java - Notepad++">
            <a:extLst>
              <a:ext uri="{FF2B5EF4-FFF2-40B4-BE49-F238E27FC236}">
                <a16:creationId xmlns:a16="http://schemas.microsoft.com/office/drawing/2014/main" xmlns="" id="{D69BC6EA-706C-4DC8-9369-D8B02D79084F}"/>
              </a:ext>
            </a:extLst>
          </p:cNvPr>
          <p:cNvPicPr>
            <a:picLocks noChangeAspect="1"/>
          </p:cNvPicPr>
          <p:nvPr/>
        </p:nvPicPr>
        <p:blipFill rotWithShape="1">
          <a:blip r:embed="rId2">
            <a:extLst>
              <a:ext uri="{28A0092B-C50C-407E-A947-70E740481C1C}">
                <a14:useLocalDpi xmlns:a14="http://schemas.microsoft.com/office/drawing/2010/main" val="0"/>
              </a:ext>
            </a:extLst>
          </a:blip>
          <a:srcRect l="2210" t="42426" r="8709" b="6340"/>
          <a:stretch/>
        </p:blipFill>
        <p:spPr>
          <a:xfrm>
            <a:off x="164480" y="682083"/>
            <a:ext cx="6400800" cy="4327894"/>
          </a:xfrm>
          <a:prstGeom prst="rect">
            <a:avLst/>
          </a:prstGeom>
        </p:spPr>
      </p:pic>
    </p:spTree>
    <p:extLst>
      <p:ext uri="{BB962C8B-B14F-4D97-AF65-F5344CB8AC3E}">
        <p14:creationId xmlns:p14="http://schemas.microsoft.com/office/powerpoint/2010/main" val="26199112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xmlns="" id="{EABA38DD-3BDD-4C4E-A19E-1FC23A7B9798}"/>
              </a:ext>
            </a:extLst>
          </p:cNvPr>
          <p:cNvSpPr txBox="1"/>
          <p:nvPr/>
        </p:nvSpPr>
        <p:spPr>
          <a:xfrm>
            <a:off x="0" y="0"/>
            <a:ext cx="8134066" cy="492443"/>
          </a:xfrm>
          <a:prstGeom prst="rect">
            <a:avLst/>
          </a:prstGeom>
        </p:spPr>
        <p:txBody>
          <a:bodyPr rtlCol="0">
            <a:spAutoFit/>
          </a:bodyPr>
          <a:lstStyle/>
          <a:p>
            <a:r>
              <a:rPr lang="en-US" sz="2600" dirty="0">
                <a:solidFill>
                  <a:srgbClr val="002060"/>
                </a:solidFill>
              </a:rPr>
              <a:t>Hashing code: Textbook’s LinearProbingHashST.java </a:t>
            </a:r>
          </a:p>
        </p:txBody>
      </p:sp>
      <p:sp>
        <p:nvSpPr>
          <p:cNvPr id="5" name="TextBox 4">
            <a:extLst>
              <a:ext uri="{FF2B5EF4-FFF2-40B4-BE49-F238E27FC236}">
                <a16:creationId xmlns:a16="http://schemas.microsoft.com/office/drawing/2014/main" xmlns="" id="{EEBDAD92-958F-46FF-A5D5-A1399CFF180E}"/>
              </a:ext>
            </a:extLst>
          </p:cNvPr>
          <p:cNvSpPr txBox="1"/>
          <p:nvPr/>
        </p:nvSpPr>
        <p:spPr>
          <a:xfrm>
            <a:off x="6699095" y="682083"/>
            <a:ext cx="2168912" cy="6463308"/>
          </a:xfrm>
          <a:prstGeom prst="rect">
            <a:avLst/>
          </a:prstGeom>
          <a:noFill/>
        </p:spPr>
        <p:txBody>
          <a:bodyPr wrap="square" rtlCol="0">
            <a:spAutoFit/>
          </a:bodyPr>
          <a:lstStyle/>
          <a:p>
            <a:r>
              <a:rPr lang="en-US" u="sng" dirty="0"/>
              <a:t>Lines 90-111</a:t>
            </a:r>
            <a:r>
              <a:rPr lang="en-US" dirty="0"/>
              <a:t>:</a:t>
            </a:r>
          </a:p>
          <a:p>
            <a:r>
              <a:rPr lang="en-US" dirty="0"/>
              <a:t>Put method: </a:t>
            </a:r>
          </a:p>
          <a:p>
            <a:pPr marL="285750" indent="-285750">
              <a:buFont typeface="Arial" panose="020B0604020202020204" pitchFamily="34" charset="0"/>
              <a:buChar char="•"/>
            </a:pPr>
            <a:r>
              <a:rPr lang="en-US" dirty="0"/>
              <a:t>Check for null key (error) or null value (indicates key should be removed)</a:t>
            </a:r>
          </a:p>
          <a:p>
            <a:pPr marL="285750" indent="-285750">
              <a:buFont typeface="Arial" panose="020B0604020202020204" pitchFamily="34" charset="0"/>
              <a:buChar char="•"/>
            </a:pPr>
            <a:r>
              <a:rPr lang="en-US" dirty="0"/>
              <a:t>Run resize if load factor &gt;= 50%</a:t>
            </a:r>
          </a:p>
          <a:p>
            <a:pPr marL="285750" indent="-285750">
              <a:buFont typeface="Arial" panose="020B0604020202020204" pitchFamily="34" charset="0"/>
              <a:buChar char="•"/>
            </a:pPr>
            <a:r>
              <a:rPr lang="en-US" dirty="0"/>
              <a:t>Insert with linear probing: </a:t>
            </a:r>
          </a:p>
          <a:p>
            <a:pPr marL="285750" indent="-285750">
              <a:buFont typeface="Arial" panose="020B0604020202020204" pitchFamily="34" charset="0"/>
              <a:buChar char="•"/>
            </a:pPr>
            <a:r>
              <a:rPr lang="en-US" dirty="0"/>
              <a:t>For loop will start with h1(c(k)) output; if need be, search +1 to right until open slot found or encounter the key to be inserted (in which case, just update value)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4" name="Picture 3" descr="C:\Users\Karin\Google Drive\CS\CS1501\LinearProbingHashST.java - Notepad++">
            <a:extLst>
              <a:ext uri="{FF2B5EF4-FFF2-40B4-BE49-F238E27FC236}">
                <a16:creationId xmlns:a16="http://schemas.microsoft.com/office/drawing/2014/main" xmlns="" id="{D69BC6EA-706C-4DC8-9369-D8B02D79084F}"/>
              </a:ext>
            </a:extLst>
          </p:cNvPr>
          <p:cNvPicPr>
            <a:picLocks noChangeAspect="1"/>
          </p:cNvPicPr>
          <p:nvPr/>
        </p:nvPicPr>
        <p:blipFill rotWithShape="1">
          <a:blip r:embed="rId2">
            <a:extLst>
              <a:ext uri="{28A0092B-C50C-407E-A947-70E740481C1C}">
                <a14:useLocalDpi xmlns:a14="http://schemas.microsoft.com/office/drawing/2010/main" val="0"/>
              </a:ext>
            </a:extLst>
          </a:blip>
          <a:srcRect l="2210" t="42426" r="8709" b="6340"/>
          <a:stretch/>
        </p:blipFill>
        <p:spPr>
          <a:xfrm>
            <a:off x="164480" y="682083"/>
            <a:ext cx="6400800" cy="4327894"/>
          </a:xfrm>
          <a:prstGeom prst="rect">
            <a:avLst/>
          </a:prstGeom>
        </p:spPr>
      </p:pic>
    </p:spTree>
    <p:extLst>
      <p:ext uri="{BB962C8B-B14F-4D97-AF65-F5344CB8AC3E}">
        <p14:creationId xmlns:p14="http://schemas.microsoft.com/office/powerpoint/2010/main" val="36899308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xmlns="" id="{EABA38DD-3BDD-4C4E-A19E-1FC23A7B9798}"/>
              </a:ext>
            </a:extLst>
          </p:cNvPr>
          <p:cNvSpPr txBox="1"/>
          <p:nvPr/>
        </p:nvSpPr>
        <p:spPr>
          <a:xfrm>
            <a:off x="0" y="0"/>
            <a:ext cx="8134066" cy="492443"/>
          </a:xfrm>
          <a:prstGeom prst="rect">
            <a:avLst/>
          </a:prstGeom>
        </p:spPr>
        <p:txBody>
          <a:bodyPr rtlCol="0">
            <a:spAutoFit/>
          </a:bodyPr>
          <a:lstStyle/>
          <a:p>
            <a:r>
              <a:rPr lang="en-US" sz="2600" dirty="0">
                <a:solidFill>
                  <a:srgbClr val="002060"/>
                </a:solidFill>
              </a:rPr>
              <a:t>Hashing code: Textbook’s LinearProbingHashST.java </a:t>
            </a:r>
          </a:p>
        </p:txBody>
      </p:sp>
      <p:sp>
        <p:nvSpPr>
          <p:cNvPr id="5" name="TextBox 4">
            <a:extLst>
              <a:ext uri="{FF2B5EF4-FFF2-40B4-BE49-F238E27FC236}">
                <a16:creationId xmlns:a16="http://schemas.microsoft.com/office/drawing/2014/main" xmlns="" id="{EEBDAD92-958F-46FF-A5D5-A1399CFF180E}"/>
              </a:ext>
            </a:extLst>
          </p:cNvPr>
          <p:cNvSpPr txBox="1"/>
          <p:nvPr/>
        </p:nvSpPr>
        <p:spPr>
          <a:xfrm>
            <a:off x="365201" y="2529979"/>
            <a:ext cx="5188105" cy="2308324"/>
          </a:xfrm>
          <a:prstGeom prst="rect">
            <a:avLst/>
          </a:prstGeom>
          <a:noFill/>
        </p:spPr>
        <p:txBody>
          <a:bodyPr wrap="square" rtlCol="0">
            <a:spAutoFit/>
          </a:bodyPr>
          <a:lstStyle/>
          <a:p>
            <a:r>
              <a:rPr lang="en-US" u="sng" dirty="0"/>
              <a:t>Lines 119-125</a:t>
            </a:r>
            <a:r>
              <a:rPr lang="en-US" dirty="0"/>
              <a:t>:</a:t>
            </a:r>
          </a:p>
          <a:p>
            <a:r>
              <a:rPr lang="en-US" dirty="0"/>
              <a:t>Get method:</a:t>
            </a:r>
          </a:p>
          <a:p>
            <a:pPr marL="285750" indent="-285750">
              <a:buFont typeface="Arial" panose="020B0604020202020204" pitchFamily="34" charset="0"/>
              <a:buChar char="•"/>
            </a:pPr>
            <a:r>
              <a:rPr lang="en-US" dirty="0"/>
              <a:t>Run through similar loop as in “put”</a:t>
            </a:r>
          </a:p>
          <a:p>
            <a:pPr marL="285750" indent="-285750">
              <a:buFont typeface="Arial" panose="020B0604020202020204" pitchFamily="34" charset="0"/>
              <a:buChar char="•"/>
            </a:pPr>
            <a:r>
              <a:rPr lang="en-US" dirty="0"/>
              <a:t>If key is encountered, return the corresponding value.</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3" name="Picture 2" descr="C:\Users\Karin\Google Drive\CS\CS1501\LinearProbingHashST_cut_top.java - Notepad++">
            <a:extLst>
              <a:ext uri="{FF2B5EF4-FFF2-40B4-BE49-F238E27FC236}">
                <a16:creationId xmlns:a16="http://schemas.microsoft.com/office/drawing/2014/main" xmlns="" id="{703F0459-82BC-4FBF-8D7B-B492C0FCC232}"/>
              </a:ext>
            </a:extLst>
          </p:cNvPr>
          <p:cNvPicPr>
            <a:picLocks noChangeAspect="1"/>
          </p:cNvPicPr>
          <p:nvPr/>
        </p:nvPicPr>
        <p:blipFill rotWithShape="1">
          <a:blip r:embed="rId2">
            <a:extLst>
              <a:ext uri="{28A0092B-C50C-407E-A947-70E740481C1C}">
                <a14:useLocalDpi xmlns:a14="http://schemas.microsoft.com/office/drawing/2010/main" val="0"/>
              </a:ext>
            </a:extLst>
          </a:blip>
          <a:srcRect l="1088" t="56125" r="6725" b="7811"/>
          <a:stretch/>
        </p:blipFill>
        <p:spPr>
          <a:xfrm>
            <a:off x="111512" y="682083"/>
            <a:ext cx="6858000" cy="1634095"/>
          </a:xfrm>
          <a:prstGeom prst="rect">
            <a:avLst/>
          </a:prstGeom>
        </p:spPr>
      </p:pic>
    </p:spTree>
    <p:extLst>
      <p:ext uri="{BB962C8B-B14F-4D97-AF65-F5344CB8AC3E}">
        <p14:creationId xmlns:p14="http://schemas.microsoft.com/office/powerpoint/2010/main" val="24097074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xmlns="" id="{EABA38DD-3BDD-4C4E-A19E-1FC23A7B9798}"/>
              </a:ext>
            </a:extLst>
          </p:cNvPr>
          <p:cNvSpPr txBox="1"/>
          <p:nvPr/>
        </p:nvSpPr>
        <p:spPr>
          <a:xfrm>
            <a:off x="0" y="0"/>
            <a:ext cx="8134066" cy="492443"/>
          </a:xfrm>
          <a:prstGeom prst="rect">
            <a:avLst/>
          </a:prstGeom>
        </p:spPr>
        <p:txBody>
          <a:bodyPr rtlCol="0">
            <a:spAutoFit/>
          </a:bodyPr>
          <a:lstStyle/>
          <a:p>
            <a:r>
              <a:rPr lang="en-US" sz="2600" dirty="0">
                <a:solidFill>
                  <a:srgbClr val="002060"/>
                </a:solidFill>
              </a:rPr>
              <a:t>Hashing code: Textbook’s LinearProbingHashST.java </a:t>
            </a:r>
          </a:p>
        </p:txBody>
      </p:sp>
      <p:sp>
        <p:nvSpPr>
          <p:cNvPr id="5" name="TextBox 4">
            <a:extLst>
              <a:ext uri="{FF2B5EF4-FFF2-40B4-BE49-F238E27FC236}">
                <a16:creationId xmlns:a16="http://schemas.microsoft.com/office/drawing/2014/main" xmlns="" id="{EEBDAD92-958F-46FF-A5D5-A1399CFF180E}"/>
              </a:ext>
            </a:extLst>
          </p:cNvPr>
          <p:cNvSpPr txBox="1"/>
          <p:nvPr/>
        </p:nvSpPr>
        <p:spPr>
          <a:xfrm>
            <a:off x="365201" y="2529979"/>
            <a:ext cx="5188105" cy="2308324"/>
          </a:xfrm>
          <a:prstGeom prst="rect">
            <a:avLst/>
          </a:prstGeom>
          <a:noFill/>
        </p:spPr>
        <p:txBody>
          <a:bodyPr wrap="square" rtlCol="0">
            <a:spAutoFit/>
          </a:bodyPr>
          <a:lstStyle/>
          <a:p>
            <a:r>
              <a:rPr lang="en-US" u="sng" dirty="0"/>
              <a:t>Lines 119-125</a:t>
            </a:r>
            <a:r>
              <a:rPr lang="en-US" dirty="0"/>
              <a:t>:</a:t>
            </a:r>
          </a:p>
          <a:p>
            <a:r>
              <a:rPr lang="en-US" dirty="0"/>
              <a:t>Get method:</a:t>
            </a:r>
          </a:p>
          <a:p>
            <a:pPr marL="285750" indent="-285750">
              <a:buFont typeface="Arial" panose="020B0604020202020204" pitchFamily="34" charset="0"/>
              <a:buChar char="•"/>
            </a:pPr>
            <a:r>
              <a:rPr lang="en-US" dirty="0"/>
              <a:t>Run through similar loop as in “put”</a:t>
            </a:r>
          </a:p>
          <a:p>
            <a:pPr marL="285750" indent="-285750">
              <a:buFont typeface="Arial" panose="020B0604020202020204" pitchFamily="34" charset="0"/>
              <a:buChar char="•"/>
            </a:pPr>
            <a:r>
              <a:rPr lang="en-US" dirty="0"/>
              <a:t>If key is encountered, return the corresponding value.</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3" name="Picture 2" descr="C:\Users\Karin\Google Drive\CS\CS1501\LinearProbingHashST_cut_top.java - Notepad++">
            <a:extLst>
              <a:ext uri="{FF2B5EF4-FFF2-40B4-BE49-F238E27FC236}">
                <a16:creationId xmlns:a16="http://schemas.microsoft.com/office/drawing/2014/main" xmlns="" id="{703F0459-82BC-4FBF-8D7B-B492C0FCC232}"/>
              </a:ext>
            </a:extLst>
          </p:cNvPr>
          <p:cNvPicPr>
            <a:picLocks noChangeAspect="1"/>
          </p:cNvPicPr>
          <p:nvPr/>
        </p:nvPicPr>
        <p:blipFill rotWithShape="1">
          <a:blip r:embed="rId2">
            <a:extLst>
              <a:ext uri="{28A0092B-C50C-407E-A947-70E740481C1C}">
                <a14:useLocalDpi xmlns:a14="http://schemas.microsoft.com/office/drawing/2010/main" val="0"/>
              </a:ext>
            </a:extLst>
          </a:blip>
          <a:srcRect l="1088" t="56125" r="6725" b="7811"/>
          <a:stretch/>
        </p:blipFill>
        <p:spPr>
          <a:xfrm>
            <a:off x="111512" y="682083"/>
            <a:ext cx="6858000" cy="1634095"/>
          </a:xfrm>
          <a:prstGeom prst="rect">
            <a:avLst/>
          </a:prstGeom>
        </p:spPr>
      </p:pic>
    </p:spTree>
    <p:extLst>
      <p:ext uri="{BB962C8B-B14F-4D97-AF65-F5344CB8AC3E}">
        <p14:creationId xmlns:p14="http://schemas.microsoft.com/office/powerpoint/2010/main" val="25913243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xmlns="" id="{EABA38DD-3BDD-4C4E-A19E-1FC23A7B9798}"/>
              </a:ext>
            </a:extLst>
          </p:cNvPr>
          <p:cNvSpPr txBox="1"/>
          <p:nvPr/>
        </p:nvSpPr>
        <p:spPr>
          <a:xfrm>
            <a:off x="0" y="0"/>
            <a:ext cx="8134066" cy="492443"/>
          </a:xfrm>
          <a:prstGeom prst="rect">
            <a:avLst/>
          </a:prstGeom>
        </p:spPr>
        <p:txBody>
          <a:bodyPr rtlCol="0">
            <a:spAutoFit/>
          </a:bodyPr>
          <a:lstStyle/>
          <a:p>
            <a:r>
              <a:rPr lang="en-US" sz="2600" dirty="0">
                <a:solidFill>
                  <a:srgbClr val="002060"/>
                </a:solidFill>
              </a:rPr>
              <a:t>Hashing code: Textbook’s LinearProbingHashST.java </a:t>
            </a:r>
          </a:p>
        </p:txBody>
      </p:sp>
      <p:pic>
        <p:nvPicPr>
          <p:cNvPr id="4" name="Picture 3" descr="C:\Users\Karin\Google Drive\CS\CS1501\LinearProbingHashST_cut_top.java - Notepad++">
            <a:extLst>
              <a:ext uri="{FF2B5EF4-FFF2-40B4-BE49-F238E27FC236}">
                <a16:creationId xmlns:a16="http://schemas.microsoft.com/office/drawing/2014/main" xmlns="" id="{D18F70BE-25BB-43C3-9CD0-03ABD1C56EA4}"/>
              </a:ext>
            </a:extLst>
          </p:cNvPr>
          <p:cNvPicPr>
            <a:picLocks noChangeAspect="1"/>
          </p:cNvPicPr>
          <p:nvPr/>
        </p:nvPicPr>
        <p:blipFill rotWithShape="1">
          <a:blip r:embed="rId2">
            <a:extLst>
              <a:ext uri="{28A0092B-C50C-407E-A947-70E740481C1C}">
                <a14:useLocalDpi xmlns:a14="http://schemas.microsoft.com/office/drawing/2010/main" val="0"/>
              </a:ext>
            </a:extLst>
          </a:blip>
          <a:srcRect l="2036" t="12222" r="15870" b="5041"/>
          <a:stretch/>
        </p:blipFill>
        <p:spPr>
          <a:xfrm>
            <a:off x="178420" y="591944"/>
            <a:ext cx="4962293" cy="5674112"/>
          </a:xfrm>
          <a:prstGeom prst="rect">
            <a:avLst/>
          </a:prstGeom>
        </p:spPr>
      </p:pic>
      <p:sp>
        <p:nvSpPr>
          <p:cNvPr id="7" name="TextBox 6">
            <a:extLst>
              <a:ext uri="{FF2B5EF4-FFF2-40B4-BE49-F238E27FC236}">
                <a16:creationId xmlns:a16="http://schemas.microsoft.com/office/drawing/2014/main" xmlns="" id="{B238F000-3FD2-4DEC-8BCE-0A710FAC6AEB}"/>
              </a:ext>
            </a:extLst>
          </p:cNvPr>
          <p:cNvSpPr txBox="1"/>
          <p:nvPr/>
        </p:nvSpPr>
        <p:spPr>
          <a:xfrm>
            <a:off x="5459811" y="1158377"/>
            <a:ext cx="3193535" cy="2585323"/>
          </a:xfrm>
          <a:prstGeom prst="rect">
            <a:avLst/>
          </a:prstGeom>
          <a:noFill/>
        </p:spPr>
        <p:txBody>
          <a:bodyPr wrap="square" rtlCol="0">
            <a:spAutoFit/>
          </a:bodyPr>
          <a:lstStyle/>
          <a:p>
            <a:r>
              <a:rPr lang="en-US" u="sng" dirty="0"/>
              <a:t>Lines 134-146</a:t>
            </a:r>
            <a:r>
              <a:rPr lang="en-US" dirty="0"/>
              <a:t>:</a:t>
            </a:r>
          </a:p>
          <a:p>
            <a:r>
              <a:rPr lang="en-US" dirty="0"/>
              <a:t>delete method, first part:</a:t>
            </a:r>
          </a:p>
          <a:p>
            <a:pPr marL="285750" indent="-285750">
              <a:buFont typeface="Arial" panose="020B0604020202020204" pitchFamily="34" charset="0"/>
              <a:buChar char="•"/>
            </a:pPr>
            <a:r>
              <a:rPr lang="en-US" dirty="0"/>
              <a:t>Confirm key in table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Find the key, null out corresponding position in both key and value arrays</a:t>
            </a:r>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0476342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xmlns="" id="{EABA38DD-3BDD-4C4E-A19E-1FC23A7B9798}"/>
              </a:ext>
            </a:extLst>
          </p:cNvPr>
          <p:cNvSpPr txBox="1"/>
          <p:nvPr/>
        </p:nvSpPr>
        <p:spPr>
          <a:xfrm>
            <a:off x="0" y="0"/>
            <a:ext cx="8134066" cy="492443"/>
          </a:xfrm>
          <a:prstGeom prst="rect">
            <a:avLst/>
          </a:prstGeom>
        </p:spPr>
        <p:txBody>
          <a:bodyPr rtlCol="0">
            <a:spAutoFit/>
          </a:bodyPr>
          <a:lstStyle/>
          <a:p>
            <a:r>
              <a:rPr lang="en-US" sz="2600" dirty="0">
                <a:solidFill>
                  <a:srgbClr val="002060"/>
                </a:solidFill>
              </a:rPr>
              <a:t>Hashing code: Textbook’s LinearProbingHashST.java </a:t>
            </a:r>
          </a:p>
        </p:txBody>
      </p:sp>
      <p:pic>
        <p:nvPicPr>
          <p:cNvPr id="4" name="Picture 3" descr="C:\Users\Karin\Google Drive\CS\CS1501\LinearProbingHashST_cut_top.java - Notepad++">
            <a:extLst>
              <a:ext uri="{FF2B5EF4-FFF2-40B4-BE49-F238E27FC236}">
                <a16:creationId xmlns:a16="http://schemas.microsoft.com/office/drawing/2014/main" xmlns="" id="{D18F70BE-25BB-43C3-9CD0-03ABD1C56EA4}"/>
              </a:ext>
            </a:extLst>
          </p:cNvPr>
          <p:cNvPicPr>
            <a:picLocks noChangeAspect="1"/>
          </p:cNvPicPr>
          <p:nvPr/>
        </p:nvPicPr>
        <p:blipFill rotWithShape="1">
          <a:blip r:embed="rId2">
            <a:extLst>
              <a:ext uri="{28A0092B-C50C-407E-A947-70E740481C1C}">
                <a14:useLocalDpi xmlns:a14="http://schemas.microsoft.com/office/drawing/2010/main" val="0"/>
              </a:ext>
            </a:extLst>
          </a:blip>
          <a:srcRect l="2036" t="47493" r="15870" b="5041"/>
          <a:stretch/>
        </p:blipFill>
        <p:spPr>
          <a:xfrm>
            <a:off x="178420" y="669072"/>
            <a:ext cx="4962293" cy="3255227"/>
          </a:xfrm>
          <a:prstGeom prst="rect">
            <a:avLst/>
          </a:prstGeom>
        </p:spPr>
      </p:pic>
      <p:sp>
        <p:nvSpPr>
          <p:cNvPr id="7" name="TextBox 6">
            <a:extLst>
              <a:ext uri="{FF2B5EF4-FFF2-40B4-BE49-F238E27FC236}">
                <a16:creationId xmlns:a16="http://schemas.microsoft.com/office/drawing/2014/main" xmlns="" id="{B238F000-3FD2-4DEC-8BCE-0A710FAC6AEB}"/>
              </a:ext>
            </a:extLst>
          </p:cNvPr>
          <p:cNvSpPr txBox="1"/>
          <p:nvPr/>
        </p:nvSpPr>
        <p:spPr>
          <a:xfrm>
            <a:off x="5270473" y="470139"/>
            <a:ext cx="3695107" cy="6309420"/>
          </a:xfrm>
          <a:prstGeom prst="rect">
            <a:avLst/>
          </a:prstGeom>
          <a:noFill/>
        </p:spPr>
        <p:txBody>
          <a:bodyPr wrap="square" rtlCol="0">
            <a:spAutoFit/>
          </a:bodyPr>
          <a:lstStyle/>
          <a:p>
            <a:r>
              <a:rPr lang="en-US" u="sng" dirty="0"/>
              <a:t>Lines 148-167</a:t>
            </a:r>
            <a:r>
              <a:rPr lang="en-US" dirty="0"/>
              <a:t>:</a:t>
            </a:r>
          </a:p>
          <a:p>
            <a:r>
              <a:rPr lang="en-US" sz="1600" dirty="0"/>
              <a:t>delete method, second part:</a:t>
            </a:r>
          </a:p>
          <a:p>
            <a:pPr marL="285750" indent="-285750">
              <a:buFont typeface="Arial" panose="020B0604020202020204" pitchFamily="34" charset="0"/>
              <a:buChar char="•"/>
            </a:pPr>
            <a:r>
              <a:rPr lang="en-US" sz="1600" dirty="0"/>
              <a:t>We have to rehash everything that follows within the same cluster.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This issue was discussed on slide 14 in lecture.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These are items that may have ended up in their current location because they collided with the deleted item’s location.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If this is the case, then subsequent attempts to search for one of those keys will fail, because the hole left by the deleted item will be used to terminate the search process – it will never get to the location of the key that originally collided with it.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This method will also shrink the array if the load factor has become sufficiently low.</a:t>
            </a:r>
            <a:endParaRPr lang="en-US" dirty="0"/>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xmlns="" id="{DDE7AA0B-4244-42BB-B16A-52FCE3C52B13}"/>
              </a:ext>
            </a:extLst>
          </p:cNvPr>
          <p:cNvPicPr>
            <a:picLocks noChangeAspect="1"/>
          </p:cNvPicPr>
          <p:nvPr/>
        </p:nvPicPr>
        <p:blipFill>
          <a:blip r:embed="rId3"/>
          <a:stretch>
            <a:fillRect/>
          </a:stretch>
        </p:blipFill>
        <p:spPr>
          <a:xfrm>
            <a:off x="275990" y="4100927"/>
            <a:ext cx="3597539" cy="2623257"/>
          </a:xfrm>
          <a:prstGeom prst="rect">
            <a:avLst/>
          </a:prstGeom>
        </p:spPr>
      </p:pic>
    </p:spTree>
    <p:extLst>
      <p:ext uri="{BB962C8B-B14F-4D97-AF65-F5344CB8AC3E}">
        <p14:creationId xmlns:p14="http://schemas.microsoft.com/office/powerpoint/2010/main" val="12483255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xmlns="" id="{EABA38DD-3BDD-4C4E-A19E-1FC23A7B9798}"/>
              </a:ext>
            </a:extLst>
          </p:cNvPr>
          <p:cNvSpPr txBox="1"/>
          <p:nvPr/>
        </p:nvSpPr>
        <p:spPr>
          <a:xfrm>
            <a:off x="0" y="0"/>
            <a:ext cx="8134066" cy="492443"/>
          </a:xfrm>
          <a:prstGeom prst="rect">
            <a:avLst/>
          </a:prstGeom>
        </p:spPr>
        <p:txBody>
          <a:bodyPr rtlCol="0">
            <a:spAutoFit/>
          </a:bodyPr>
          <a:lstStyle/>
          <a:p>
            <a:r>
              <a:rPr lang="en-US" sz="2600" dirty="0">
                <a:solidFill>
                  <a:srgbClr val="002060"/>
                </a:solidFill>
              </a:rPr>
              <a:t>Hashing code: Textbook’s LinearProbingHashST.java </a:t>
            </a:r>
          </a:p>
        </p:txBody>
      </p:sp>
      <p:pic>
        <p:nvPicPr>
          <p:cNvPr id="4" name="Picture 3" descr="C:\Users\Karin\Google Drive\CS\CS1501\LinearProbingHashST_cut_top.java - Notepad++">
            <a:extLst>
              <a:ext uri="{FF2B5EF4-FFF2-40B4-BE49-F238E27FC236}">
                <a16:creationId xmlns:a16="http://schemas.microsoft.com/office/drawing/2014/main" xmlns="" id="{D18F70BE-25BB-43C3-9CD0-03ABD1C56EA4}"/>
              </a:ext>
            </a:extLst>
          </p:cNvPr>
          <p:cNvPicPr>
            <a:picLocks noChangeAspect="1"/>
          </p:cNvPicPr>
          <p:nvPr/>
        </p:nvPicPr>
        <p:blipFill rotWithShape="1">
          <a:blip r:embed="rId2">
            <a:extLst>
              <a:ext uri="{28A0092B-C50C-407E-A947-70E740481C1C}">
                <a14:useLocalDpi xmlns:a14="http://schemas.microsoft.com/office/drawing/2010/main" val="0"/>
              </a:ext>
            </a:extLst>
          </a:blip>
          <a:srcRect l="2036" t="47493" r="15870" b="5041"/>
          <a:stretch/>
        </p:blipFill>
        <p:spPr>
          <a:xfrm>
            <a:off x="178420" y="669072"/>
            <a:ext cx="4962293" cy="3255227"/>
          </a:xfrm>
          <a:prstGeom prst="rect">
            <a:avLst/>
          </a:prstGeom>
        </p:spPr>
      </p:pic>
      <p:sp>
        <p:nvSpPr>
          <p:cNvPr id="7" name="TextBox 6">
            <a:extLst>
              <a:ext uri="{FF2B5EF4-FFF2-40B4-BE49-F238E27FC236}">
                <a16:creationId xmlns:a16="http://schemas.microsoft.com/office/drawing/2014/main" xmlns="" id="{B238F000-3FD2-4DEC-8BCE-0A710FAC6AEB}"/>
              </a:ext>
            </a:extLst>
          </p:cNvPr>
          <p:cNvSpPr txBox="1"/>
          <p:nvPr/>
        </p:nvSpPr>
        <p:spPr>
          <a:xfrm>
            <a:off x="5270473" y="470139"/>
            <a:ext cx="3695107" cy="6309420"/>
          </a:xfrm>
          <a:prstGeom prst="rect">
            <a:avLst/>
          </a:prstGeom>
          <a:noFill/>
        </p:spPr>
        <p:txBody>
          <a:bodyPr wrap="square" rtlCol="0">
            <a:spAutoFit/>
          </a:bodyPr>
          <a:lstStyle/>
          <a:p>
            <a:r>
              <a:rPr lang="en-US" u="sng" dirty="0"/>
              <a:t>Lines 148-167</a:t>
            </a:r>
            <a:r>
              <a:rPr lang="en-US" dirty="0"/>
              <a:t>:</a:t>
            </a:r>
          </a:p>
          <a:p>
            <a:r>
              <a:rPr lang="en-US" sz="1600" dirty="0"/>
              <a:t>delete method, second part:</a:t>
            </a:r>
          </a:p>
          <a:p>
            <a:pPr marL="285750" indent="-285750">
              <a:buFont typeface="Arial" panose="020B0604020202020204" pitchFamily="34" charset="0"/>
              <a:buChar char="•"/>
            </a:pPr>
            <a:r>
              <a:rPr lang="en-US" sz="1600" dirty="0"/>
              <a:t>We have to rehash everything that follows within the same cluster.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This issue was discussed on slide 14 in lecture.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These are items that may have ended up in their current location because they collided with the deleted item’s location.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If this is the case, then subsequent attempts to search for one of those keys will fail, because the hole left by the deleted item will be used to terminate the search process – it will never get to the location of the key that originally collided with it.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This method will also shrink the array if the load factor has become sufficiently low.</a:t>
            </a:r>
            <a:endParaRPr lang="en-US" dirty="0"/>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xmlns="" id="{DDE7AA0B-4244-42BB-B16A-52FCE3C52B13}"/>
              </a:ext>
            </a:extLst>
          </p:cNvPr>
          <p:cNvPicPr>
            <a:picLocks noChangeAspect="1"/>
          </p:cNvPicPr>
          <p:nvPr/>
        </p:nvPicPr>
        <p:blipFill>
          <a:blip r:embed="rId3"/>
          <a:stretch>
            <a:fillRect/>
          </a:stretch>
        </p:blipFill>
        <p:spPr>
          <a:xfrm>
            <a:off x="275990" y="4100927"/>
            <a:ext cx="3597539" cy="2623257"/>
          </a:xfrm>
          <a:prstGeom prst="rect">
            <a:avLst/>
          </a:prstGeom>
        </p:spPr>
      </p:pic>
    </p:spTree>
    <p:extLst>
      <p:ext uri="{BB962C8B-B14F-4D97-AF65-F5344CB8AC3E}">
        <p14:creationId xmlns:p14="http://schemas.microsoft.com/office/powerpoint/2010/main" val="12890248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xmlns="" id="{EABA38DD-3BDD-4C4E-A19E-1FC23A7B9798}"/>
              </a:ext>
            </a:extLst>
          </p:cNvPr>
          <p:cNvSpPr txBox="1"/>
          <p:nvPr/>
        </p:nvSpPr>
        <p:spPr>
          <a:xfrm>
            <a:off x="-1" y="0"/>
            <a:ext cx="8669215" cy="492443"/>
          </a:xfrm>
          <a:prstGeom prst="rect">
            <a:avLst/>
          </a:prstGeom>
        </p:spPr>
        <p:txBody>
          <a:bodyPr wrap="square" rtlCol="0">
            <a:spAutoFit/>
          </a:bodyPr>
          <a:lstStyle/>
          <a:p>
            <a:r>
              <a:rPr lang="en-US" sz="2600" dirty="0" smtClean="0">
                <a:solidFill>
                  <a:srgbClr val="002060"/>
                </a:solidFill>
              </a:rPr>
              <a:t>How would we modify this code to implement double hashing</a:t>
            </a:r>
            <a:endParaRPr lang="en-US" sz="2600" dirty="0">
              <a:solidFill>
                <a:srgbClr val="002060"/>
              </a:solidFill>
            </a:endParaRPr>
          </a:p>
        </p:txBody>
      </p:sp>
      <p:sp>
        <p:nvSpPr>
          <p:cNvPr id="2" name="TextBox 1"/>
          <p:cNvSpPr txBox="1"/>
          <p:nvPr/>
        </p:nvSpPr>
        <p:spPr>
          <a:xfrm>
            <a:off x="237392" y="835269"/>
            <a:ext cx="7192107"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The following shows one possible approach to this, for a subset of the hashing methods.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Double hashing code is not available from the textbook; the examples on the next few slides were formed with reference to various code samples on the web.</a:t>
            </a:r>
            <a:endParaRPr lang="en-US" sz="2400" dirty="0"/>
          </a:p>
        </p:txBody>
      </p:sp>
    </p:spTree>
    <p:extLst>
      <p:ext uri="{BB962C8B-B14F-4D97-AF65-F5344CB8AC3E}">
        <p14:creationId xmlns:p14="http://schemas.microsoft.com/office/powerpoint/2010/main" val="3049762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Hashing recap: </a:t>
            </a:r>
          </a:p>
        </p:txBody>
      </p:sp>
      <p:sp>
        <p:nvSpPr>
          <p:cNvPr id="3" name="TextBox 2">
            <a:extLst>
              <a:ext uri="{FF2B5EF4-FFF2-40B4-BE49-F238E27FC236}">
                <a16:creationId xmlns:a16="http://schemas.microsoft.com/office/drawing/2014/main" xmlns="" id="{3F6396DE-B199-4A79-B302-CDA9DD94D8E8}"/>
              </a:ext>
            </a:extLst>
          </p:cNvPr>
          <p:cNvSpPr txBox="1"/>
          <p:nvPr/>
        </p:nvSpPr>
        <p:spPr>
          <a:xfrm>
            <a:off x="379141" y="713678"/>
            <a:ext cx="4728118" cy="461665"/>
          </a:xfrm>
          <a:prstGeom prst="rect">
            <a:avLst/>
          </a:prstGeom>
          <a:noFill/>
        </p:spPr>
        <p:txBody>
          <a:bodyPr wrap="square" rtlCol="0">
            <a:spAutoFit/>
          </a:bodyPr>
          <a:lstStyle/>
          <a:p>
            <a:r>
              <a:rPr lang="en-US" sz="2400" dirty="0"/>
              <a:t>Why use hash tables?</a:t>
            </a:r>
          </a:p>
        </p:txBody>
      </p:sp>
      <p:sp>
        <p:nvSpPr>
          <p:cNvPr id="4" name="TextBox 3">
            <a:extLst>
              <a:ext uri="{FF2B5EF4-FFF2-40B4-BE49-F238E27FC236}">
                <a16:creationId xmlns:a16="http://schemas.microsoft.com/office/drawing/2014/main" xmlns="" id="{1D13B0E6-AF69-40D7-B71F-0D333C38767F}"/>
              </a:ext>
            </a:extLst>
          </p:cNvPr>
          <p:cNvSpPr txBox="1"/>
          <p:nvPr/>
        </p:nvSpPr>
        <p:spPr>
          <a:xfrm>
            <a:off x="929823" y="1175343"/>
            <a:ext cx="5736554" cy="1107996"/>
          </a:xfrm>
          <a:prstGeom prst="rect">
            <a:avLst/>
          </a:prstGeom>
          <a:noFill/>
        </p:spPr>
        <p:txBody>
          <a:bodyPr wrap="square" rtlCol="0">
            <a:spAutoFit/>
          </a:bodyPr>
          <a:lstStyle/>
          <a:p>
            <a:r>
              <a:rPr lang="en-US" sz="2200" dirty="0">
                <a:solidFill>
                  <a:srgbClr val="00B050"/>
                </a:solidFill>
              </a:rPr>
              <a:t>To store key-value pairs (i.e., unique identifiers like SSNs or PeopleSoft numbers, and associated info (name, phone #, </a:t>
            </a:r>
            <a:r>
              <a:rPr lang="en-US" sz="2200" dirty="0" err="1">
                <a:solidFill>
                  <a:srgbClr val="00B050"/>
                </a:solidFill>
              </a:rPr>
              <a:t>etc</a:t>
            </a:r>
            <a:r>
              <a:rPr lang="en-US" sz="2200" dirty="0">
                <a:solidFill>
                  <a:srgbClr val="00B050"/>
                </a:solidFill>
              </a:rPr>
              <a:t>…)</a:t>
            </a:r>
          </a:p>
        </p:txBody>
      </p:sp>
      <p:sp>
        <p:nvSpPr>
          <p:cNvPr id="8" name="TextBox 7">
            <a:extLst>
              <a:ext uri="{FF2B5EF4-FFF2-40B4-BE49-F238E27FC236}">
                <a16:creationId xmlns:a16="http://schemas.microsoft.com/office/drawing/2014/main" xmlns="" id="{690BCE98-B0FD-404D-953F-51A8D4468E36}"/>
              </a:ext>
            </a:extLst>
          </p:cNvPr>
          <p:cNvSpPr txBox="1"/>
          <p:nvPr/>
        </p:nvSpPr>
        <p:spPr>
          <a:xfrm>
            <a:off x="379141" y="2283339"/>
            <a:ext cx="6556918" cy="461665"/>
          </a:xfrm>
          <a:prstGeom prst="rect">
            <a:avLst/>
          </a:prstGeom>
          <a:noFill/>
        </p:spPr>
        <p:txBody>
          <a:bodyPr wrap="square" rtlCol="0">
            <a:spAutoFit/>
          </a:bodyPr>
          <a:lstStyle/>
          <a:p>
            <a:r>
              <a:rPr lang="en-US" sz="2400" dirty="0"/>
              <a:t>Data structure?</a:t>
            </a:r>
          </a:p>
        </p:txBody>
      </p:sp>
      <p:graphicFrame>
        <p:nvGraphicFramePr>
          <p:cNvPr id="9" name="Table 9">
            <a:extLst>
              <a:ext uri="{FF2B5EF4-FFF2-40B4-BE49-F238E27FC236}">
                <a16:creationId xmlns:a16="http://schemas.microsoft.com/office/drawing/2014/main" xmlns="" id="{481A7B80-AEC2-442F-8489-88D0C7B2D5BA}"/>
              </a:ext>
            </a:extLst>
          </p:cNvPr>
          <p:cNvGraphicFramePr>
            <a:graphicFrameLocks noGrp="1"/>
          </p:cNvGraphicFramePr>
          <p:nvPr>
            <p:extLst>
              <p:ext uri="{D42A27DB-BD31-4B8C-83A1-F6EECF244321}">
                <p14:modId xmlns:p14="http://schemas.microsoft.com/office/powerpoint/2010/main" val="2966812286"/>
              </p:ext>
            </p:extLst>
          </p:nvPr>
        </p:nvGraphicFramePr>
        <p:xfrm>
          <a:off x="940972" y="3156928"/>
          <a:ext cx="6096002" cy="461664"/>
        </p:xfrm>
        <a:graphic>
          <a:graphicData uri="http://schemas.openxmlformats.org/drawingml/2006/table">
            <a:tbl>
              <a:tblPr firstRow="1" bandRow="1">
                <a:tableStyleId>{073A0DAA-6AF3-43AB-8588-CEC1D06C72B9}</a:tableStyleId>
              </a:tblPr>
              <a:tblGrid>
                <a:gridCol w="554182">
                  <a:extLst>
                    <a:ext uri="{9D8B030D-6E8A-4147-A177-3AD203B41FA5}">
                      <a16:colId xmlns:a16="http://schemas.microsoft.com/office/drawing/2014/main" xmlns="" val="744068991"/>
                    </a:ext>
                  </a:extLst>
                </a:gridCol>
                <a:gridCol w="554182">
                  <a:extLst>
                    <a:ext uri="{9D8B030D-6E8A-4147-A177-3AD203B41FA5}">
                      <a16:colId xmlns:a16="http://schemas.microsoft.com/office/drawing/2014/main" xmlns="" val="3308526507"/>
                    </a:ext>
                  </a:extLst>
                </a:gridCol>
                <a:gridCol w="554182">
                  <a:extLst>
                    <a:ext uri="{9D8B030D-6E8A-4147-A177-3AD203B41FA5}">
                      <a16:colId xmlns:a16="http://schemas.microsoft.com/office/drawing/2014/main" xmlns="" val="1286620001"/>
                    </a:ext>
                  </a:extLst>
                </a:gridCol>
                <a:gridCol w="554182">
                  <a:extLst>
                    <a:ext uri="{9D8B030D-6E8A-4147-A177-3AD203B41FA5}">
                      <a16:colId xmlns:a16="http://schemas.microsoft.com/office/drawing/2014/main" xmlns="" val="4003635970"/>
                    </a:ext>
                  </a:extLst>
                </a:gridCol>
                <a:gridCol w="554182">
                  <a:extLst>
                    <a:ext uri="{9D8B030D-6E8A-4147-A177-3AD203B41FA5}">
                      <a16:colId xmlns:a16="http://schemas.microsoft.com/office/drawing/2014/main" xmlns="" val="3440982615"/>
                    </a:ext>
                  </a:extLst>
                </a:gridCol>
                <a:gridCol w="554182">
                  <a:extLst>
                    <a:ext uri="{9D8B030D-6E8A-4147-A177-3AD203B41FA5}">
                      <a16:colId xmlns:a16="http://schemas.microsoft.com/office/drawing/2014/main" xmlns="" val="761235024"/>
                    </a:ext>
                  </a:extLst>
                </a:gridCol>
                <a:gridCol w="554182">
                  <a:extLst>
                    <a:ext uri="{9D8B030D-6E8A-4147-A177-3AD203B41FA5}">
                      <a16:colId xmlns:a16="http://schemas.microsoft.com/office/drawing/2014/main" xmlns="" val="1110123748"/>
                    </a:ext>
                  </a:extLst>
                </a:gridCol>
                <a:gridCol w="554182">
                  <a:extLst>
                    <a:ext uri="{9D8B030D-6E8A-4147-A177-3AD203B41FA5}">
                      <a16:colId xmlns:a16="http://schemas.microsoft.com/office/drawing/2014/main" xmlns="" val="221974964"/>
                    </a:ext>
                  </a:extLst>
                </a:gridCol>
                <a:gridCol w="554182">
                  <a:extLst>
                    <a:ext uri="{9D8B030D-6E8A-4147-A177-3AD203B41FA5}">
                      <a16:colId xmlns:a16="http://schemas.microsoft.com/office/drawing/2014/main" xmlns="" val="3520607064"/>
                    </a:ext>
                  </a:extLst>
                </a:gridCol>
                <a:gridCol w="554182">
                  <a:extLst>
                    <a:ext uri="{9D8B030D-6E8A-4147-A177-3AD203B41FA5}">
                      <a16:colId xmlns:a16="http://schemas.microsoft.com/office/drawing/2014/main" xmlns="" val="1351787277"/>
                    </a:ext>
                  </a:extLst>
                </a:gridCol>
                <a:gridCol w="554182">
                  <a:extLst>
                    <a:ext uri="{9D8B030D-6E8A-4147-A177-3AD203B41FA5}">
                      <a16:colId xmlns:a16="http://schemas.microsoft.com/office/drawing/2014/main" xmlns="" val="38250742"/>
                    </a:ext>
                  </a:extLst>
                </a:gridCol>
              </a:tblGrid>
              <a:tr h="461664">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678417851"/>
                  </a:ext>
                </a:extLst>
              </a:tr>
            </a:tbl>
          </a:graphicData>
        </a:graphic>
      </p:graphicFrame>
      <p:sp>
        <p:nvSpPr>
          <p:cNvPr id="13" name="TextBox 12">
            <a:extLst>
              <a:ext uri="{FF2B5EF4-FFF2-40B4-BE49-F238E27FC236}">
                <a16:creationId xmlns:a16="http://schemas.microsoft.com/office/drawing/2014/main" xmlns="" id="{5257C30E-309E-4EF6-AACF-BE6F22683752}"/>
              </a:ext>
            </a:extLst>
          </p:cNvPr>
          <p:cNvSpPr txBox="1"/>
          <p:nvPr/>
        </p:nvSpPr>
        <p:spPr>
          <a:xfrm>
            <a:off x="825745" y="3652280"/>
            <a:ext cx="7668259" cy="584775"/>
          </a:xfrm>
          <a:prstGeom prst="rect">
            <a:avLst/>
          </a:prstGeom>
          <a:noFill/>
        </p:spPr>
        <p:txBody>
          <a:bodyPr wrap="square" rtlCol="0">
            <a:spAutoFit/>
          </a:bodyPr>
          <a:lstStyle/>
          <a:p>
            <a:r>
              <a:rPr lang="en-US" sz="1600" dirty="0">
                <a:solidFill>
                  <a:srgbClr val="00B050"/>
                </a:solidFill>
              </a:rPr>
              <a:t>Array of length </a:t>
            </a:r>
            <a:r>
              <a:rPr lang="en-US" sz="1600" i="1" dirty="0">
                <a:solidFill>
                  <a:srgbClr val="00B050"/>
                </a:solidFill>
              </a:rPr>
              <a:t>m</a:t>
            </a:r>
            <a:r>
              <a:rPr lang="en-US" sz="1600" dirty="0">
                <a:solidFill>
                  <a:srgbClr val="00B050"/>
                </a:solidFill>
              </a:rPr>
              <a:t> for values (</a:t>
            </a:r>
            <a:r>
              <a:rPr lang="en-US" sz="1600" i="1" dirty="0">
                <a:solidFill>
                  <a:srgbClr val="00B050"/>
                </a:solidFill>
              </a:rPr>
              <a:t>if</a:t>
            </a:r>
            <a:r>
              <a:rPr lang="en-US" sz="1600" dirty="0">
                <a:solidFill>
                  <a:srgbClr val="00B050"/>
                </a:solidFill>
              </a:rPr>
              <a:t> only one value per cell = “open addressing” – see later slides)  </a:t>
            </a:r>
          </a:p>
        </p:txBody>
      </p:sp>
      <p:graphicFrame>
        <p:nvGraphicFramePr>
          <p:cNvPr id="15" name="Table 9">
            <a:extLst>
              <a:ext uri="{FF2B5EF4-FFF2-40B4-BE49-F238E27FC236}">
                <a16:creationId xmlns:a16="http://schemas.microsoft.com/office/drawing/2014/main" xmlns="" id="{EA868138-EF44-45B9-85ED-E72FFFE8D14F}"/>
              </a:ext>
            </a:extLst>
          </p:cNvPr>
          <p:cNvGraphicFramePr>
            <a:graphicFrameLocks noGrp="1"/>
          </p:cNvGraphicFramePr>
          <p:nvPr>
            <p:extLst>
              <p:ext uri="{D42A27DB-BD31-4B8C-83A1-F6EECF244321}">
                <p14:modId xmlns:p14="http://schemas.microsoft.com/office/powerpoint/2010/main" val="4235888065"/>
              </p:ext>
            </p:extLst>
          </p:nvPr>
        </p:nvGraphicFramePr>
        <p:xfrm>
          <a:off x="940972" y="4248975"/>
          <a:ext cx="6096002" cy="461664"/>
        </p:xfrm>
        <a:graphic>
          <a:graphicData uri="http://schemas.openxmlformats.org/drawingml/2006/table">
            <a:tbl>
              <a:tblPr firstRow="1" bandRow="1">
                <a:tableStyleId>{073A0DAA-6AF3-43AB-8588-CEC1D06C72B9}</a:tableStyleId>
              </a:tblPr>
              <a:tblGrid>
                <a:gridCol w="554182">
                  <a:extLst>
                    <a:ext uri="{9D8B030D-6E8A-4147-A177-3AD203B41FA5}">
                      <a16:colId xmlns:a16="http://schemas.microsoft.com/office/drawing/2014/main" xmlns="" val="744068991"/>
                    </a:ext>
                  </a:extLst>
                </a:gridCol>
                <a:gridCol w="554182">
                  <a:extLst>
                    <a:ext uri="{9D8B030D-6E8A-4147-A177-3AD203B41FA5}">
                      <a16:colId xmlns:a16="http://schemas.microsoft.com/office/drawing/2014/main" xmlns="" val="3308526507"/>
                    </a:ext>
                  </a:extLst>
                </a:gridCol>
                <a:gridCol w="554182">
                  <a:extLst>
                    <a:ext uri="{9D8B030D-6E8A-4147-A177-3AD203B41FA5}">
                      <a16:colId xmlns:a16="http://schemas.microsoft.com/office/drawing/2014/main" xmlns="" val="1286620001"/>
                    </a:ext>
                  </a:extLst>
                </a:gridCol>
                <a:gridCol w="554182">
                  <a:extLst>
                    <a:ext uri="{9D8B030D-6E8A-4147-A177-3AD203B41FA5}">
                      <a16:colId xmlns:a16="http://schemas.microsoft.com/office/drawing/2014/main" xmlns="" val="4003635970"/>
                    </a:ext>
                  </a:extLst>
                </a:gridCol>
                <a:gridCol w="554182">
                  <a:extLst>
                    <a:ext uri="{9D8B030D-6E8A-4147-A177-3AD203B41FA5}">
                      <a16:colId xmlns:a16="http://schemas.microsoft.com/office/drawing/2014/main" xmlns="" val="3440982615"/>
                    </a:ext>
                  </a:extLst>
                </a:gridCol>
                <a:gridCol w="554182">
                  <a:extLst>
                    <a:ext uri="{9D8B030D-6E8A-4147-A177-3AD203B41FA5}">
                      <a16:colId xmlns:a16="http://schemas.microsoft.com/office/drawing/2014/main" xmlns="" val="3920189962"/>
                    </a:ext>
                  </a:extLst>
                </a:gridCol>
                <a:gridCol w="554182">
                  <a:extLst>
                    <a:ext uri="{9D8B030D-6E8A-4147-A177-3AD203B41FA5}">
                      <a16:colId xmlns:a16="http://schemas.microsoft.com/office/drawing/2014/main" xmlns="" val="761235024"/>
                    </a:ext>
                  </a:extLst>
                </a:gridCol>
                <a:gridCol w="554182">
                  <a:extLst>
                    <a:ext uri="{9D8B030D-6E8A-4147-A177-3AD203B41FA5}">
                      <a16:colId xmlns:a16="http://schemas.microsoft.com/office/drawing/2014/main" xmlns="" val="1110123748"/>
                    </a:ext>
                  </a:extLst>
                </a:gridCol>
                <a:gridCol w="554182">
                  <a:extLst>
                    <a:ext uri="{9D8B030D-6E8A-4147-A177-3AD203B41FA5}">
                      <a16:colId xmlns:a16="http://schemas.microsoft.com/office/drawing/2014/main" xmlns="" val="221974964"/>
                    </a:ext>
                  </a:extLst>
                </a:gridCol>
                <a:gridCol w="554182">
                  <a:extLst>
                    <a:ext uri="{9D8B030D-6E8A-4147-A177-3AD203B41FA5}">
                      <a16:colId xmlns:a16="http://schemas.microsoft.com/office/drawing/2014/main" xmlns="" val="3520607064"/>
                    </a:ext>
                  </a:extLst>
                </a:gridCol>
                <a:gridCol w="554182">
                  <a:extLst>
                    <a:ext uri="{9D8B030D-6E8A-4147-A177-3AD203B41FA5}">
                      <a16:colId xmlns:a16="http://schemas.microsoft.com/office/drawing/2014/main" xmlns="" val="1351787277"/>
                    </a:ext>
                  </a:extLst>
                </a:gridCol>
              </a:tblGrid>
              <a:tr h="461664">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678417851"/>
                  </a:ext>
                </a:extLst>
              </a:tr>
            </a:tbl>
          </a:graphicData>
        </a:graphic>
      </p:graphicFrame>
      <p:sp>
        <p:nvSpPr>
          <p:cNvPr id="19" name="TextBox 18">
            <a:extLst>
              <a:ext uri="{FF2B5EF4-FFF2-40B4-BE49-F238E27FC236}">
                <a16:creationId xmlns:a16="http://schemas.microsoft.com/office/drawing/2014/main" xmlns="" id="{47022750-0B81-4745-B06F-C2542EBD6B6C}"/>
              </a:ext>
            </a:extLst>
          </p:cNvPr>
          <p:cNvSpPr txBox="1"/>
          <p:nvPr/>
        </p:nvSpPr>
        <p:spPr>
          <a:xfrm>
            <a:off x="825746" y="2731455"/>
            <a:ext cx="7866562" cy="584775"/>
          </a:xfrm>
          <a:prstGeom prst="rect">
            <a:avLst/>
          </a:prstGeom>
          <a:noFill/>
        </p:spPr>
        <p:txBody>
          <a:bodyPr wrap="square" rtlCol="0">
            <a:spAutoFit/>
          </a:bodyPr>
          <a:lstStyle/>
          <a:p>
            <a:r>
              <a:rPr lang="en-US" sz="1600" dirty="0">
                <a:solidFill>
                  <a:srgbClr val="00B050"/>
                </a:solidFill>
              </a:rPr>
              <a:t>Array of length </a:t>
            </a:r>
            <a:r>
              <a:rPr lang="en-US" sz="1600" i="1" dirty="0">
                <a:solidFill>
                  <a:srgbClr val="00B050"/>
                </a:solidFill>
              </a:rPr>
              <a:t>m</a:t>
            </a:r>
            <a:r>
              <a:rPr lang="en-US" sz="1600" dirty="0">
                <a:solidFill>
                  <a:srgbClr val="00B050"/>
                </a:solidFill>
              </a:rPr>
              <a:t> for </a:t>
            </a:r>
            <a:r>
              <a:rPr lang="en-US" sz="1600" dirty="0">
                <a:solidFill>
                  <a:srgbClr val="00B050"/>
                </a:solidFill>
              </a:rPr>
              <a:t>keys (</a:t>
            </a:r>
            <a:r>
              <a:rPr lang="en-US" sz="1600" i="1" dirty="0">
                <a:solidFill>
                  <a:srgbClr val="00B050"/>
                </a:solidFill>
              </a:rPr>
              <a:t>if</a:t>
            </a:r>
            <a:r>
              <a:rPr lang="en-US" sz="1600" dirty="0">
                <a:solidFill>
                  <a:srgbClr val="00B050"/>
                </a:solidFill>
              </a:rPr>
              <a:t> only one value per cell = “open addressing” – see later slides)  </a:t>
            </a:r>
          </a:p>
          <a:p>
            <a:r>
              <a:rPr lang="en-US" sz="1600" dirty="0" smtClean="0">
                <a:solidFill>
                  <a:srgbClr val="00B050"/>
                </a:solidFill>
              </a:rPr>
              <a:t> </a:t>
            </a:r>
            <a:endParaRPr lang="en-US" sz="1600" dirty="0">
              <a:solidFill>
                <a:srgbClr val="00B050"/>
              </a:solidFill>
            </a:endParaRPr>
          </a:p>
        </p:txBody>
      </p:sp>
      <p:sp>
        <p:nvSpPr>
          <p:cNvPr id="28" name="TextBox 27">
            <a:extLst>
              <a:ext uri="{FF2B5EF4-FFF2-40B4-BE49-F238E27FC236}">
                <a16:creationId xmlns:a16="http://schemas.microsoft.com/office/drawing/2014/main" xmlns="" id="{F0BA7454-7673-47FF-9635-6F48D08646B3}"/>
              </a:ext>
            </a:extLst>
          </p:cNvPr>
          <p:cNvSpPr txBox="1"/>
          <p:nvPr/>
        </p:nvSpPr>
        <p:spPr>
          <a:xfrm>
            <a:off x="415564" y="4950734"/>
            <a:ext cx="6556918" cy="461665"/>
          </a:xfrm>
          <a:prstGeom prst="rect">
            <a:avLst/>
          </a:prstGeom>
          <a:noFill/>
        </p:spPr>
        <p:txBody>
          <a:bodyPr wrap="square" rtlCol="0">
            <a:spAutoFit/>
          </a:bodyPr>
          <a:lstStyle/>
          <a:p>
            <a:r>
              <a:rPr lang="en-US" sz="2400" dirty="0"/>
              <a:t>Operations?	</a:t>
            </a:r>
          </a:p>
        </p:txBody>
      </p:sp>
      <p:sp>
        <p:nvSpPr>
          <p:cNvPr id="29" name="TextBox 28">
            <a:extLst>
              <a:ext uri="{FF2B5EF4-FFF2-40B4-BE49-F238E27FC236}">
                <a16:creationId xmlns:a16="http://schemas.microsoft.com/office/drawing/2014/main" xmlns="" id="{19DCF6F7-F6B3-489C-B987-A166685C71C6}"/>
              </a:ext>
            </a:extLst>
          </p:cNvPr>
          <p:cNvSpPr txBox="1"/>
          <p:nvPr/>
        </p:nvSpPr>
        <p:spPr>
          <a:xfrm>
            <a:off x="825746" y="5297936"/>
            <a:ext cx="6890898" cy="2123658"/>
          </a:xfrm>
          <a:prstGeom prst="rect">
            <a:avLst/>
          </a:prstGeom>
          <a:noFill/>
        </p:spPr>
        <p:txBody>
          <a:bodyPr wrap="square" rtlCol="0">
            <a:spAutoFit/>
          </a:bodyPr>
          <a:lstStyle/>
          <a:p>
            <a:r>
              <a:rPr lang="en-US" sz="2200" dirty="0">
                <a:solidFill>
                  <a:srgbClr val="00B050"/>
                </a:solidFill>
              </a:rPr>
              <a:t>Basic operation: Apply a hash function </a:t>
            </a:r>
            <a:r>
              <a:rPr lang="en-US" sz="2200" i="1" dirty="0">
                <a:solidFill>
                  <a:srgbClr val="00B050"/>
                </a:solidFill>
              </a:rPr>
              <a:t>h</a:t>
            </a:r>
            <a:r>
              <a:rPr lang="en-US" sz="2200" dirty="0">
                <a:solidFill>
                  <a:srgbClr val="00B050"/>
                </a:solidFill>
              </a:rPr>
              <a:t>(k) to each key k, such that h(k)</a:t>
            </a:r>
            <a:r>
              <a:rPr lang="en-US" sz="2200" dirty="0">
                <a:solidFill>
                  <a:srgbClr val="00B050"/>
                </a:solidFill>
                <a:sym typeface="Symbol" panose="05050102010706020507" pitchFamily="18" charset="2"/>
              </a:rPr>
              <a:t> [0, m-1]. This can be used to place new key value pairs, and search for existing ones.  </a:t>
            </a:r>
            <a:r>
              <a:rPr lang="en-US" sz="2200" dirty="0">
                <a:solidFill>
                  <a:srgbClr val="0070C0"/>
                </a:solidFill>
                <a:sym typeface="Symbol" panose="05050102010706020507" pitchFamily="18" charset="2"/>
              </a:rPr>
              <a:t>Additional operations may be performed in some hashing variants.</a:t>
            </a:r>
          </a:p>
          <a:p>
            <a:endParaRPr lang="en-US" sz="2200" dirty="0">
              <a:solidFill>
                <a:srgbClr val="00B050"/>
              </a:solidFill>
              <a:sym typeface="Symbol" panose="05050102010706020507" pitchFamily="18" charset="2"/>
            </a:endParaRPr>
          </a:p>
          <a:p>
            <a:endParaRPr lang="en-US" sz="2200" dirty="0">
              <a:solidFill>
                <a:srgbClr val="00B050"/>
              </a:solidFill>
            </a:endParaRPr>
          </a:p>
        </p:txBody>
      </p:sp>
    </p:spTree>
    <p:extLst>
      <p:ext uri="{BB962C8B-B14F-4D97-AF65-F5344CB8AC3E}">
        <p14:creationId xmlns:p14="http://schemas.microsoft.com/office/powerpoint/2010/main" val="1219336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3" grpId="0"/>
      <p:bldP spid="19" grpId="0"/>
      <p:bldP spid="28" grpId="0"/>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xmlns="" id="{EABA38DD-3BDD-4C4E-A19E-1FC23A7B9798}"/>
              </a:ext>
            </a:extLst>
          </p:cNvPr>
          <p:cNvSpPr txBox="1"/>
          <p:nvPr/>
        </p:nvSpPr>
        <p:spPr>
          <a:xfrm>
            <a:off x="0" y="0"/>
            <a:ext cx="8134066" cy="892552"/>
          </a:xfrm>
          <a:prstGeom prst="rect">
            <a:avLst/>
          </a:prstGeom>
        </p:spPr>
        <p:txBody>
          <a:bodyPr rtlCol="0">
            <a:spAutoFit/>
          </a:bodyPr>
          <a:lstStyle/>
          <a:p>
            <a:r>
              <a:rPr lang="en-US" sz="2600" dirty="0" smtClean="0">
                <a:solidFill>
                  <a:srgbClr val="002060"/>
                </a:solidFill>
              </a:rPr>
              <a:t>Modification #1: We need an h2() function to go along with our h1() function.</a:t>
            </a:r>
            <a:endParaRPr lang="en-US" sz="2600" dirty="0">
              <a:solidFill>
                <a:srgbClr val="002060"/>
              </a:solidFill>
            </a:endParaRPr>
          </a:p>
        </p:txBody>
      </p:sp>
      <p:pic>
        <p:nvPicPr>
          <p:cNvPr id="4" name="Picture 3" descr="C:\Users\Karin\Google Drive\CS\CS1501\LinearProbingHashST.java - Notepad++">
            <a:extLst>
              <a:ext uri="{FF2B5EF4-FFF2-40B4-BE49-F238E27FC236}">
                <a16:creationId xmlns:a16="http://schemas.microsoft.com/office/drawing/2014/main" xmlns="" id="{52F602DC-0E13-46DD-8FE9-77FAAD0B51A1}"/>
              </a:ext>
            </a:extLst>
          </p:cNvPr>
          <p:cNvPicPr>
            <a:picLocks noChangeAspect="1"/>
          </p:cNvPicPr>
          <p:nvPr/>
        </p:nvPicPr>
        <p:blipFill rotWithShape="1">
          <a:blip r:embed="rId2">
            <a:extLst>
              <a:ext uri="{28A0092B-C50C-407E-A947-70E740481C1C}">
                <a14:useLocalDpi xmlns:a14="http://schemas.microsoft.com/office/drawing/2010/main" val="0"/>
              </a:ext>
            </a:extLst>
          </a:blip>
          <a:srcRect l="1124" t="14752" r="4369" b="68699"/>
          <a:stretch/>
        </p:blipFill>
        <p:spPr>
          <a:xfrm>
            <a:off x="208228" y="1038351"/>
            <a:ext cx="6356196" cy="1089388"/>
          </a:xfrm>
          <a:prstGeom prst="rect">
            <a:avLst/>
          </a:prstGeom>
        </p:spPr>
      </p:pic>
      <p:sp>
        <p:nvSpPr>
          <p:cNvPr id="3" name="TextBox 2"/>
          <p:cNvSpPr txBox="1"/>
          <p:nvPr/>
        </p:nvSpPr>
        <p:spPr>
          <a:xfrm>
            <a:off x="208228" y="2273538"/>
            <a:ext cx="7168518" cy="923330"/>
          </a:xfrm>
          <a:prstGeom prst="rect">
            <a:avLst/>
          </a:prstGeom>
          <a:noFill/>
        </p:spPr>
        <p:txBody>
          <a:bodyPr wrap="square" rtlCol="0">
            <a:spAutoFit/>
          </a:bodyPr>
          <a:lstStyle/>
          <a:p>
            <a:r>
              <a:rPr lang="en-US" dirty="0" smtClean="0"/>
              <a:t>Let’s say we use the hash functions from the exercise (and disregard for the moment the possibility of table resizing): </a:t>
            </a:r>
          </a:p>
          <a:p>
            <a:r>
              <a:rPr lang="en-US" dirty="0" smtClean="0"/>
              <a:t> </a:t>
            </a:r>
            <a:endParaRPr lang="en-US" dirty="0"/>
          </a:p>
        </p:txBody>
      </p:sp>
      <p:sp>
        <p:nvSpPr>
          <p:cNvPr id="8" name="TextBox 7">
            <a:extLst>
              <a:ext uri="{FF2B5EF4-FFF2-40B4-BE49-F238E27FC236}">
                <a16:creationId xmlns:a16="http://schemas.microsoft.com/office/drawing/2014/main" xmlns="" id="{22DADF2F-D5C9-49BD-B7A2-4AB616DCABCF}"/>
              </a:ext>
            </a:extLst>
          </p:cNvPr>
          <p:cNvSpPr txBox="1"/>
          <p:nvPr/>
        </p:nvSpPr>
        <p:spPr>
          <a:xfrm>
            <a:off x="889310" y="2908560"/>
            <a:ext cx="2108867" cy="1200329"/>
          </a:xfrm>
          <a:prstGeom prst="rect">
            <a:avLst/>
          </a:prstGeom>
          <a:noFill/>
          <a:ln>
            <a:solidFill>
              <a:schemeClr val="tx1"/>
            </a:solidFill>
          </a:ln>
        </p:spPr>
        <p:txBody>
          <a:bodyPr wrap="square" rtlCol="0">
            <a:spAutoFit/>
          </a:bodyPr>
          <a:lstStyle/>
          <a:p>
            <a:r>
              <a:rPr lang="en-US" u="sng" dirty="0"/>
              <a:t>Hash functions</a:t>
            </a:r>
            <a:r>
              <a:rPr lang="en-US" dirty="0"/>
              <a:t>: </a:t>
            </a:r>
          </a:p>
          <a:p>
            <a:endParaRPr lang="en-US" u="sng" dirty="0"/>
          </a:p>
          <a:p>
            <a:r>
              <a:rPr lang="en-US" dirty="0"/>
              <a:t>h1(k) = k % 13</a:t>
            </a:r>
          </a:p>
          <a:p>
            <a:r>
              <a:rPr lang="en-US" dirty="0"/>
              <a:t>h2(k) = (k % 11) + 1 </a:t>
            </a:r>
          </a:p>
        </p:txBody>
      </p:sp>
      <p:sp>
        <p:nvSpPr>
          <p:cNvPr id="9" name="TextBox 8"/>
          <p:cNvSpPr txBox="1"/>
          <p:nvPr/>
        </p:nvSpPr>
        <p:spPr>
          <a:xfrm>
            <a:off x="3494620" y="2908560"/>
            <a:ext cx="4849279" cy="338554"/>
          </a:xfrm>
          <a:prstGeom prst="rect">
            <a:avLst/>
          </a:prstGeom>
          <a:noFill/>
        </p:spPr>
        <p:txBody>
          <a:bodyPr wrap="square" rtlCol="0">
            <a:spAutoFit/>
          </a:bodyPr>
          <a:lstStyle/>
          <a:p>
            <a:r>
              <a:rPr lang="en-US" sz="1600" dirty="0" smtClean="0"/>
              <a:t>We first set up constants at the top of the file: </a:t>
            </a:r>
            <a:endParaRPr lang="en-US" sz="1600" dirty="0"/>
          </a:p>
        </p:txBody>
      </p:sp>
      <p:pic>
        <p:nvPicPr>
          <p:cNvPr id="5" name="Picture 4" descr="C:\Users\kmc51\Google Drive\CS\CS1501 (1)\DoubleHashTable.java - Notepad++"/>
          <p:cNvPicPr>
            <a:picLocks noChangeAspect="1"/>
          </p:cNvPicPr>
          <p:nvPr/>
        </p:nvPicPr>
        <p:blipFill rotWithShape="1">
          <a:blip r:embed="rId3">
            <a:extLst>
              <a:ext uri="{28A0092B-C50C-407E-A947-70E740481C1C}">
                <a14:useLocalDpi xmlns:a14="http://schemas.microsoft.com/office/drawing/2010/main" val="0"/>
              </a:ext>
            </a:extLst>
          </a:blip>
          <a:srcRect l="2404" t="43178" r="44210" b="16693"/>
          <a:stretch/>
        </p:blipFill>
        <p:spPr>
          <a:xfrm>
            <a:off x="3571714" y="3196868"/>
            <a:ext cx="4053253" cy="879232"/>
          </a:xfrm>
          <a:prstGeom prst="rect">
            <a:avLst/>
          </a:prstGeom>
        </p:spPr>
      </p:pic>
      <p:sp>
        <p:nvSpPr>
          <p:cNvPr id="10" name="TextBox 9"/>
          <p:cNvSpPr txBox="1"/>
          <p:nvPr/>
        </p:nvSpPr>
        <p:spPr>
          <a:xfrm>
            <a:off x="208228" y="4424725"/>
            <a:ext cx="4849279" cy="338554"/>
          </a:xfrm>
          <a:prstGeom prst="rect">
            <a:avLst/>
          </a:prstGeom>
          <a:noFill/>
        </p:spPr>
        <p:txBody>
          <a:bodyPr wrap="square" rtlCol="0">
            <a:spAutoFit/>
          </a:bodyPr>
          <a:lstStyle/>
          <a:p>
            <a:r>
              <a:rPr lang="en-US" sz="1600" dirty="0" smtClean="0"/>
              <a:t>Then we set up the h2(key) method: </a:t>
            </a:r>
            <a:endParaRPr lang="en-US" sz="1600" dirty="0"/>
          </a:p>
        </p:txBody>
      </p:sp>
      <p:pic>
        <p:nvPicPr>
          <p:cNvPr id="6" name="Picture 5" descr="C:\Users\kmc51\Google Drive\CS\CS1501 (1)\DoubleHashTable.java - Notepad++"/>
          <p:cNvPicPr>
            <a:picLocks noChangeAspect="1"/>
          </p:cNvPicPr>
          <p:nvPr/>
        </p:nvPicPr>
        <p:blipFill rotWithShape="1">
          <a:blip r:embed="rId4">
            <a:extLst>
              <a:ext uri="{28A0092B-C50C-407E-A947-70E740481C1C}">
                <a14:useLocalDpi xmlns:a14="http://schemas.microsoft.com/office/drawing/2010/main" val="0"/>
              </a:ext>
            </a:extLst>
          </a:blip>
          <a:srcRect l="1942" t="68182" r="31009" b="20724"/>
          <a:stretch/>
        </p:blipFill>
        <p:spPr>
          <a:xfrm>
            <a:off x="360484" y="4763279"/>
            <a:ext cx="5090746" cy="633046"/>
          </a:xfrm>
          <a:prstGeom prst="rect">
            <a:avLst/>
          </a:prstGeom>
        </p:spPr>
      </p:pic>
    </p:spTree>
    <p:extLst>
      <p:ext uri="{BB962C8B-B14F-4D97-AF65-F5344CB8AC3E}">
        <p14:creationId xmlns:p14="http://schemas.microsoft.com/office/powerpoint/2010/main" val="7606403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xmlns="" id="{EABA38DD-3BDD-4C4E-A19E-1FC23A7B9798}"/>
              </a:ext>
            </a:extLst>
          </p:cNvPr>
          <p:cNvSpPr txBox="1"/>
          <p:nvPr/>
        </p:nvSpPr>
        <p:spPr>
          <a:xfrm>
            <a:off x="0" y="0"/>
            <a:ext cx="8134066" cy="492443"/>
          </a:xfrm>
          <a:prstGeom prst="rect">
            <a:avLst/>
          </a:prstGeom>
        </p:spPr>
        <p:txBody>
          <a:bodyPr rtlCol="0">
            <a:spAutoFit/>
          </a:bodyPr>
          <a:lstStyle/>
          <a:p>
            <a:r>
              <a:rPr lang="en-US" sz="2600" dirty="0" smtClean="0">
                <a:solidFill>
                  <a:srgbClr val="002060"/>
                </a:solidFill>
              </a:rPr>
              <a:t>Modification #2: How does the put method change?</a:t>
            </a:r>
            <a:endParaRPr lang="en-US" sz="2600" dirty="0">
              <a:solidFill>
                <a:srgbClr val="002060"/>
              </a:solidFill>
            </a:endParaRPr>
          </a:p>
        </p:txBody>
      </p:sp>
      <p:sp>
        <p:nvSpPr>
          <p:cNvPr id="2" name="TextBox 1"/>
          <p:cNvSpPr txBox="1"/>
          <p:nvPr/>
        </p:nvSpPr>
        <p:spPr>
          <a:xfrm>
            <a:off x="290147" y="729762"/>
            <a:ext cx="3156438" cy="369332"/>
          </a:xfrm>
          <a:prstGeom prst="rect">
            <a:avLst/>
          </a:prstGeom>
          <a:noFill/>
        </p:spPr>
        <p:txBody>
          <a:bodyPr wrap="square" rtlCol="0">
            <a:spAutoFit/>
          </a:bodyPr>
          <a:lstStyle/>
          <a:p>
            <a:r>
              <a:rPr lang="en-US" u="sng" dirty="0" smtClean="0"/>
              <a:t>Linear probing (ignoring resize):</a:t>
            </a:r>
            <a:endParaRPr lang="en-US" dirty="0"/>
          </a:p>
        </p:txBody>
      </p:sp>
      <p:grpSp>
        <p:nvGrpSpPr>
          <p:cNvPr id="20" name="Group 19"/>
          <p:cNvGrpSpPr>
            <a:grpSpLocks noChangeAspect="1"/>
          </p:cNvGrpSpPr>
          <p:nvPr/>
        </p:nvGrpSpPr>
        <p:grpSpPr>
          <a:xfrm>
            <a:off x="6207" y="1169377"/>
            <a:ext cx="9115876" cy="3406826"/>
            <a:chOff x="95413" y="1169377"/>
            <a:chExt cx="9495704" cy="3548778"/>
          </a:xfrm>
        </p:grpSpPr>
        <p:pic>
          <p:nvPicPr>
            <p:cNvPr id="19" name="Picture 18" descr="C:\Users\kmc51\Google Drive\CS\CS1501 (1)\DoubleHashTable.java - Notepad++"/>
            <p:cNvPicPr>
              <a:picLocks noChangeAspect="1"/>
            </p:cNvPicPr>
            <p:nvPr/>
          </p:nvPicPr>
          <p:blipFill rotWithShape="1">
            <a:blip r:embed="rId2">
              <a:extLst>
                <a:ext uri="{28A0092B-C50C-407E-A947-70E740481C1C}">
                  <a14:useLocalDpi xmlns:a14="http://schemas.microsoft.com/office/drawing/2010/main" val="0"/>
                </a:ext>
              </a:extLst>
            </a:blip>
            <a:srcRect l="2902" t="20208" r="4950" b="9303"/>
            <a:stretch/>
          </p:blipFill>
          <p:spPr>
            <a:xfrm>
              <a:off x="4744797" y="1169381"/>
              <a:ext cx="4846320" cy="3530888"/>
            </a:xfrm>
            <a:prstGeom prst="rect">
              <a:avLst/>
            </a:prstGeom>
          </p:spPr>
        </p:pic>
        <p:pic>
          <p:nvPicPr>
            <p:cNvPr id="12" name="Picture 11" descr="*C:\Users\kmc51\Google Drive\CS\CS1501 (1)\LinearProbingHashST.java - Notepad++"/>
            <p:cNvPicPr>
              <a:picLocks noChangeAspect="1"/>
            </p:cNvPicPr>
            <p:nvPr/>
          </p:nvPicPr>
          <p:blipFill rotWithShape="1">
            <a:blip r:embed="rId3">
              <a:extLst>
                <a:ext uri="{28A0092B-C50C-407E-A947-70E740481C1C}">
                  <a14:useLocalDpi xmlns:a14="http://schemas.microsoft.com/office/drawing/2010/main" val="0"/>
                </a:ext>
              </a:extLst>
            </a:blip>
            <a:srcRect l="1878" t="27692" r="5368" b="18846"/>
            <a:stretch/>
          </p:blipFill>
          <p:spPr>
            <a:xfrm>
              <a:off x="95413" y="1169377"/>
              <a:ext cx="4297680" cy="3548778"/>
            </a:xfrm>
            <a:prstGeom prst="rect">
              <a:avLst/>
            </a:prstGeom>
          </p:spPr>
        </p:pic>
        <p:cxnSp>
          <p:nvCxnSpPr>
            <p:cNvPr id="14" name="Straight Arrow Connector 13"/>
            <p:cNvCxnSpPr/>
            <p:nvPr/>
          </p:nvCxnSpPr>
          <p:spPr>
            <a:xfrm flipV="1">
              <a:off x="4325815" y="3209192"/>
              <a:ext cx="1011116" cy="8793"/>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grpSp>
      <p:sp>
        <p:nvSpPr>
          <p:cNvPr id="16" name="TextBox 15"/>
          <p:cNvSpPr txBox="1"/>
          <p:nvPr/>
        </p:nvSpPr>
        <p:spPr>
          <a:xfrm>
            <a:off x="4977628" y="729762"/>
            <a:ext cx="3419026" cy="369332"/>
          </a:xfrm>
          <a:prstGeom prst="rect">
            <a:avLst/>
          </a:prstGeom>
          <a:noFill/>
        </p:spPr>
        <p:txBody>
          <a:bodyPr wrap="square" rtlCol="0">
            <a:spAutoFit/>
          </a:bodyPr>
          <a:lstStyle/>
          <a:p>
            <a:r>
              <a:rPr lang="en-US" u="sng" dirty="0" smtClean="0"/>
              <a:t>Double hashing (ignoring resize):</a:t>
            </a:r>
            <a:endParaRPr lang="en-US" dirty="0"/>
          </a:p>
        </p:txBody>
      </p:sp>
      <p:sp>
        <p:nvSpPr>
          <p:cNvPr id="21" name="TextBox 20">
            <a:extLst>
              <a:ext uri="{FF2B5EF4-FFF2-40B4-BE49-F238E27FC236}">
                <a16:creationId xmlns:a16="http://schemas.microsoft.com/office/drawing/2014/main" xmlns="" id="{EABA38DD-3BDD-4C4E-A19E-1FC23A7B9798}"/>
              </a:ext>
            </a:extLst>
          </p:cNvPr>
          <p:cNvSpPr txBox="1"/>
          <p:nvPr/>
        </p:nvSpPr>
        <p:spPr>
          <a:xfrm>
            <a:off x="64947" y="4778086"/>
            <a:ext cx="8134066" cy="1292662"/>
          </a:xfrm>
          <a:prstGeom prst="rect">
            <a:avLst/>
          </a:prstGeom>
        </p:spPr>
        <p:txBody>
          <a:bodyPr rtlCol="0">
            <a:spAutoFit/>
          </a:bodyPr>
          <a:lstStyle/>
          <a:p>
            <a:r>
              <a:rPr lang="en-US" sz="2600" dirty="0" smtClean="0">
                <a:solidFill>
                  <a:srgbClr val="002060"/>
                </a:solidFill>
              </a:rPr>
              <a:t>Modification #3: Apply analogous changes to get() and delete().  (Rehashing still has to be done for deletes, though clusters no longer appear contiguous)</a:t>
            </a:r>
            <a:endParaRPr lang="en-US" sz="2600" dirty="0">
              <a:solidFill>
                <a:srgbClr val="002060"/>
              </a:solidFill>
            </a:endParaRPr>
          </a:p>
        </p:txBody>
      </p:sp>
    </p:spTree>
    <p:extLst>
      <p:ext uri="{BB962C8B-B14F-4D97-AF65-F5344CB8AC3E}">
        <p14:creationId xmlns:p14="http://schemas.microsoft.com/office/powerpoint/2010/main" val="8566037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xmlns="" id="{EABA38DD-3BDD-4C4E-A19E-1FC23A7B9798}"/>
              </a:ext>
            </a:extLst>
          </p:cNvPr>
          <p:cNvSpPr txBox="1"/>
          <p:nvPr/>
        </p:nvSpPr>
        <p:spPr>
          <a:xfrm>
            <a:off x="0" y="0"/>
            <a:ext cx="8134066" cy="492443"/>
          </a:xfrm>
          <a:prstGeom prst="rect">
            <a:avLst/>
          </a:prstGeom>
        </p:spPr>
        <p:txBody>
          <a:bodyPr rtlCol="0">
            <a:spAutoFit/>
          </a:bodyPr>
          <a:lstStyle/>
          <a:p>
            <a:r>
              <a:rPr lang="en-US" sz="2600" dirty="0" smtClean="0">
                <a:solidFill>
                  <a:srgbClr val="002060"/>
                </a:solidFill>
              </a:rPr>
              <a:t>Summary:</a:t>
            </a:r>
            <a:endParaRPr lang="en-US" sz="2600" dirty="0">
              <a:solidFill>
                <a:srgbClr val="002060"/>
              </a:solidFill>
            </a:endParaRPr>
          </a:p>
        </p:txBody>
      </p:sp>
      <p:sp>
        <p:nvSpPr>
          <p:cNvPr id="21" name="TextBox 20">
            <a:extLst>
              <a:ext uri="{FF2B5EF4-FFF2-40B4-BE49-F238E27FC236}">
                <a16:creationId xmlns:a16="http://schemas.microsoft.com/office/drawing/2014/main" xmlns="" id="{EABA38DD-3BDD-4C4E-A19E-1FC23A7B9798}"/>
              </a:ext>
            </a:extLst>
          </p:cNvPr>
          <p:cNvSpPr txBox="1"/>
          <p:nvPr/>
        </p:nvSpPr>
        <p:spPr>
          <a:xfrm>
            <a:off x="230200" y="789980"/>
            <a:ext cx="8134066" cy="4770537"/>
          </a:xfrm>
          <a:prstGeom prst="rect">
            <a:avLst/>
          </a:prstGeom>
        </p:spPr>
        <p:txBody>
          <a:bodyPr rtlCol="0">
            <a:spAutoFit/>
          </a:bodyPr>
          <a:lstStyle/>
          <a:p>
            <a:pPr marL="514350" indent="-514350">
              <a:buFont typeface="+mj-lt"/>
              <a:buAutoNum type="arabicPeriod"/>
            </a:pPr>
            <a:r>
              <a:rPr lang="en-US" sz="2600" dirty="0" smtClean="0"/>
              <a:t>Double hashing can help avoid some of the run-time slow down that arises when contiguous clusters are formed in linear probing.</a:t>
            </a:r>
          </a:p>
          <a:p>
            <a:pPr marL="514350" indent="-514350">
              <a:buFont typeface="+mj-lt"/>
              <a:buAutoNum type="arabicPeriod"/>
            </a:pPr>
            <a:endParaRPr lang="en-US" sz="2600" dirty="0"/>
          </a:p>
          <a:p>
            <a:pPr marL="514350" indent="-514350">
              <a:buFont typeface="+mj-lt"/>
              <a:buAutoNum type="arabicPeriod"/>
            </a:pPr>
            <a:r>
              <a:rPr lang="en-US" sz="2600" dirty="0" smtClean="0"/>
              <a:t>Some care has to be taken in choosing the h2() function.</a:t>
            </a:r>
          </a:p>
          <a:p>
            <a:pPr marL="514350" indent="-514350">
              <a:buFont typeface="+mj-lt"/>
              <a:buAutoNum type="arabicPeriod"/>
            </a:pPr>
            <a:endParaRPr lang="en-US" sz="2600" dirty="0"/>
          </a:p>
          <a:p>
            <a:pPr marL="514350" indent="-514350">
              <a:buFont typeface="+mj-lt"/>
              <a:buAutoNum type="arabicPeriod"/>
            </a:pPr>
            <a:r>
              <a:rPr lang="en-US" sz="2600" dirty="0" smtClean="0"/>
              <a:t>Some of the pitfalls of open addressing remain</a:t>
            </a:r>
          </a:p>
          <a:p>
            <a:pPr marL="971550" lvl="1" indent="-514350">
              <a:buFont typeface="Arial" panose="020B0604020202020204" pitchFamily="34" charset="0"/>
              <a:buChar char="•"/>
            </a:pPr>
            <a:r>
              <a:rPr lang="en-US" sz="2400" dirty="0" smtClean="0"/>
              <a:t>Deletion issues (must rehash, or tag spots as deletion locations)</a:t>
            </a:r>
          </a:p>
          <a:p>
            <a:pPr marL="971550" lvl="1" indent="-514350">
              <a:buFont typeface="Arial" panose="020B0604020202020204" pitchFamily="34" charset="0"/>
              <a:buChar char="•"/>
            </a:pPr>
            <a:r>
              <a:rPr lang="en-US" sz="2400" dirty="0" smtClean="0"/>
              <a:t>Poor performance / collisions if load factor gets very high</a:t>
            </a:r>
            <a:endParaRPr lang="en-US" sz="2400" dirty="0"/>
          </a:p>
        </p:txBody>
      </p:sp>
    </p:spTree>
    <p:extLst>
      <p:ext uri="{BB962C8B-B14F-4D97-AF65-F5344CB8AC3E}">
        <p14:creationId xmlns:p14="http://schemas.microsoft.com/office/powerpoint/2010/main" val="35536176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7682658" cy="892552"/>
          </a:xfrm>
          <a:prstGeom prst="rect">
            <a:avLst/>
          </a:prstGeom>
        </p:spPr>
        <p:txBody>
          <a:bodyPr wrap="square" rtlCol="0">
            <a:spAutoFit/>
          </a:bodyPr>
          <a:lstStyle/>
          <a:p>
            <a:r>
              <a:rPr lang="en-US" sz="2800" dirty="0">
                <a:solidFill>
                  <a:srgbClr val="002060"/>
                </a:solidFill>
              </a:rPr>
              <a:t>Hashing recap: Allowing multiple values per cell </a:t>
            </a:r>
            <a:r>
              <a:rPr lang="en-US" sz="2200" dirty="0">
                <a:solidFill>
                  <a:srgbClr val="002060"/>
                </a:solidFill>
              </a:rPr>
              <a:t>(chaining/closed addressing) </a:t>
            </a:r>
          </a:p>
        </p:txBody>
      </p:sp>
      <p:sp>
        <p:nvSpPr>
          <p:cNvPr id="16" name="TextBox 15">
            <a:extLst>
              <a:ext uri="{FF2B5EF4-FFF2-40B4-BE49-F238E27FC236}">
                <a16:creationId xmlns:a16="http://schemas.microsoft.com/office/drawing/2014/main" xmlns="" id="{6A05D000-55D0-4EF6-BC43-32A2C2B179DA}"/>
              </a:ext>
            </a:extLst>
          </p:cNvPr>
          <p:cNvSpPr txBox="1"/>
          <p:nvPr/>
        </p:nvSpPr>
        <p:spPr>
          <a:xfrm>
            <a:off x="379141" y="780584"/>
            <a:ext cx="4728118" cy="461665"/>
          </a:xfrm>
          <a:prstGeom prst="rect">
            <a:avLst/>
          </a:prstGeom>
          <a:noFill/>
        </p:spPr>
        <p:txBody>
          <a:bodyPr wrap="square" rtlCol="0">
            <a:spAutoFit/>
          </a:bodyPr>
          <a:lstStyle/>
          <a:p>
            <a:r>
              <a:rPr lang="en-US" sz="2400" dirty="0"/>
              <a:t>Why?</a:t>
            </a:r>
          </a:p>
        </p:txBody>
      </p:sp>
      <p:sp>
        <p:nvSpPr>
          <p:cNvPr id="17" name="TextBox 16">
            <a:extLst>
              <a:ext uri="{FF2B5EF4-FFF2-40B4-BE49-F238E27FC236}">
                <a16:creationId xmlns:a16="http://schemas.microsoft.com/office/drawing/2014/main" xmlns="" id="{7B66F21F-48C7-45E2-8B79-E2A3809EC3A9}"/>
              </a:ext>
            </a:extLst>
          </p:cNvPr>
          <p:cNvSpPr txBox="1"/>
          <p:nvPr/>
        </p:nvSpPr>
        <p:spPr>
          <a:xfrm>
            <a:off x="881479" y="1197645"/>
            <a:ext cx="7682658" cy="1107996"/>
          </a:xfrm>
          <a:prstGeom prst="rect">
            <a:avLst/>
          </a:prstGeom>
          <a:noFill/>
        </p:spPr>
        <p:txBody>
          <a:bodyPr wrap="square" rtlCol="0">
            <a:spAutoFit/>
          </a:bodyPr>
          <a:lstStyle/>
          <a:p>
            <a:r>
              <a:rPr lang="en-US" sz="2200" dirty="0">
                <a:solidFill>
                  <a:srgbClr val="00B050"/>
                </a:solidFill>
              </a:rPr>
              <a:t>This is one way to deal with the risk that the hashing operation(s) will map multiple keys to the same index (especially as table occupancy increases).  Such a conflict is known as a </a:t>
            </a:r>
            <a:r>
              <a:rPr lang="en-US" sz="2200" u="sng" dirty="0">
                <a:solidFill>
                  <a:srgbClr val="00B050"/>
                </a:solidFill>
              </a:rPr>
              <a:t>collision</a:t>
            </a:r>
            <a:r>
              <a:rPr lang="en-US" sz="2200" dirty="0">
                <a:solidFill>
                  <a:srgbClr val="00B050"/>
                </a:solidFill>
              </a:rPr>
              <a:t>.</a:t>
            </a:r>
          </a:p>
        </p:txBody>
      </p:sp>
      <p:sp>
        <p:nvSpPr>
          <p:cNvPr id="20" name="TextBox 19">
            <a:extLst>
              <a:ext uri="{FF2B5EF4-FFF2-40B4-BE49-F238E27FC236}">
                <a16:creationId xmlns:a16="http://schemas.microsoft.com/office/drawing/2014/main" xmlns="" id="{3EAC9A84-5E58-466E-8A16-E1A45B1D169C}"/>
              </a:ext>
            </a:extLst>
          </p:cNvPr>
          <p:cNvSpPr txBox="1"/>
          <p:nvPr/>
        </p:nvSpPr>
        <p:spPr>
          <a:xfrm>
            <a:off x="379141" y="2283339"/>
            <a:ext cx="6556918" cy="461665"/>
          </a:xfrm>
          <a:prstGeom prst="rect">
            <a:avLst/>
          </a:prstGeom>
          <a:noFill/>
        </p:spPr>
        <p:txBody>
          <a:bodyPr wrap="square" rtlCol="0">
            <a:spAutoFit/>
          </a:bodyPr>
          <a:lstStyle/>
          <a:p>
            <a:r>
              <a:rPr lang="en-US" sz="2400" dirty="0"/>
              <a:t>Data structure?</a:t>
            </a:r>
          </a:p>
        </p:txBody>
      </p:sp>
      <p:grpSp>
        <p:nvGrpSpPr>
          <p:cNvPr id="10" name="Group 9">
            <a:extLst>
              <a:ext uri="{FF2B5EF4-FFF2-40B4-BE49-F238E27FC236}">
                <a16:creationId xmlns:a16="http://schemas.microsoft.com/office/drawing/2014/main" xmlns="" id="{6535EA16-00CF-4176-BA93-2247015E30B3}"/>
              </a:ext>
            </a:extLst>
          </p:cNvPr>
          <p:cNvGrpSpPr/>
          <p:nvPr/>
        </p:nvGrpSpPr>
        <p:grpSpPr>
          <a:xfrm>
            <a:off x="881479" y="2791171"/>
            <a:ext cx="6690198" cy="1952418"/>
            <a:chOff x="881479" y="2791171"/>
            <a:chExt cx="6690198" cy="1952418"/>
          </a:xfrm>
        </p:grpSpPr>
        <p:pic>
          <p:nvPicPr>
            <p:cNvPr id="7" name="Picture 6">
              <a:extLst>
                <a:ext uri="{FF2B5EF4-FFF2-40B4-BE49-F238E27FC236}">
                  <a16:creationId xmlns:a16="http://schemas.microsoft.com/office/drawing/2014/main" xmlns="" id="{A24FA168-D588-40E3-B179-3E95C94FA2E0}"/>
                </a:ext>
              </a:extLst>
            </p:cNvPr>
            <p:cNvPicPr>
              <a:picLocks noChangeAspect="1"/>
            </p:cNvPicPr>
            <p:nvPr/>
          </p:nvPicPr>
          <p:blipFill>
            <a:blip r:embed="rId2"/>
            <a:stretch>
              <a:fillRect/>
            </a:stretch>
          </p:blipFill>
          <p:spPr>
            <a:xfrm>
              <a:off x="4850308" y="2791171"/>
              <a:ext cx="2721369" cy="1952418"/>
            </a:xfrm>
            <a:prstGeom prst="rect">
              <a:avLst/>
            </a:prstGeom>
          </p:spPr>
        </p:pic>
        <p:sp>
          <p:nvSpPr>
            <p:cNvPr id="21" name="TextBox 20">
              <a:extLst>
                <a:ext uri="{FF2B5EF4-FFF2-40B4-BE49-F238E27FC236}">
                  <a16:creationId xmlns:a16="http://schemas.microsoft.com/office/drawing/2014/main" xmlns="" id="{32302902-B3B6-4B94-9017-FA14DAF40A54}"/>
                </a:ext>
              </a:extLst>
            </p:cNvPr>
            <p:cNvSpPr txBox="1"/>
            <p:nvPr/>
          </p:nvSpPr>
          <p:spPr>
            <a:xfrm>
              <a:off x="881479" y="2791171"/>
              <a:ext cx="3790882" cy="1446550"/>
            </a:xfrm>
            <a:prstGeom prst="rect">
              <a:avLst/>
            </a:prstGeom>
            <a:noFill/>
          </p:spPr>
          <p:txBody>
            <a:bodyPr wrap="square" rtlCol="0">
              <a:spAutoFit/>
            </a:bodyPr>
            <a:lstStyle/>
            <a:p>
              <a:r>
                <a:rPr lang="en-US" sz="2200" dirty="0">
                  <a:solidFill>
                    <a:srgbClr val="00B050"/>
                  </a:solidFill>
                </a:rPr>
                <a:t>Each element in the keys array can point to a separate linked list (illustration is from the Sedgewick slides):</a:t>
              </a:r>
            </a:p>
          </p:txBody>
        </p:sp>
      </p:grpSp>
      <p:sp>
        <p:nvSpPr>
          <p:cNvPr id="24" name="TextBox 23">
            <a:extLst>
              <a:ext uri="{FF2B5EF4-FFF2-40B4-BE49-F238E27FC236}">
                <a16:creationId xmlns:a16="http://schemas.microsoft.com/office/drawing/2014/main" xmlns="" id="{C61DDED0-963E-4F89-B934-0E0D301193C9}"/>
              </a:ext>
            </a:extLst>
          </p:cNvPr>
          <p:cNvSpPr txBox="1"/>
          <p:nvPr/>
        </p:nvSpPr>
        <p:spPr>
          <a:xfrm>
            <a:off x="379141" y="4743589"/>
            <a:ext cx="6556918" cy="461665"/>
          </a:xfrm>
          <a:prstGeom prst="rect">
            <a:avLst/>
          </a:prstGeom>
          <a:noFill/>
        </p:spPr>
        <p:txBody>
          <a:bodyPr wrap="square" rtlCol="0">
            <a:spAutoFit/>
          </a:bodyPr>
          <a:lstStyle/>
          <a:p>
            <a:r>
              <a:rPr lang="en-US" sz="2400" dirty="0"/>
              <a:t>Operations?	</a:t>
            </a:r>
          </a:p>
        </p:txBody>
      </p:sp>
      <p:sp>
        <p:nvSpPr>
          <p:cNvPr id="27" name="TextBox 26">
            <a:extLst>
              <a:ext uri="{FF2B5EF4-FFF2-40B4-BE49-F238E27FC236}">
                <a16:creationId xmlns:a16="http://schemas.microsoft.com/office/drawing/2014/main" xmlns="" id="{F605134D-125E-4D8A-A004-BB76E17A1EEC}"/>
              </a:ext>
            </a:extLst>
          </p:cNvPr>
          <p:cNvSpPr txBox="1"/>
          <p:nvPr/>
        </p:nvSpPr>
        <p:spPr>
          <a:xfrm>
            <a:off x="881479" y="5157882"/>
            <a:ext cx="8134066" cy="1785104"/>
          </a:xfrm>
          <a:prstGeom prst="rect">
            <a:avLst/>
          </a:prstGeom>
          <a:noFill/>
        </p:spPr>
        <p:txBody>
          <a:bodyPr wrap="square" rtlCol="0">
            <a:spAutoFit/>
          </a:bodyPr>
          <a:lstStyle/>
          <a:p>
            <a:r>
              <a:rPr lang="en-US" sz="2200" dirty="0">
                <a:solidFill>
                  <a:srgbClr val="00B050"/>
                </a:solidFill>
              </a:rPr>
              <a:t>Basic operation: To add a new value, apply the initial hash function(s) to identify the keys array index, and then add a new node to the corresponding linked list.  Retrieval will require searching the appropriate list.</a:t>
            </a:r>
            <a:endParaRPr lang="en-US" sz="2200" dirty="0">
              <a:solidFill>
                <a:srgbClr val="00B050"/>
              </a:solidFill>
              <a:sym typeface="Symbol" panose="05050102010706020507" pitchFamily="18" charset="2"/>
            </a:endParaRPr>
          </a:p>
          <a:p>
            <a:endParaRPr lang="en-US" sz="2200" dirty="0">
              <a:solidFill>
                <a:srgbClr val="00B050"/>
              </a:solidFill>
            </a:endParaRPr>
          </a:p>
        </p:txBody>
      </p:sp>
    </p:spTree>
    <p:extLst>
      <p:ext uri="{BB962C8B-B14F-4D97-AF65-F5344CB8AC3E}">
        <p14:creationId xmlns:p14="http://schemas.microsoft.com/office/powerpoint/2010/main" val="1898653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p:bldP spid="24" grpId="0"/>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Hashing function</a:t>
            </a:r>
          </a:p>
        </p:txBody>
      </p:sp>
      <p:sp>
        <p:nvSpPr>
          <p:cNvPr id="16" name="TextBox 15">
            <a:extLst>
              <a:ext uri="{FF2B5EF4-FFF2-40B4-BE49-F238E27FC236}">
                <a16:creationId xmlns:a16="http://schemas.microsoft.com/office/drawing/2014/main" xmlns="" id="{6A05D000-55D0-4EF6-BC43-32A2C2B179DA}"/>
              </a:ext>
            </a:extLst>
          </p:cNvPr>
          <p:cNvSpPr txBox="1"/>
          <p:nvPr/>
        </p:nvSpPr>
        <p:spPr>
          <a:xfrm>
            <a:off x="379140" y="713678"/>
            <a:ext cx="6133171" cy="461665"/>
          </a:xfrm>
          <a:prstGeom prst="rect">
            <a:avLst/>
          </a:prstGeom>
          <a:noFill/>
        </p:spPr>
        <p:txBody>
          <a:bodyPr wrap="square" rtlCol="0">
            <a:spAutoFit/>
          </a:bodyPr>
          <a:lstStyle/>
          <a:p>
            <a:r>
              <a:rPr lang="en-US" sz="2400" dirty="0"/>
              <a:t>Typical approach (see slide 10 from lecture): </a:t>
            </a:r>
          </a:p>
        </p:txBody>
      </p:sp>
      <p:sp>
        <p:nvSpPr>
          <p:cNvPr id="17" name="TextBox 16">
            <a:extLst>
              <a:ext uri="{FF2B5EF4-FFF2-40B4-BE49-F238E27FC236}">
                <a16:creationId xmlns:a16="http://schemas.microsoft.com/office/drawing/2014/main" xmlns="" id="{7B66F21F-48C7-45E2-8B79-E2A3809EC3A9}"/>
              </a:ext>
            </a:extLst>
          </p:cNvPr>
          <p:cNvSpPr txBox="1"/>
          <p:nvPr/>
        </p:nvSpPr>
        <p:spPr>
          <a:xfrm>
            <a:off x="881479" y="1175343"/>
            <a:ext cx="6556383" cy="430887"/>
          </a:xfrm>
          <a:prstGeom prst="rect">
            <a:avLst/>
          </a:prstGeom>
          <a:noFill/>
        </p:spPr>
        <p:txBody>
          <a:bodyPr wrap="square" rtlCol="0">
            <a:spAutoFit/>
          </a:bodyPr>
          <a:lstStyle/>
          <a:p>
            <a:endParaRPr lang="en-US" sz="2200" dirty="0">
              <a:solidFill>
                <a:srgbClr val="00B050"/>
              </a:solidFill>
            </a:endParaRPr>
          </a:p>
        </p:txBody>
      </p:sp>
      <p:sp>
        <p:nvSpPr>
          <p:cNvPr id="11" name="TextBox 10">
            <a:extLst>
              <a:ext uri="{FF2B5EF4-FFF2-40B4-BE49-F238E27FC236}">
                <a16:creationId xmlns:a16="http://schemas.microsoft.com/office/drawing/2014/main" xmlns="" id="{325E9286-F50E-49E1-856B-40356292D7A0}"/>
              </a:ext>
            </a:extLst>
          </p:cNvPr>
          <p:cNvSpPr txBox="1"/>
          <p:nvPr/>
        </p:nvSpPr>
        <p:spPr>
          <a:xfrm>
            <a:off x="881479" y="1175343"/>
            <a:ext cx="6556383" cy="2800767"/>
          </a:xfrm>
          <a:prstGeom prst="rect">
            <a:avLst/>
          </a:prstGeom>
          <a:noFill/>
        </p:spPr>
        <p:txBody>
          <a:bodyPr wrap="square" rtlCol="0">
            <a:spAutoFit/>
          </a:bodyPr>
          <a:lstStyle/>
          <a:p>
            <a:r>
              <a:rPr lang="en-US" sz="2200" dirty="0">
                <a:solidFill>
                  <a:srgbClr val="00B050"/>
                </a:solidFill>
              </a:rPr>
              <a:t>h(k) = c(k) mod m</a:t>
            </a:r>
          </a:p>
          <a:p>
            <a:r>
              <a:rPr lang="en-US" sz="2200" dirty="0">
                <a:solidFill>
                  <a:srgbClr val="0070C0"/>
                </a:solidFill>
              </a:rPr>
              <a:t>Where: </a:t>
            </a:r>
          </a:p>
          <a:p>
            <a:pPr marL="342900" indent="-342900">
              <a:buFont typeface="Arial" panose="020B0604020202020204" pitchFamily="34" charset="0"/>
              <a:buChar char="•"/>
            </a:pPr>
            <a:r>
              <a:rPr lang="en-US" sz="2200" dirty="0">
                <a:solidFill>
                  <a:srgbClr val="0070C0"/>
                </a:solidFill>
              </a:rPr>
              <a:t>c(k) converts key input to an integer (if necessary this can be especially helpful for strings)</a:t>
            </a:r>
          </a:p>
          <a:p>
            <a:pPr marL="342900" indent="-342900">
              <a:buFont typeface="Arial" panose="020B0604020202020204" pitchFamily="34" charset="0"/>
              <a:buChar char="•"/>
            </a:pPr>
            <a:r>
              <a:rPr lang="en-US" sz="2200" dirty="0">
                <a:solidFill>
                  <a:srgbClr val="0070C0"/>
                </a:solidFill>
              </a:rPr>
              <a:t>mod = modulo = %</a:t>
            </a:r>
          </a:p>
          <a:p>
            <a:pPr marL="342900" indent="-342900">
              <a:buFont typeface="Arial" panose="020B0604020202020204" pitchFamily="34" charset="0"/>
              <a:buChar char="•"/>
            </a:pPr>
            <a:r>
              <a:rPr lang="en-US" sz="2200" dirty="0">
                <a:solidFill>
                  <a:srgbClr val="0070C0"/>
                </a:solidFill>
              </a:rPr>
              <a:t>m: length of the hash table array; a prime number is a good choice (not as good: common bases, such as 10 and 2)</a:t>
            </a:r>
          </a:p>
        </p:txBody>
      </p:sp>
    </p:spTree>
    <p:extLst>
      <p:ext uri="{BB962C8B-B14F-4D97-AF65-F5344CB8AC3E}">
        <p14:creationId xmlns:p14="http://schemas.microsoft.com/office/powerpoint/2010/main" val="3882041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954107"/>
          </a:xfrm>
          <a:prstGeom prst="rect">
            <a:avLst/>
          </a:prstGeom>
        </p:spPr>
        <p:txBody>
          <a:bodyPr rtlCol="0">
            <a:spAutoFit/>
          </a:bodyPr>
          <a:lstStyle/>
          <a:p>
            <a:r>
              <a:rPr lang="en-US" sz="2800" dirty="0">
                <a:solidFill>
                  <a:srgbClr val="002060"/>
                </a:solidFill>
              </a:rPr>
              <a:t>Open addressing revisited: How do we resolve collisions, if chaining is not used?</a:t>
            </a:r>
          </a:p>
        </p:txBody>
      </p:sp>
      <p:sp>
        <p:nvSpPr>
          <p:cNvPr id="2" name="TextBox 1">
            <a:extLst>
              <a:ext uri="{FF2B5EF4-FFF2-40B4-BE49-F238E27FC236}">
                <a16:creationId xmlns:a16="http://schemas.microsoft.com/office/drawing/2014/main" xmlns="" id="{5A292BA9-126E-4A9A-B763-0D76246BE478}"/>
              </a:ext>
            </a:extLst>
          </p:cNvPr>
          <p:cNvSpPr txBox="1"/>
          <p:nvPr/>
        </p:nvSpPr>
        <p:spPr>
          <a:xfrm>
            <a:off x="319667" y="1529876"/>
            <a:ext cx="6779941" cy="461665"/>
          </a:xfrm>
          <a:prstGeom prst="rect">
            <a:avLst/>
          </a:prstGeom>
          <a:noFill/>
        </p:spPr>
        <p:txBody>
          <a:bodyPr wrap="square" rtlCol="0">
            <a:spAutoFit/>
          </a:bodyPr>
          <a:lstStyle/>
          <a:p>
            <a:r>
              <a:rPr lang="en-US" sz="2400" i="1" dirty="0">
                <a:solidFill>
                  <a:srgbClr val="00B050"/>
                </a:solidFill>
              </a:rPr>
              <a:t>From lecture slides (where </a:t>
            </a:r>
            <a:r>
              <a:rPr lang="en-US" sz="2400" i="1" dirty="0" err="1">
                <a:solidFill>
                  <a:srgbClr val="00B050"/>
                </a:solidFill>
              </a:rPr>
              <a:t>i</a:t>
            </a:r>
            <a:r>
              <a:rPr lang="en-US" sz="2400" i="1" dirty="0">
                <a:solidFill>
                  <a:srgbClr val="00B050"/>
                </a:solidFill>
              </a:rPr>
              <a:t> = h(k)):</a:t>
            </a:r>
            <a:endParaRPr lang="en-US" sz="2400" dirty="0">
              <a:solidFill>
                <a:srgbClr val="00B050"/>
              </a:solidFill>
            </a:endParaRPr>
          </a:p>
        </p:txBody>
      </p:sp>
      <p:sp>
        <p:nvSpPr>
          <p:cNvPr id="8" name="TextBox 7">
            <a:extLst>
              <a:ext uri="{FF2B5EF4-FFF2-40B4-BE49-F238E27FC236}">
                <a16:creationId xmlns:a16="http://schemas.microsoft.com/office/drawing/2014/main" xmlns="" id="{4BD7BFBE-7687-42AA-ADD6-3390ADD2BEF8}"/>
              </a:ext>
            </a:extLst>
          </p:cNvPr>
          <p:cNvSpPr txBox="1"/>
          <p:nvPr/>
        </p:nvSpPr>
        <p:spPr>
          <a:xfrm>
            <a:off x="319667" y="1068211"/>
            <a:ext cx="6779941" cy="461665"/>
          </a:xfrm>
          <a:prstGeom prst="rect">
            <a:avLst/>
          </a:prstGeom>
          <a:noFill/>
        </p:spPr>
        <p:txBody>
          <a:bodyPr wrap="square" rtlCol="0">
            <a:spAutoFit/>
          </a:bodyPr>
          <a:lstStyle/>
          <a:p>
            <a:r>
              <a:rPr lang="en-US" sz="2400" dirty="0"/>
              <a:t>Option #1: Linear probing </a:t>
            </a:r>
          </a:p>
        </p:txBody>
      </p:sp>
      <p:pic>
        <p:nvPicPr>
          <p:cNvPr id="12" name="Picture 11">
            <a:extLst>
              <a:ext uri="{FF2B5EF4-FFF2-40B4-BE49-F238E27FC236}">
                <a16:creationId xmlns:a16="http://schemas.microsoft.com/office/drawing/2014/main" xmlns="" id="{0256A8E3-C203-4A84-BEEF-1DF472AA2DE3}"/>
              </a:ext>
            </a:extLst>
          </p:cNvPr>
          <p:cNvPicPr>
            <a:picLocks noChangeAspect="1"/>
          </p:cNvPicPr>
          <p:nvPr/>
        </p:nvPicPr>
        <p:blipFill>
          <a:blip r:embed="rId2"/>
          <a:stretch>
            <a:fillRect/>
          </a:stretch>
        </p:blipFill>
        <p:spPr>
          <a:xfrm>
            <a:off x="438269" y="2041721"/>
            <a:ext cx="5033610" cy="1969680"/>
          </a:xfrm>
          <a:prstGeom prst="rect">
            <a:avLst/>
          </a:prstGeom>
        </p:spPr>
      </p:pic>
      <p:sp>
        <p:nvSpPr>
          <p:cNvPr id="6" name="TextBox 5">
            <a:extLst>
              <a:ext uri="{FF2B5EF4-FFF2-40B4-BE49-F238E27FC236}">
                <a16:creationId xmlns:a16="http://schemas.microsoft.com/office/drawing/2014/main" xmlns="" id="{EE73D387-D24D-4724-ABC0-B6904092A46C}"/>
              </a:ext>
            </a:extLst>
          </p:cNvPr>
          <p:cNvSpPr txBox="1"/>
          <p:nvPr/>
        </p:nvSpPr>
        <p:spPr>
          <a:xfrm>
            <a:off x="327448" y="5758863"/>
            <a:ext cx="7534161" cy="1200329"/>
          </a:xfrm>
          <a:prstGeom prst="rect">
            <a:avLst/>
          </a:prstGeom>
          <a:noFill/>
        </p:spPr>
        <p:txBody>
          <a:bodyPr wrap="square" rtlCol="0">
            <a:spAutoFit/>
          </a:bodyPr>
          <a:lstStyle/>
          <a:p>
            <a:r>
              <a:rPr lang="en-US" dirty="0" err="1"/>
              <a:t>i</a:t>
            </a:r>
            <a:r>
              <a:rPr lang="en-US" dirty="0"/>
              <a:t> = 23 % 11 = 1 (collision).    (</a:t>
            </a:r>
            <a:r>
              <a:rPr lang="en-US" dirty="0" err="1"/>
              <a:t>i</a:t>
            </a:r>
            <a:r>
              <a:rPr lang="en-US" dirty="0"/>
              <a:t> + 1) % 11 = 2 % 11 =  2 (insert here)  </a:t>
            </a:r>
          </a:p>
          <a:p>
            <a:r>
              <a:rPr lang="en-US" u="sng" dirty="0"/>
              <a:t>Qualitative interpretation</a:t>
            </a:r>
            <a:r>
              <a:rPr lang="en-US" dirty="0"/>
              <a:t>: Keep searching 1 to the right (with wraparound at the end) until an open spot is found.</a:t>
            </a:r>
            <a:endParaRPr lang="en-US" u="sng" dirty="0"/>
          </a:p>
          <a:p>
            <a:endParaRPr lang="en-US" u="sng" dirty="0"/>
          </a:p>
        </p:txBody>
      </p:sp>
      <p:graphicFrame>
        <p:nvGraphicFramePr>
          <p:cNvPr id="11" name="Table 9">
            <a:extLst>
              <a:ext uri="{FF2B5EF4-FFF2-40B4-BE49-F238E27FC236}">
                <a16:creationId xmlns:a16="http://schemas.microsoft.com/office/drawing/2014/main" xmlns="" id="{4EAA6B66-A0C6-4B24-9E51-678E053C57D5}"/>
              </a:ext>
            </a:extLst>
          </p:cNvPr>
          <p:cNvGraphicFramePr>
            <a:graphicFrameLocks noGrp="1"/>
          </p:cNvGraphicFramePr>
          <p:nvPr>
            <p:extLst>
              <p:ext uri="{D42A27DB-BD31-4B8C-83A1-F6EECF244321}">
                <p14:modId xmlns:p14="http://schemas.microsoft.com/office/powerpoint/2010/main" val="3774213980"/>
              </p:ext>
            </p:extLst>
          </p:nvPr>
        </p:nvGraphicFramePr>
        <p:xfrm>
          <a:off x="319667" y="4835535"/>
          <a:ext cx="6096002" cy="461664"/>
        </p:xfrm>
        <a:graphic>
          <a:graphicData uri="http://schemas.openxmlformats.org/drawingml/2006/table">
            <a:tbl>
              <a:tblPr firstRow="1" bandRow="1">
                <a:tableStyleId>{073A0DAA-6AF3-43AB-8588-CEC1D06C72B9}</a:tableStyleId>
              </a:tblPr>
              <a:tblGrid>
                <a:gridCol w="554182">
                  <a:extLst>
                    <a:ext uri="{9D8B030D-6E8A-4147-A177-3AD203B41FA5}">
                      <a16:colId xmlns:a16="http://schemas.microsoft.com/office/drawing/2014/main" xmlns="" val="744068991"/>
                    </a:ext>
                  </a:extLst>
                </a:gridCol>
                <a:gridCol w="554182">
                  <a:extLst>
                    <a:ext uri="{9D8B030D-6E8A-4147-A177-3AD203B41FA5}">
                      <a16:colId xmlns:a16="http://schemas.microsoft.com/office/drawing/2014/main" xmlns="" val="3308526507"/>
                    </a:ext>
                  </a:extLst>
                </a:gridCol>
                <a:gridCol w="554182">
                  <a:extLst>
                    <a:ext uri="{9D8B030D-6E8A-4147-A177-3AD203B41FA5}">
                      <a16:colId xmlns:a16="http://schemas.microsoft.com/office/drawing/2014/main" xmlns="" val="1286620001"/>
                    </a:ext>
                  </a:extLst>
                </a:gridCol>
                <a:gridCol w="554182">
                  <a:extLst>
                    <a:ext uri="{9D8B030D-6E8A-4147-A177-3AD203B41FA5}">
                      <a16:colId xmlns:a16="http://schemas.microsoft.com/office/drawing/2014/main" xmlns="" val="4003635970"/>
                    </a:ext>
                  </a:extLst>
                </a:gridCol>
                <a:gridCol w="554182">
                  <a:extLst>
                    <a:ext uri="{9D8B030D-6E8A-4147-A177-3AD203B41FA5}">
                      <a16:colId xmlns:a16="http://schemas.microsoft.com/office/drawing/2014/main" xmlns="" val="3440982615"/>
                    </a:ext>
                  </a:extLst>
                </a:gridCol>
                <a:gridCol w="554182">
                  <a:extLst>
                    <a:ext uri="{9D8B030D-6E8A-4147-A177-3AD203B41FA5}">
                      <a16:colId xmlns:a16="http://schemas.microsoft.com/office/drawing/2014/main" xmlns="" val="761235024"/>
                    </a:ext>
                  </a:extLst>
                </a:gridCol>
                <a:gridCol w="554182">
                  <a:extLst>
                    <a:ext uri="{9D8B030D-6E8A-4147-A177-3AD203B41FA5}">
                      <a16:colId xmlns:a16="http://schemas.microsoft.com/office/drawing/2014/main" xmlns="" val="1110123748"/>
                    </a:ext>
                  </a:extLst>
                </a:gridCol>
                <a:gridCol w="554182">
                  <a:extLst>
                    <a:ext uri="{9D8B030D-6E8A-4147-A177-3AD203B41FA5}">
                      <a16:colId xmlns:a16="http://schemas.microsoft.com/office/drawing/2014/main" xmlns="" val="221974964"/>
                    </a:ext>
                  </a:extLst>
                </a:gridCol>
                <a:gridCol w="554182">
                  <a:extLst>
                    <a:ext uri="{9D8B030D-6E8A-4147-A177-3AD203B41FA5}">
                      <a16:colId xmlns:a16="http://schemas.microsoft.com/office/drawing/2014/main" xmlns="" val="3520607064"/>
                    </a:ext>
                  </a:extLst>
                </a:gridCol>
                <a:gridCol w="554182">
                  <a:extLst>
                    <a:ext uri="{9D8B030D-6E8A-4147-A177-3AD203B41FA5}">
                      <a16:colId xmlns:a16="http://schemas.microsoft.com/office/drawing/2014/main" xmlns="" val="1351787277"/>
                    </a:ext>
                  </a:extLst>
                </a:gridCol>
                <a:gridCol w="554182">
                  <a:extLst>
                    <a:ext uri="{9D8B030D-6E8A-4147-A177-3AD203B41FA5}">
                      <a16:colId xmlns:a16="http://schemas.microsoft.com/office/drawing/2014/main" xmlns="" val="38250742"/>
                    </a:ext>
                  </a:extLst>
                </a:gridCol>
              </a:tblGrid>
              <a:tr h="461664">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FF0000"/>
                          </a:solidFill>
                        </a:rPr>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678417851"/>
                  </a:ext>
                </a:extLst>
              </a:tr>
            </a:tbl>
          </a:graphicData>
        </a:graphic>
      </p:graphicFrame>
      <p:graphicFrame>
        <p:nvGraphicFramePr>
          <p:cNvPr id="13" name="Table 9">
            <a:extLst>
              <a:ext uri="{FF2B5EF4-FFF2-40B4-BE49-F238E27FC236}">
                <a16:creationId xmlns:a16="http://schemas.microsoft.com/office/drawing/2014/main" xmlns="" id="{AC780181-646D-48CB-A2CA-2C1256E8ADEB}"/>
              </a:ext>
            </a:extLst>
          </p:cNvPr>
          <p:cNvGraphicFramePr>
            <a:graphicFrameLocks noGrp="1"/>
          </p:cNvGraphicFramePr>
          <p:nvPr>
            <p:extLst>
              <p:ext uri="{D42A27DB-BD31-4B8C-83A1-F6EECF244321}">
                <p14:modId xmlns:p14="http://schemas.microsoft.com/office/powerpoint/2010/main" val="1180773082"/>
              </p:ext>
            </p:extLst>
          </p:nvPr>
        </p:nvGraphicFramePr>
        <p:xfrm>
          <a:off x="319667" y="5363051"/>
          <a:ext cx="6096002" cy="461664"/>
        </p:xfrm>
        <a:graphic>
          <a:graphicData uri="http://schemas.openxmlformats.org/drawingml/2006/table">
            <a:tbl>
              <a:tblPr firstRow="1" bandRow="1">
                <a:tableStyleId>{073A0DAA-6AF3-43AB-8588-CEC1D06C72B9}</a:tableStyleId>
              </a:tblPr>
              <a:tblGrid>
                <a:gridCol w="554182">
                  <a:extLst>
                    <a:ext uri="{9D8B030D-6E8A-4147-A177-3AD203B41FA5}">
                      <a16:colId xmlns:a16="http://schemas.microsoft.com/office/drawing/2014/main" xmlns="" val="744068991"/>
                    </a:ext>
                  </a:extLst>
                </a:gridCol>
                <a:gridCol w="554182">
                  <a:extLst>
                    <a:ext uri="{9D8B030D-6E8A-4147-A177-3AD203B41FA5}">
                      <a16:colId xmlns:a16="http://schemas.microsoft.com/office/drawing/2014/main" xmlns="" val="3308526507"/>
                    </a:ext>
                  </a:extLst>
                </a:gridCol>
                <a:gridCol w="554182">
                  <a:extLst>
                    <a:ext uri="{9D8B030D-6E8A-4147-A177-3AD203B41FA5}">
                      <a16:colId xmlns:a16="http://schemas.microsoft.com/office/drawing/2014/main" xmlns="" val="1286620001"/>
                    </a:ext>
                  </a:extLst>
                </a:gridCol>
                <a:gridCol w="554182">
                  <a:extLst>
                    <a:ext uri="{9D8B030D-6E8A-4147-A177-3AD203B41FA5}">
                      <a16:colId xmlns:a16="http://schemas.microsoft.com/office/drawing/2014/main" xmlns="" val="4003635970"/>
                    </a:ext>
                  </a:extLst>
                </a:gridCol>
                <a:gridCol w="554182">
                  <a:extLst>
                    <a:ext uri="{9D8B030D-6E8A-4147-A177-3AD203B41FA5}">
                      <a16:colId xmlns:a16="http://schemas.microsoft.com/office/drawing/2014/main" xmlns="" val="3440982615"/>
                    </a:ext>
                  </a:extLst>
                </a:gridCol>
                <a:gridCol w="554182">
                  <a:extLst>
                    <a:ext uri="{9D8B030D-6E8A-4147-A177-3AD203B41FA5}">
                      <a16:colId xmlns:a16="http://schemas.microsoft.com/office/drawing/2014/main" xmlns="" val="761235024"/>
                    </a:ext>
                  </a:extLst>
                </a:gridCol>
                <a:gridCol w="554182">
                  <a:extLst>
                    <a:ext uri="{9D8B030D-6E8A-4147-A177-3AD203B41FA5}">
                      <a16:colId xmlns:a16="http://schemas.microsoft.com/office/drawing/2014/main" xmlns="" val="1110123748"/>
                    </a:ext>
                  </a:extLst>
                </a:gridCol>
                <a:gridCol w="554182">
                  <a:extLst>
                    <a:ext uri="{9D8B030D-6E8A-4147-A177-3AD203B41FA5}">
                      <a16:colId xmlns:a16="http://schemas.microsoft.com/office/drawing/2014/main" xmlns="" val="221974964"/>
                    </a:ext>
                  </a:extLst>
                </a:gridCol>
                <a:gridCol w="554182">
                  <a:extLst>
                    <a:ext uri="{9D8B030D-6E8A-4147-A177-3AD203B41FA5}">
                      <a16:colId xmlns:a16="http://schemas.microsoft.com/office/drawing/2014/main" xmlns="" val="3520607064"/>
                    </a:ext>
                  </a:extLst>
                </a:gridCol>
                <a:gridCol w="554182">
                  <a:extLst>
                    <a:ext uri="{9D8B030D-6E8A-4147-A177-3AD203B41FA5}">
                      <a16:colId xmlns:a16="http://schemas.microsoft.com/office/drawing/2014/main" xmlns="" val="1351787277"/>
                    </a:ext>
                  </a:extLst>
                </a:gridCol>
                <a:gridCol w="554182">
                  <a:extLst>
                    <a:ext uri="{9D8B030D-6E8A-4147-A177-3AD203B41FA5}">
                      <a16:colId xmlns:a16="http://schemas.microsoft.com/office/drawing/2014/main" xmlns="" val="38250742"/>
                    </a:ext>
                  </a:extLst>
                </a:gridCol>
              </a:tblGrid>
              <a:tr h="461664">
                <a:tc>
                  <a:txBody>
                    <a:bodyPr/>
                    <a:lstStyle/>
                    <a:p>
                      <a:pPr algn="ctr"/>
                      <a:r>
                        <a:rPr lang="en-US" dirty="0">
                          <a:solidFill>
                            <a:srgbClr val="7030A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678417851"/>
                  </a:ext>
                </a:extLst>
              </a:tr>
            </a:tbl>
          </a:graphicData>
        </a:graphic>
      </p:graphicFrame>
      <p:sp>
        <p:nvSpPr>
          <p:cNvPr id="16" name="TextBox 15">
            <a:extLst>
              <a:ext uri="{FF2B5EF4-FFF2-40B4-BE49-F238E27FC236}">
                <a16:creationId xmlns:a16="http://schemas.microsoft.com/office/drawing/2014/main" xmlns="" id="{716C0B65-7251-41E3-8CEC-F223038808B4}"/>
              </a:ext>
            </a:extLst>
          </p:cNvPr>
          <p:cNvSpPr txBox="1"/>
          <p:nvPr/>
        </p:nvSpPr>
        <p:spPr>
          <a:xfrm>
            <a:off x="327449" y="4412166"/>
            <a:ext cx="5977054" cy="369332"/>
          </a:xfrm>
          <a:prstGeom prst="rect">
            <a:avLst/>
          </a:prstGeom>
          <a:noFill/>
        </p:spPr>
        <p:txBody>
          <a:bodyPr wrap="square" rtlCol="0">
            <a:spAutoFit/>
          </a:bodyPr>
          <a:lstStyle/>
          <a:p>
            <a:r>
              <a:rPr lang="en-US" u="sng" dirty="0"/>
              <a:t>Example:</a:t>
            </a:r>
            <a:r>
              <a:rPr lang="en-US" dirty="0"/>
              <a:t> How do we insert 23 into this table?   </a:t>
            </a:r>
            <a:endParaRPr lang="en-US" u="sng" dirty="0"/>
          </a:p>
        </p:txBody>
      </p:sp>
    </p:spTree>
    <p:extLst>
      <p:ext uri="{BB962C8B-B14F-4D97-AF65-F5344CB8AC3E}">
        <p14:creationId xmlns:p14="http://schemas.microsoft.com/office/powerpoint/2010/main" val="162562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954107"/>
          </a:xfrm>
          <a:prstGeom prst="rect">
            <a:avLst/>
          </a:prstGeom>
        </p:spPr>
        <p:txBody>
          <a:bodyPr rtlCol="0">
            <a:spAutoFit/>
          </a:bodyPr>
          <a:lstStyle/>
          <a:p>
            <a:r>
              <a:rPr lang="en-US" sz="2800" dirty="0">
                <a:solidFill>
                  <a:srgbClr val="002060"/>
                </a:solidFill>
              </a:rPr>
              <a:t>Linear probing shortcoming </a:t>
            </a:r>
          </a:p>
          <a:p>
            <a:r>
              <a:rPr lang="en-US" sz="2600" dirty="0">
                <a:solidFill>
                  <a:srgbClr val="002060"/>
                </a:solidFill>
              </a:rPr>
              <a:t>(illustration from Sedgewick slides)</a:t>
            </a:r>
          </a:p>
        </p:txBody>
      </p:sp>
      <p:pic>
        <p:nvPicPr>
          <p:cNvPr id="4" name="Picture 3">
            <a:extLst>
              <a:ext uri="{FF2B5EF4-FFF2-40B4-BE49-F238E27FC236}">
                <a16:creationId xmlns:a16="http://schemas.microsoft.com/office/drawing/2014/main" xmlns="" id="{4CFA6950-C187-4898-ADBE-3B22D72B913A}"/>
              </a:ext>
            </a:extLst>
          </p:cNvPr>
          <p:cNvPicPr>
            <a:picLocks noChangeAspect="1"/>
          </p:cNvPicPr>
          <p:nvPr/>
        </p:nvPicPr>
        <p:blipFill>
          <a:blip r:embed="rId2"/>
          <a:stretch>
            <a:fillRect/>
          </a:stretch>
        </p:blipFill>
        <p:spPr>
          <a:xfrm>
            <a:off x="237889" y="1015439"/>
            <a:ext cx="5781911" cy="4216060"/>
          </a:xfrm>
          <a:prstGeom prst="rect">
            <a:avLst/>
          </a:prstGeom>
        </p:spPr>
      </p:pic>
      <p:sp>
        <p:nvSpPr>
          <p:cNvPr id="6" name="TextBox 5">
            <a:extLst>
              <a:ext uri="{FF2B5EF4-FFF2-40B4-BE49-F238E27FC236}">
                <a16:creationId xmlns:a16="http://schemas.microsoft.com/office/drawing/2014/main" xmlns="" id="{402A3897-B054-402E-9F89-72042BFA19C0}"/>
              </a:ext>
            </a:extLst>
          </p:cNvPr>
          <p:cNvSpPr txBox="1"/>
          <p:nvPr/>
        </p:nvSpPr>
        <p:spPr>
          <a:xfrm>
            <a:off x="6341330" y="1015439"/>
            <a:ext cx="2564781" cy="1754326"/>
          </a:xfrm>
          <a:prstGeom prst="rect">
            <a:avLst/>
          </a:prstGeom>
          <a:noFill/>
        </p:spPr>
        <p:txBody>
          <a:bodyPr wrap="square" rtlCol="0">
            <a:spAutoFit/>
          </a:bodyPr>
          <a:lstStyle/>
          <a:p>
            <a:r>
              <a:rPr lang="en-US" dirty="0"/>
              <a:t>As load factor (= fraction of array occupied) increases, clusters start to develop, and these can slow down the operation run times.</a:t>
            </a:r>
          </a:p>
        </p:txBody>
      </p:sp>
      <p:sp>
        <p:nvSpPr>
          <p:cNvPr id="7" name="TextBox 6">
            <a:extLst>
              <a:ext uri="{FF2B5EF4-FFF2-40B4-BE49-F238E27FC236}">
                <a16:creationId xmlns:a16="http://schemas.microsoft.com/office/drawing/2014/main" xmlns="" id="{155EC00C-9FD5-42FA-BFC1-9E29DDACE9D7}"/>
              </a:ext>
            </a:extLst>
          </p:cNvPr>
          <p:cNvSpPr txBox="1"/>
          <p:nvPr/>
        </p:nvSpPr>
        <p:spPr>
          <a:xfrm>
            <a:off x="6341330" y="3201205"/>
            <a:ext cx="2564781" cy="1200329"/>
          </a:xfrm>
          <a:prstGeom prst="rect">
            <a:avLst/>
          </a:prstGeom>
          <a:noFill/>
        </p:spPr>
        <p:txBody>
          <a:bodyPr wrap="square" rtlCol="0">
            <a:spAutoFit/>
          </a:bodyPr>
          <a:lstStyle/>
          <a:p>
            <a:r>
              <a:rPr lang="en-US" dirty="0"/>
              <a:t>The code in the textbook helps prevent this by resizing the array if it the load factor exceeds 50%.</a:t>
            </a:r>
          </a:p>
        </p:txBody>
      </p:sp>
      <p:sp>
        <p:nvSpPr>
          <p:cNvPr id="10" name="TextBox 9">
            <a:extLst>
              <a:ext uri="{FF2B5EF4-FFF2-40B4-BE49-F238E27FC236}">
                <a16:creationId xmlns:a16="http://schemas.microsoft.com/office/drawing/2014/main" xmlns="" id="{3DA9BF2B-4AA1-4789-BC49-0B5225E3496A}"/>
              </a:ext>
            </a:extLst>
          </p:cNvPr>
          <p:cNvSpPr txBox="1"/>
          <p:nvPr/>
        </p:nvSpPr>
        <p:spPr>
          <a:xfrm>
            <a:off x="6341329" y="4725205"/>
            <a:ext cx="2564781" cy="923330"/>
          </a:xfrm>
          <a:prstGeom prst="rect">
            <a:avLst/>
          </a:prstGeom>
          <a:noFill/>
        </p:spPr>
        <p:txBody>
          <a:bodyPr wrap="square" rtlCol="0">
            <a:spAutoFit/>
          </a:bodyPr>
          <a:lstStyle/>
          <a:p>
            <a:r>
              <a:rPr lang="en-US" dirty="0"/>
              <a:t>Another strategy for addressing this issue is to switch to double hashing.</a:t>
            </a:r>
          </a:p>
        </p:txBody>
      </p:sp>
    </p:spTree>
    <p:extLst>
      <p:ext uri="{BB962C8B-B14F-4D97-AF65-F5344CB8AC3E}">
        <p14:creationId xmlns:p14="http://schemas.microsoft.com/office/powerpoint/2010/main" val="16647344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492443"/>
          </a:xfrm>
          <a:prstGeom prst="rect">
            <a:avLst/>
          </a:prstGeom>
        </p:spPr>
        <p:txBody>
          <a:bodyPr rtlCol="0">
            <a:spAutoFit/>
          </a:bodyPr>
          <a:lstStyle/>
          <a:p>
            <a:r>
              <a:rPr lang="en-US" sz="2600" dirty="0">
                <a:solidFill>
                  <a:srgbClr val="002060"/>
                </a:solidFill>
              </a:rPr>
              <a:t>Open addressing continued: Alternatives? </a:t>
            </a:r>
          </a:p>
        </p:txBody>
      </p:sp>
      <p:pic>
        <p:nvPicPr>
          <p:cNvPr id="2" name="Picture 1">
            <a:extLst>
              <a:ext uri="{FF2B5EF4-FFF2-40B4-BE49-F238E27FC236}">
                <a16:creationId xmlns:a16="http://schemas.microsoft.com/office/drawing/2014/main" xmlns="" id="{7ECB4030-A586-4CBE-9D18-8A51C24610C5}"/>
              </a:ext>
            </a:extLst>
          </p:cNvPr>
          <p:cNvPicPr>
            <a:picLocks noChangeAspect="1"/>
          </p:cNvPicPr>
          <p:nvPr/>
        </p:nvPicPr>
        <p:blipFill>
          <a:blip r:embed="rId2"/>
          <a:stretch>
            <a:fillRect/>
          </a:stretch>
        </p:blipFill>
        <p:spPr>
          <a:xfrm>
            <a:off x="155299" y="626327"/>
            <a:ext cx="5632184" cy="2498751"/>
          </a:xfrm>
          <a:prstGeom prst="rect">
            <a:avLst/>
          </a:prstGeom>
        </p:spPr>
      </p:pic>
      <p:sp>
        <p:nvSpPr>
          <p:cNvPr id="3" name="Rectangle 2">
            <a:extLst>
              <a:ext uri="{FF2B5EF4-FFF2-40B4-BE49-F238E27FC236}">
                <a16:creationId xmlns:a16="http://schemas.microsoft.com/office/drawing/2014/main" xmlns="" id="{2BC41A95-1219-4BB6-A915-ED8186C5A3C6}"/>
              </a:ext>
            </a:extLst>
          </p:cNvPr>
          <p:cNvSpPr/>
          <p:nvPr/>
        </p:nvSpPr>
        <p:spPr>
          <a:xfrm>
            <a:off x="3590693" y="2007220"/>
            <a:ext cx="379141" cy="2118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Arrow Connector 16">
            <a:extLst>
              <a:ext uri="{FF2B5EF4-FFF2-40B4-BE49-F238E27FC236}">
                <a16:creationId xmlns:a16="http://schemas.microsoft.com/office/drawing/2014/main" xmlns="" id="{29D359BB-7C86-4F82-8DC5-7D1F9C1BEAB0}"/>
              </a:ext>
            </a:extLst>
          </p:cNvPr>
          <p:cNvCxnSpPr>
            <a:cxnSpLocks/>
          </p:cNvCxnSpPr>
          <p:nvPr/>
        </p:nvCxnSpPr>
        <p:spPr>
          <a:xfrm flipH="1" flipV="1">
            <a:off x="3969834" y="2269343"/>
            <a:ext cx="680224" cy="47392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xmlns="" id="{9735387B-F7BD-4C15-85D9-E47CFA06AAF3}"/>
              </a:ext>
            </a:extLst>
          </p:cNvPr>
          <p:cNvSpPr txBox="1"/>
          <p:nvPr/>
        </p:nvSpPr>
        <p:spPr>
          <a:xfrm>
            <a:off x="4650058" y="2352908"/>
            <a:ext cx="3356518" cy="923330"/>
          </a:xfrm>
          <a:prstGeom prst="rect">
            <a:avLst/>
          </a:prstGeom>
          <a:noFill/>
        </p:spPr>
        <p:txBody>
          <a:bodyPr wrap="square" rtlCol="0">
            <a:spAutoFit/>
          </a:bodyPr>
          <a:lstStyle/>
          <a:p>
            <a:r>
              <a:rPr lang="en-US" dirty="0"/>
              <a:t>Replace increments of 1 with increments of h2(k), where h2() is some different hash function </a:t>
            </a:r>
          </a:p>
        </p:txBody>
      </p:sp>
      <p:sp>
        <p:nvSpPr>
          <p:cNvPr id="20" name="Rectangle 19">
            <a:extLst>
              <a:ext uri="{FF2B5EF4-FFF2-40B4-BE49-F238E27FC236}">
                <a16:creationId xmlns:a16="http://schemas.microsoft.com/office/drawing/2014/main" xmlns="" id="{F1511BA4-1C29-4919-A57B-FE6405B622F3}"/>
              </a:ext>
            </a:extLst>
          </p:cNvPr>
          <p:cNvSpPr/>
          <p:nvPr/>
        </p:nvSpPr>
        <p:spPr>
          <a:xfrm>
            <a:off x="1638821" y="2219093"/>
            <a:ext cx="379141" cy="2118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Arrow Connector 20">
            <a:extLst>
              <a:ext uri="{FF2B5EF4-FFF2-40B4-BE49-F238E27FC236}">
                <a16:creationId xmlns:a16="http://schemas.microsoft.com/office/drawing/2014/main" xmlns="" id="{58068C50-3DB6-42FB-82F3-627B8C37E755}"/>
              </a:ext>
            </a:extLst>
          </p:cNvPr>
          <p:cNvCxnSpPr>
            <a:cxnSpLocks/>
          </p:cNvCxnSpPr>
          <p:nvPr/>
        </p:nvCxnSpPr>
        <p:spPr>
          <a:xfrm flipH="1" flipV="1">
            <a:off x="2120907" y="2430966"/>
            <a:ext cx="2555896" cy="46470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xmlns="" id="{06E685D9-2FF3-4583-9924-0779DB2B878D}"/>
              </a:ext>
            </a:extLst>
          </p:cNvPr>
          <p:cNvSpPr txBox="1"/>
          <p:nvPr/>
        </p:nvSpPr>
        <p:spPr>
          <a:xfrm>
            <a:off x="4650058" y="1900011"/>
            <a:ext cx="3356518" cy="369332"/>
          </a:xfrm>
          <a:prstGeom prst="rect">
            <a:avLst/>
          </a:prstGeom>
          <a:noFill/>
        </p:spPr>
        <p:txBody>
          <a:bodyPr wrap="square" rtlCol="0">
            <a:spAutoFit/>
          </a:bodyPr>
          <a:lstStyle/>
          <a:p>
            <a:r>
              <a:rPr lang="en-US" u="sng" dirty="0"/>
              <a:t>Option #2: Double Hashing</a:t>
            </a:r>
          </a:p>
        </p:txBody>
      </p:sp>
      <p:sp>
        <p:nvSpPr>
          <p:cNvPr id="4" name="TextBox 3">
            <a:extLst>
              <a:ext uri="{FF2B5EF4-FFF2-40B4-BE49-F238E27FC236}">
                <a16:creationId xmlns:a16="http://schemas.microsoft.com/office/drawing/2014/main" xmlns="" id="{A73137C3-D82F-4A2D-BB46-6ED600B90057}"/>
              </a:ext>
            </a:extLst>
          </p:cNvPr>
          <p:cNvSpPr txBox="1"/>
          <p:nvPr/>
        </p:nvSpPr>
        <p:spPr>
          <a:xfrm>
            <a:off x="490653" y="3685583"/>
            <a:ext cx="3334215" cy="1754326"/>
          </a:xfrm>
          <a:prstGeom prst="rect">
            <a:avLst/>
          </a:prstGeom>
          <a:noFill/>
        </p:spPr>
        <p:txBody>
          <a:bodyPr wrap="square" rtlCol="0">
            <a:spAutoFit/>
          </a:bodyPr>
          <a:lstStyle/>
          <a:p>
            <a:r>
              <a:rPr lang="en-US" i="1" dirty="0"/>
              <a:t>In other words</a:t>
            </a:r>
            <a:r>
              <a:rPr lang="en-US" dirty="0"/>
              <a:t>:</a:t>
            </a:r>
          </a:p>
          <a:p>
            <a:r>
              <a:rPr lang="en-US" dirty="0"/>
              <a:t>Compute </a:t>
            </a:r>
            <a:r>
              <a:rPr lang="en-US" dirty="0" err="1"/>
              <a:t>i</a:t>
            </a:r>
            <a:r>
              <a:rPr lang="en-US" dirty="0"/>
              <a:t> = x % m</a:t>
            </a:r>
          </a:p>
          <a:p>
            <a:endParaRPr lang="en-US" dirty="0"/>
          </a:p>
          <a:p>
            <a:r>
              <a:rPr lang="en-US" dirty="0"/>
              <a:t>While </a:t>
            </a:r>
            <a:r>
              <a:rPr lang="en-US" i="1" dirty="0" err="1"/>
              <a:t>i</a:t>
            </a:r>
            <a:r>
              <a:rPr lang="en-US" i="1" dirty="0"/>
              <a:t> </a:t>
            </a:r>
            <a:r>
              <a:rPr lang="en-US" dirty="0"/>
              <a:t>results in a collision: </a:t>
            </a:r>
          </a:p>
          <a:p>
            <a:r>
              <a:rPr lang="en-US" dirty="0"/>
              <a:t>	</a:t>
            </a:r>
            <a:r>
              <a:rPr lang="en-US" dirty="0" err="1"/>
              <a:t>i</a:t>
            </a:r>
            <a:r>
              <a:rPr lang="en-US" dirty="0"/>
              <a:t> = (</a:t>
            </a:r>
            <a:r>
              <a:rPr lang="en-US" dirty="0" err="1"/>
              <a:t>i</a:t>
            </a:r>
            <a:r>
              <a:rPr lang="en-US" dirty="0"/>
              <a:t> + h2(x))%m</a:t>
            </a:r>
          </a:p>
          <a:p>
            <a:r>
              <a:rPr lang="en-US" dirty="0"/>
              <a:t>	</a:t>
            </a:r>
          </a:p>
        </p:txBody>
      </p:sp>
      <p:sp>
        <p:nvSpPr>
          <p:cNvPr id="13" name="TextBox 12">
            <a:extLst>
              <a:ext uri="{FF2B5EF4-FFF2-40B4-BE49-F238E27FC236}">
                <a16:creationId xmlns:a16="http://schemas.microsoft.com/office/drawing/2014/main" xmlns="" id="{CE9D1E19-032E-4AB6-BF28-FC8EC16D5D4C}"/>
              </a:ext>
            </a:extLst>
          </p:cNvPr>
          <p:cNvSpPr txBox="1"/>
          <p:nvPr/>
        </p:nvSpPr>
        <p:spPr>
          <a:xfrm>
            <a:off x="490653" y="3685583"/>
            <a:ext cx="3334215" cy="2862322"/>
          </a:xfrm>
          <a:prstGeom prst="rect">
            <a:avLst/>
          </a:prstGeom>
          <a:noFill/>
        </p:spPr>
        <p:txBody>
          <a:bodyPr wrap="square" rtlCol="0">
            <a:spAutoFit/>
          </a:bodyPr>
          <a:lstStyle/>
          <a:p>
            <a:r>
              <a:rPr lang="en-US" i="1" dirty="0"/>
              <a:t>In other words</a:t>
            </a:r>
            <a:r>
              <a:rPr lang="en-US" dirty="0"/>
              <a:t>:</a:t>
            </a:r>
          </a:p>
          <a:p>
            <a:r>
              <a:rPr lang="en-US" dirty="0"/>
              <a:t>Compute </a:t>
            </a:r>
            <a:r>
              <a:rPr lang="en-US" dirty="0" err="1"/>
              <a:t>i</a:t>
            </a:r>
            <a:r>
              <a:rPr lang="en-US" dirty="0"/>
              <a:t> = k % m</a:t>
            </a:r>
          </a:p>
          <a:p>
            <a:endParaRPr lang="en-US" dirty="0"/>
          </a:p>
          <a:p>
            <a:r>
              <a:rPr lang="en-US" dirty="0"/>
              <a:t>While </a:t>
            </a:r>
            <a:r>
              <a:rPr lang="en-US" i="1" dirty="0" err="1"/>
              <a:t>i</a:t>
            </a:r>
            <a:r>
              <a:rPr lang="en-US" i="1" dirty="0"/>
              <a:t> </a:t>
            </a:r>
            <a:r>
              <a:rPr lang="en-US" dirty="0"/>
              <a:t>results in a collision: </a:t>
            </a:r>
          </a:p>
          <a:p>
            <a:r>
              <a:rPr lang="en-US" dirty="0"/>
              <a:t>	</a:t>
            </a:r>
            <a:r>
              <a:rPr lang="en-US" dirty="0" err="1"/>
              <a:t>i</a:t>
            </a:r>
            <a:r>
              <a:rPr lang="en-US" dirty="0"/>
              <a:t> = (</a:t>
            </a:r>
            <a:r>
              <a:rPr lang="en-US" dirty="0" err="1"/>
              <a:t>i</a:t>
            </a:r>
            <a:r>
              <a:rPr lang="en-US" dirty="0"/>
              <a:t> + h2(k))%m</a:t>
            </a:r>
          </a:p>
          <a:p>
            <a:endParaRPr lang="en-US" dirty="0"/>
          </a:p>
          <a:p>
            <a:r>
              <a:rPr lang="en-US" u="sng" dirty="0"/>
              <a:t>Qualitative interpretation</a:t>
            </a:r>
            <a:r>
              <a:rPr lang="en-US" dirty="0"/>
              <a:t>: Keep searching h2(k) steps to the right until an open spot is found.</a:t>
            </a:r>
          </a:p>
          <a:p>
            <a:r>
              <a:rPr lang="en-US" dirty="0"/>
              <a:t>	</a:t>
            </a:r>
          </a:p>
        </p:txBody>
      </p:sp>
      <p:sp>
        <p:nvSpPr>
          <p:cNvPr id="14" name="TextBox 13">
            <a:extLst>
              <a:ext uri="{FF2B5EF4-FFF2-40B4-BE49-F238E27FC236}">
                <a16:creationId xmlns:a16="http://schemas.microsoft.com/office/drawing/2014/main" xmlns="" id="{44506001-D35E-4CF1-99E7-7A619A4D856E}"/>
              </a:ext>
            </a:extLst>
          </p:cNvPr>
          <p:cNvSpPr txBox="1"/>
          <p:nvPr/>
        </p:nvSpPr>
        <p:spPr>
          <a:xfrm>
            <a:off x="4033024" y="3685583"/>
            <a:ext cx="4620323" cy="369332"/>
          </a:xfrm>
          <a:prstGeom prst="rect">
            <a:avLst/>
          </a:prstGeom>
          <a:noFill/>
        </p:spPr>
        <p:txBody>
          <a:bodyPr wrap="square" rtlCol="0">
            <a:spAutoFit/>
          </a:bodyPr>
          <a:lstStyle/>
          <a:p>
            <a:r>
              <a:rPr lang="en-US" u="sng" dirty="0"/>
              <a:t>What should we use for h2()</a:t>
            </a:r>
            <a:r>
              <a:rPr lang="en-US" dirty="0"/>
              <a:t>?</a:t>
            </a:r>
          </a:p>
        </p:txBody>
      </p:sp>
      <p:sp>
        <p:nvSpPr>
          <p:cNvPr id="15" name="TextBox 14">
            <a:extLst>
              <a:ext uri="{FF2B5EF4-FFF2-40B4-BE49-F238E27FC236}">
                <a16:creationId xmlns:a16="http://schemas.microsoft.com/office/drawing/2014/main" xmlns="" id="{0037177C-A9D9-4728-89DA-9D3981E0DC71}"/>
              </a:ext>
            </a:extLst>
          </p:cNvPr>
          <p:cNvSpPr txBox="1"/>
          <p:nvPr/>
        </p:nvSpPr>
        <p:spPr>
          <a:xfrm>
            <a:off x="3969834" y="4027018"/>
            <a:ext cx="4620323" cy="923330"/>
          </a:xfrm>
          <a:prstGeom prst="rect">
            <a:avLst/>
          </a:prstGeom>
          <a:noFill/>
        </p:spPr>
        <p:txBody>
          <a:bodyPr wrap="square" rtlCol="0">
            <a:spAutoFit/>
          </a:bodyPr>
          <a:lstStyle/>
          <a:p>
            <a:pPr marL="285750" indent="-285750">
              <a:buFont typeface="Arial" panose="020B0604020202020204" pitchFamily="34" charset="0"/>
              <a:buChar char="•"/>
            </a:pPr>
            <a:r>
              <a:rPr lang="en-US" dirty="0"/>
              <a:t>	As stated in lecture: h(x) == h(y) and h2(x) == h2(y) should be unlikely (otherwise you end up with another collision)</a:t>
            </a:r>
          </a:p>
        </p:txBody>
      </p:sp>
      <p:sp>
        <p:nvSpPr>
          <p:cNvPr id="16" name="TextBox 15">
            <a:extLst>
              <a:ext uri="{FF2B5EF4-FFF2-40B4-BE49-F238E27FC236}">
                <a16:creationId xmlns:a16="http://schemas.microsoft.com/office/drawing/2014/main" xmlns="" id="{EB48ECE0-6FC5-4094-9054-C03255E55C1D}"/>
              </a:ext>
            </a:extLst>
          </p:cNvPr>
          <p:cNvSpPr txBox="1"/>
          <p:nvPr/>
        </p:nvSpPr>
        <p:spPr>
          <a:xfrm>
            <a:off x="3969833" y="4950348"/>
            <a:ext cx="4620323" cy="1754326"/>
          </a:xfrm>
          <a:prstGeom prst="rect">
            <a:avLst/>
          </a:prstGeom>
          <a:noFill/>
        </p:spPr>
        <p:txBody>
          <a:bodyPr wrap="square" rtlCol="0">
            <a:spAutoFit/>
          </a:bodyPr>
          <a:lstStyle/>
          <a:p>
            <a:pPr marL="285750" indent="-285750">
              <a:buFont typeface="Arial" panose="020B0604020202020204" pitchFamily="34" charset="0"/>
              <a:buChar char="•"/>
            </a:pPr>
            <a:r>
              <a:rPr lang="en-US" dirty="0"/>
              <a:t>It will be problematic if h2(x) == 0 (because then we’re stuck in the original collision spot).  </a:t>
            </a:r>
          </a:p>
          <a:p>
            <a:pPr marL="742950" lvl="1" indent="-285750">
              <a:buFont typeface="Arial" panose="020B0604020202020204" pitchFamily="34" charset="0"/>
              <a:buChar char="•"/>
            </a:pPr>
            <a:r>
              <a:rPr lang="en-US" dirty="0"/>
              <a:t>Common solution: Get mod result and then add a constant to this (example from lecture: h2(x) = x mod 7 + 1).</a:t>
            </a:r>
          </a:p>
        </p:txBody>
      </p:sp>
    </p:spTree>
    <p:extLst>
      <p:ext uri="{BB962C8B-B14F-4D97-AF65-F5344CB8AC3E}">
        <p14:creationId xmlns:p14="http://schemas.microsoft.com/office/powerpoint/2010/main" val="13663894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xmlns="" id="{EABA38DD-3BDD-4C4E-A19E-1FC23A7B9798}"/>
              </a:ext>
            </a:extLst>
          </p:cNvPr>
          <p:cNvSpPr txBox="1"/>
          <p:nvPr/>
        </p:nvSpPr>
        <p:spPr>
          <a:xfrm>
            <a:off x="0" y="0"/>
            <a:ext cx="8134066" cy="492443"/>
          </a:xfrm>
          <a:prstGeom prst="rect">
            <a:avLst/>
          </a:prstGeom>
        </p:spPr>
        <p:txBody>
          <a:bodyPr rtlCol="0">
            <a:spAutoFit/>
          </a:bodyPr>
          <a:lstStyle/>
          <a:p>
            <a:r>
              <a:rPr lang="en-US" sz="2600" dirty="0">
                <a:solidFill>
                  <a:srgbClr val="002060"/>
                </a:solidFill>
              </a:rPr>
              <a:t>Double hashing exercise: </a:t>
            </a:r>
          </a:p>
        </p:txBody>
      </p:sp>
      <p:graphicFrame>
        <p:nvGraphicFramePr>
          <p:cNvPr id="12" name="Table 9">
            <a:extLst>
              <a:ext uri="{FF2B5EF4-FFF2-40B4-BE49-F238E27FC236}">
                <a16:creationId xmlns:a16="http://schemas.microsoft.com/office/drawing/2014/main" xmlns="" id="{2BA16D09-EA84-4361-8585-7FB471A22F4A}"/>
              </a:ext>
            </a:extLst>
          </p:cNvPr>
          <p:cNvGraphicFramePr>
            <a:graphicFrameLocks noGrp="1"/>
          </p:cNvGraphicFramePr>
          <p:nvPr>
            <p:extLst>
              <p:ext uri="{D42A27DB-BD31-4B8C-83A1-F6EECF244321}">
                <p14:modId xmlns:p14="http://schemas.microsoft.com/office/powerpoint/2010/main" val="1764168324"/>
              </p:ext>
            </p:extLst>
          </p:nvPr>
        </p:nvGraphicFramePr>
        <p:xfrm>
          <a:off x="453481" y="838200"/>
          <a:ext cx="6649851" cy="461664"/>
        </p:xfrm>
        <a:graphic>
          <a:graphicData uri="http://schemas.openxmlformats.org/drawingml/2006/table">
            <a:tbl>
              <a:tblPr firstRow="1" bandRow="1">
                <a:tableStyleId>{073A0DAA-6AF3-43AB-8588-CEC1D06C72B9}</a:tableStyleId>
              </a:tblPr>
              <a:tblGrid>
                <a:gridCol w="511527">
                  <a:extLst>
                    <a:ext uri="{9D8B030D-6E8A-4147-A177-3AD203B41FA5}">
                      <a16:colId xmlns:a16="http://schemas.microsoft.com/office/drawing/2014/main" xmlns="" val="744068991"/>
                    </a:ext>
                  </a:extLst>
                </a:gridCol>
                <a:gridCol w="511527">
                  <a:extLst>
                    <a:ext uri="{9D8B030D-6E8A-4147-A177-3AD203B41FA5}">
                      <a16:colId xmlns:a16="http://schemas.microsoft.com/office/drawing/2014/main" xmlns="" val="3308526507"/>
                    </a:ext>
                  </a:extLst>
                </a:gridCol>
                <a:gridCol w="511527">
                  <a:extLst>
                    <a:ext uri="{9D8B030D-6E8A-4147-A177-3AD203B41FA5}">
                      <a16:colId xmlns:a16="http://schemas.microsoft.com/office/drawing/2014/main" xmlns="" val="1286620001"/>
                    </a:ext>
                  </a:extLst>
                </a:gridCol>
                <a:gridCol w="511527">
                  <a:extLst>
                    <a:ext uri="{9D8B030D-6E8A-4147-A177-3AD203B41FA5}">
                      <a16:colId xmlns:a16="http://schemas.microsoft.com/office/drawing/2014/main" xmlns="" val="4003635970"/>
                    </a:ext>
                  </a:extLst>
                </a:gridCol>
                <a:gridCol w="511527">
                  <a:extLst>
                    <a:ext uri="{9D8B030D-6E8A-4147-A177-3AD203B41FA5}">
                      <a16:colId xmlns:a16="http://schemas.microsoft.com/office/drawing/2014/main" xmlns="" val="3440982615"/>
                    </a:ext>
                  </a:extLst>
                </a:gridCol>
                <a:gridCol w="511527">
                  <a:extLst>
                    <a:ext uri="{9D8B030D-6E8A-4147-A177-3AD203B41FA5}">
                      <a16:colId xmlns:a16="http://schemas.microsoft.com/office/drawing/2014/main" xmlns="" val="761235024"/>
                    </a:ext>
                  </a:extLst>
                </a:gridCol>
                <a:gridCol w="511527">
                  <a:extLst>
                    <a:ext uri="{9D8B030D-6E8A-4147-A177-3AD203B41FA5}">
                      <a16:colId xmlns:a16="http://schemas.microsoft.com/office/drawing/2014/main" xmlns="" val="1110123748"/>
                    </a:ext>
                  </a:extLst>
                </a:gridCol>
                <a:gridCol w="511527">
                  <a:extLst>
                    <a:ext uri="{9D8B030D-6E8A-4147-A177-3AD203B41FA5}">
                      <a16:colId xmlns:a16="http://schemas.microsoft.com/office/drawing/2014/main" xmlns="" val="221974964"/>
                    </a:ext>
                  </a:extLst>
                </a:gridCol>
                <a:gridCol w="511527">
                  <a:extLst>
                    <a:ext uri="{9D8B030D-6E8A-4147-A177-3AD203B41FA5}">
                      <a16:colId xmlns:a16="http://schemas.microsoft.com/office/drawing/2014/main" xmlns="" val="3520607064"/>
                    </a:ext>
                  </a:extLst>
                </a:gridCol>
                <a:gridCol w="511527">
                  <a:extLst>
                    <a:ext uri="{9D8B030D-6E8A-4147-A177-3AD203B41FA5}">
                      <a16:colId xmlns:a16="http://schemas.microsoft.com/office/drawing/2014/main" xmlns="" val="1351787277"/>
                    </a:ext>
                  </a:extLst>
                </a:gridCol>
                <a:gridCol w="511527">
                  <a:extLst>
                    <a:ext uri="{9D8B030D-6E8A-4147-A177-3AD203B41FA5}">
                      <a16:colId xmlns:a16="http://schemas.microsoft.com/office/drawing/2014/main" xmlns="" val="38250742"/>
                    </a:ext>
                  </a:extLst>
                </a:gridCol>
                <a:gridCol w="511527">
                  <a:extLst>
                    <a:ext uri="{9D8B030D-6E8A-4147-A177-3AD203B41FA5}">
                      <a16:colId xmlns:a16="http://schemas.microsoft.com/office/drawing/2014/main" xmlns="" val="1799399564"/>
                    </a:ext>
                  </a:extLst>
                </a:gridCol>
                <a:gridCol w="511527">
                  <a:extLst>
                    <a:ext uri="{9D8B030D-6E8A-4147-A177-3AD203B41FA5}">
                      <a16:colId xmlns:a16="http://schemas.microsoft.com/office/drawing/2014/main" xmlns="" val="4217050998"/>
                    </a:ext>
                  </a:extLst>
                </a:gridCol>
              </a:tblGrid>
              <a:tr h="461664">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678417851"/>
                  </a:ext>
                </a:extLst>
              </a:tr>
            </a:tbl>
          </a:graphicData>
        </a:graphic>
      </p:graphicFrame>
      <p:graphicFrame>
        <p:nvGraphicFramePr>
          <p:cNvPr id="14" name="Table 9">
            <a:extLst>
              <a:ext uri="{FF2B5EF4-FFF2-40B4-BE49-F238E27FC236}">
                <a16:creationId xmlns:a16="http://schemas.microsoft.com/office/drawing/2014/main" xmlns="" id="{AD477144-550E-4247-B373-42EC6F56B233}"/>
              </a:ext>
            </a:extLst>
          </p:cNvPr>
          <p:cNvGraphicFramePr>
            <a:graphicFrameLocks noGrp="1"/>
          </p:cNvGraphicFramePr>
          <p:nvPr>
            <p:extLst>
              <p:ext uri="{D42A27DB-BD31-4B8C-83A1-F6EECF244321}">
                <p14:modId xmlns:p14="http://schemas.microsoft.com/office/powerpoint/2010/main" val="74239655"/>
              </p:ext>
            </p:extLst>
          </p:nvPr>
        </p:nvGraphicFramePr>
        <p:xfrm>
          <a:off x="453481" y="1414789"/>
          <a:ext cx="6649851" cy="461664"/>
        </p:xfrm>
        <a:graphic>
          <a:graphicData uri="http://schemas.openxmlformats.org/drawingml/2006/table">
            <a:tbl>
              <a:tblPr firstRow="1" bandRow="1">
                <a:tableStyleId>{073A0DAA-6AF3-43AB-8588-CEC1D06C72B9}</a:tableStyleId>
              </a:tblPr>
              <a:tblGrid>
                <a:gridCol w="511527">
                  <a:extLst>
                    <a:ext uri="{9D8B030D-6E8A-4147-A177-3AD203B41FA5}">
                      <a16:colId xmlns:a16="http://schemas.microsoft.com/office/drawing/2014/main" xmlns="" val="744068991"/>
                    </a:ext>
                  </a:extLst>
                </a:gridCol>
                <a:gridCol w="511527">
                  <a:extLst>
                    <a:ext uri="{9D8B030D-6E8A-4147-A177-3AD203B41FA5}">
                      <a16:colId xmlns:a16="http://schemas.microsoft.com/office/drawing/2014/main" xmlns="" val="3308526507"/>
                    </a:ext>
                  </a:extLst>
                </a:gridCol>
                <a:gridCol w="511527">
                  <a:extLst>
                    <a:ext uri="{9D8B030D-6E8A-4147-A177-3AD203B41FA5}">
                      <a16:colId xmlns:a16="http://schemas.microsoft.com/office/drawing/2014/main" xmlns="" val="1286620001"/>
                    </a:ext>
                  </a:extLst>
                </a:gridCol>
                <a:gridCol w="511527">
                  <a:extLst>
                    <a:ext uri="{9D8B030D-6E8A-4147-A177-3AD203B41FA5}">
                      <a16:colId xmlns:a16="http://schemas.microsoft.com/office/drawing/2014/main" xmlns="" val="4003635970"/>
                    </a:ext>
                  </a:extLst>
                </a:gridCol>
                <a:gridCol w="511527">
                  <a:extLst>
                    <a:ext uri="{9D8B030D-6E8A-4147-A177-3AD203B41FA5}">
                      <a16:colId xmlns:a16="http://schemas.microsoft.com/office/drawing/2014/main" xmlns="" val="3440982615"/>
                    </a:ext>
                  </a:extLst>
                </a:gridCol>
                <a:gridCol w="511527">
                  <a:extLst>
                    <a:ext uri="{9D8B030D-6E8A-4147-A177-3AD203B41FA5}">
                      <a16:colId xmlns:a16="http://schemas.microsoft.com/office/drawing/2014/main" xmlns="" val="761235024"/>
                    </a:ext>
                  </a:extLst>
                </a:gridCol>
                <a:gridCol w="511527">
                  <a:extLst>
                    <a:ext uri="{9D8B030D-6E8A-4147-A177-3AD203B41FA5}">
                      <a16:colId xmlns:a16="http://schemas.microsoft.com/office/drawing/2014/main" xmlns="" val="1110123748"/>
                    </a:ext>
                  </a:extLst>
                </a:gridCol>
                <a:gridCol w="511527">
                  <a:extLst>
                    <a:ext uri="{9D8B030D-6E8A-4147-A177-3AD203B41FA5}">
                      <a16:colId xmlns:a16="http://schemas.microsoft.com/office/drawing/2014/main" xmlns="" val="221974964"/>
                    </a:ext>
                  </a:extLst>
                </a:gridCol>
                <a:gridCol w="511527">
                  <a:extLst>
                    <a:ext uri="{9D8B030D-6E8A-4147-A177-3AD203B41FA5}">
                      <a16:colId xmlns:a16="http://schemas.microsoft.com/office/drawing/2014/main" xmlns="" val="3520607064"/>
                    </a:ext>
                  </a:extLst>
                </a:gridCol>
                <a:gridCol w="511527">
                  <a:extLst>
                    <a:ext uri="{9D8B030D-6E8A-4147-A177-3AD203B41FA5}">
                      <a16:colId xmlns:a16="http://schemas.microsoft.com/office/drawing/2014/main" xmlns="" val="1351787277"/>
                    </a:ext>
                  </a:extLst>
                </a:gridCol>
                <a:gridCol w="511527">
                  <a:extLst>
                    <a:ext uri="{9D8B030D-6E8A-4147-A177-3AD203B41FA5}">
                      <a16:colId xmlns:a16="http://schemas.microsoft.com/office/drawing/2014/main" xmlns="" val="38250742"/>
                    </a:ext>
                  </a:extLst>
                </a:gridCol>
                <a:gridCol w="511527">
                  <a:extLst>
                    <a:ext uri="{9D8B030D-6E8A-4147-A177-3AD203B41FA5}">
                      <a16:colId xmlns:a16="http://schemas.microsoft.com/office/drawing/2014/main" xmlns="" val="1799399564"/>
                    </a:ext>
                  </a:extLst>
                </a:gridCol>
                <a:gridCol w="511527">
                  <a:extLst>
                    <a:ext uri="{9D8B030D-6E8A-4147-A177-3AD203B41FA5}">
                      <a16:colId xmlns:a16="http://schemas.microsoft.com/office/drawing/2014/main" xmlns="" val="4217050998"/>
                    </a:ext>
                  </a:extLst>
                </a:gridCol>
              </a:tblGrid>
              <a:tr h="461664">
                <a:tc>
                  <a:txBody>
                    <a:bodyPr/>
                    <a:lstStyle/>
                    <a:p>
                      <a:pPr algn="ctr"/>
                      <a:r>
                        <a:rPr lang="en-US" dirty="0">
                          <a:solidFill>
                            <a:srgbClr val="7030A0"/>
                          </a:solidFill>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10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11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7030A0"/>
                          </a:solidFill>
                        </a:rPr>
                        <a:t>12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678417851"/>
                  </a:ext>
                </a:extLst>
              </a:tr>
            </a:tbl>
          </a:graphicData>
        </a:graphic>
      </p:graphicFrame>
      <p:sp>
        <p:nvSpPr>
          <p:cNvPr id="4" name="TextBox 3">
            <a:extLst>
              <a:ext uri="{FF2B5EF4-FFF2-40B4-BE49-F238E27FC236}">
                <a16:creationId xmlns:a16="http://schemas.microsoft.com/office/drawing/2014/main" xmlns="" id="{A474579B-8E3A-4F21-AA24-F7BFA4D05707}"/>
              </a:ext>
            </a:extLst>
          </p:cNvPr>
          <p:cNvSpPr txBox="1"/>
          <p:nvPr/>
        </p:nvSpPr>
        <p:spPr>
          <a:xfrm>
            <a:off x="367990" y="2107580"/>
            <a:ext cx="7370956" cy="369332"/>
          </a:xfrm>
          <a:prstGeom prst="rect">
            <a:avLst/>
          </a:prstGeom>
          <a:noFill/>
        </p:spPr>
        <p:txBody>
          <a:bodyPr wrap="square" rtlCol="0">
            <a:spAutoFit/>
          </a:bodyPr>
          <a:lstStyle/>
          <a:p>
            <a:r>
              <a:rPr lang="en-US" dirty="0"/>
              <a:t>Insert: 60, 94, 47,16,39,77</a:t>
            </a:r>
          </a:p>
        </p:txBody>
      </p:sp>
      <p:sp>
        <p:nvSpPr>
          <p:cNvPr id="6" name="TextBox 5">
            <a:extLst>
              <a:ext uri="{FF2B5EF4-FFF2-40B4-BE49-F238E27FC236}">
                <a16:creationId xmlns:a16="http://schemas.microsoft.com/office/drawing/2014/main" xmlns="" id="{22DADF2F-D5C9-49BD-B7A2-4AB616DCABCF}"/>
              </a:ext>
            </a:extLst>
          </p:cNvPr>
          <p:cNvSpPr txBox="1"/>
          <p:nvPr/>
        </p:nvSpPr>
        <p:spPr>
          <a:xfrm>
            <a:off x="546410" y="2709746"/>
            <a:ext cx="6947210" cy="1200329"/>
          </a:xfrm>
          <a:prstGeom prst="rect">
            <a:avLst/>
          </a:prstGeom>
          <a:noFill/>
        </p:spPr>
        <p:txBody>
          <a:bodyPr wrap="square" rtlCol="0">
            <a:spAutoFit/>
          </a:bodyPr>
          <a:lstStyle/>
          <a:p>
            <a:r>
              <a:rPr lang="en-US" u="sng" dirty="0"/>
              <a:t>Hash functions</a:t>
            </a:r>
            <a:r>
              <a:rPr lang="en-US" dirty="0"/>
              <a:t>: </a:t>
            </a:r>
          </a:p>
          <a:p>
            <a:endParaRPr lang="en-US" u="sng" dirty="0"/>
          </a:p>
          <a:p>
            <a:r>
              <a:rPr lang="en-US" dirty="0"/>
              <a:t>h1(k) = k % 13</a:t>
            </a:r>
          </a:p>
          <a:p>
            <a:r>
              <a:rPr lang="en-US" dirty="0"/>
              <a:t>h2(k) = (k % 11) + 1 </a:t>
            </a:r>
          </a:p>
        </p:txBody>
      </p:sp>
      <p:sp>
        <p:nvSpPr>
          <p:cNvPr id="18" name="TextBox 17">
            <a:extLst>
              <a:ext uri="{FF2B5EF4-FFF2-40B4-BE49-F238E27FC236}">
                <a16:creationId xmlns:a16="http://schemas.microsoft.com/office/drawing/2014/main" xmlns="" id="{94E1B288-48F9-4FB6-B04F-79F10971F1AD}"/>
              </a:ext>
            </a:extLst>
          </p:cNvPr>
          <p:cNvSpPr txBox="1"/>
          <p:nvPr/>
        </p:nvSpPr>
        <p:spPr>
          <a:xfrm>
            <a:off x="477645" y="3910075"/>
            <a:ext cx="3334215" cy="1477328"/>
          </a:xfrm>
          <a:prstGeom prst="rect">
            <a:avLst/>
          </a:prstGeom>
          <a:noFill/>
        </p:spPr>
        <p:txBody>
          <a:bodyPr wrap="square" rtlCol="0">
            <a:spAutoFit/>
          </a:bodyPr>
          <a:lstStyle/>
          <a:p>
            <a:r>
              <a:rPr lang="en-US" i="1" dirty="0"/>
              <a:t>Procedure</a:t>
            </a:r>
            <a:r>
              <a:rPr lang="en-US" dirty="0"/>
              <a:t>:</a:t>
            </a:r>
          </a:p>
          <a:p>
            <a:r>
              <a:rPr lang="en-US" dirty="0"/>
              <a:t>Compute </a:t>
            </a:r>
            <a:r>
              <a:rPr lang="en-US" dirty="0" err="1"/>
              <a:t>i</a:t>
            </a:r>
            <a:r>
              <a:rPr lang="en-US" dirty="0"/>
              <a:t> = k % m</a:t>
            </a:r>
          </a:p>
          <a:p>
            <a:endParaRPr lang="en-US" dirty="0"/>
          </a:p>
          <a:p>
            <a:r>
              <a:rPr lang="en-US" dirty="0"/>
              <a:t>While </a:t>
            </a:r>
            <a:r>
              <a:rPr lang="en-US" i="1" dirty="0" err="1"/>
              <a:t>i</a:t>
            </a:r>
            <a:r>
              <a:rPr lang="en-US" i="1" dirty="0"/>
              <a:t> </a:t>
            </a:r>
            <a:r>
              <a:rPr lang="en-US" dirty="0"/>
              <a:t>results in a collision: </a:t>
            </a:r>
          </a:p>
          <a:p>
            <a:r>
              <a:rPr lang="en-US" dirty="0"/>
              <a:t>	</a:t>
            </a:r>
            <a:r>
              <a:rPr lang="en-US" dirty="0" err="1"/>
              <a:t>i</a:t>
            </a:r>
            <a:r>
              <a:rPr lang="en-US" dirty="0"/>
              <a:t> = (</a:t>
            </a:r>
            <a:r>
              <a:rPr lang="en-US" dirty="0" err="1"/>
              <a:t>i</a:t>
            </a:r>
            <a:r>
              <a:rPr lang="en-US" dirty="0"/>
              <a:t> + h2(k))%m</a:t>
            </a:r>
          </a:p>
        </p:txBody>
      </p:sp>
    </p:spTree>
    <p:extLst>
      <p:ext uri="{BB962C8B-B14F-4D97-AF65-F5344CB8AC3E}">
        <p14:creationId xmlns:p14="http://schemas.microsoft.com/office/powerpoint/2010/main" val="212944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xmlns="" id="{EABA38DD-3BDD-4C4E-A19E-1FC23A7B9798}"/>
              </a:ext>
            </a:extLst>
          </p:cNvPr>
          <p:cNvSpPr txBox="1"/>
          <p:nvPr/>
        </p:nvSpPr>
        <p:spPr>
          <a:xfrm>
            <a:off x="0" y="0"/>
            <a:ext cx="8134066" cy="492443"/>
          </a:xfrm>
          <a:prstGeom prst="rect">
            <a:avLst/>
          </a:prstGeom>
        </p:spPr>
        <p:txBody>
          <a:bodyPr rtlCol="0">
            <a:spAutoFit/>
          </a:bodyPr>
          <a:lstStyle/>
          <a:p>
            <a:r>
              <a:rPr lang="en-US" sz="2600" dirty="0">
                <a:solidFill>
                  <a:srgbClr val="002060"/>
                </a:solidFill>
              </a:rPr>
              <a:t>Hashing code: Textbook’s LinearProbingHashST.java </a:t>
            </a:r>
          </a:p>
        </p:txBody>
      </p:sp>
      <p:pic>
        <p:nvPicPr>
          <p:cNvPr id="10" name="Picture 9" descr="C:\Users\Karin\Google Drive\CS\CS1501\DoubleHashST.java - Notepad++">
            <a:extLst>
              <a:ext uri="{FF2B5EF4-FFF2-40B4-BE49-F238E27FC236}">
                <a16:creationId xmlns:a16="http://schemas.microsoft.com/office/drawing/2014/main" xmlns="" id="{B722188F-061B-4D0E-BE8B-694D90C80D15}"/>
              </a:ext>
            </a:extLst>
          </p:cNvPr>
          <p:cNvPicPr>
            <a:picLocks noChangeAspect="1"/>
          </p:cNvPicPr>
          <p:nvPr/>
        </p:nvPicPr>
        <p:blipFill rotWithShape="1">
          <a:blip r:embed="rId2">
            <a:extLst>
              <a:ext uri="{28A0092B-C50C-407E-A947-70E740481C1C}">
                <a14:useLocalDpi xmlns:a14="http://schemas.microsoft.com/office/drawing/2010/main" val="0"/>
              </a:ext>
            </a:extLst>
          </a:blip>
          <a:srcRect t="14660" r="8901" b="4489"/>
          <a:stretch/>
        </p:blipFill>
        <p:spPr>
          <a:xfrm>
            <a:off x="180505" y="593407"/>
            <a:ext cx="6083135" cy="5360670"/>
          </a:xfrm>
          <a:prstGeom prst="rect">
            <a:avLst/>
          </a:prstGeom>
        </p:spPr>
      </p:pic>
      <p:sp>
        <p:nvSpPr>
          <p:cNvPr id="13" name="TextBox 12">
            <a:extLst>
              <a:ext uri="{FF2B5EF4-FFF2-40B4-BE49-F238E27FC236}">
                <a16:creationId xmlns:a16="http://schemas.microsoft.com/office/drawing/2014/main" xmlns="" id="{9D221932-FA0A-4E9F-8809-1558A9A80A29}"/>
              </a:ext>
            </a:extLst>
          </p:cNvPr>
          <p:cNvSpPr txBox="1"/>
          <p:nvPr/>
        </p:nvSpPr>
        <p:spPr>
          <a:xfrm>
            <a:off x="6515100" y="593407"/>
            <a:ext cx="1954530" cy="2308324"/>
          </a:xfrm>
          <a:prstGeom prst="rect">
            <a:avLst/>
          </a:prstGeom>
          <a:noFill/>
        </p:spPr>
        <p:txBody>
          <a:bodyPr wrap="square" rtlCol="0">
            <a:spAutoFit/>
          </a:bodyPr>
          <a:lstStyle/>
          <a:p>
            <a:r>
              <a:rPr lang="en-US" u="sng" dirty="0"/>
              <a:t>Lines 1-28</a:t>
            </a:r>
            <a:r>
              <a:rPr lang="en-US" dirty="0"/>
              <a:t>:</a:t>
            </a:r>
          </a:p>
          <a:p>
            <a:r>
              <a:rPr lang="en-US" dirty="0"/>
              <a:t>Hash Table constructor: Init key and value arrays with a small initial </a:t>
            </a:r>
            <a:r>
              <a:rPr lang="en-US" i="1" dirty="0"/>
              <a:t>m</a:t>
            </a:r>
            <a:r>
              <a:rPr lang="en-US" dirty="0"/>
              <a:t> value </a:t>
            </a:r>
          </a:p>
          <a:p>
            <a:endParaRPr lang="en-US" dirty="0"/>
          </a:p>
          <a:p>
            <a:endParaRPr lang="en-US" dirty="0"/>
          </a:p>
        </p:txBody>
      </p:sp>
    </p:spTree>
    <p:extLst>
      <p:ext uri="{BB962C8B-B14F-4D97-AF65-F5344CB8AC3E}">
        <p14:creationId xmlns:p14="http://schemas.microsoft.com/office/powerpoint/2010/main" val="8078372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3413</TotalTime>
  <Words>1628</Words>
  <Application>Microsoft Office PowerPoint</Application>
  <PresentationFormat>On-screen Show (4:3)</PresentationFormat>
  <Paragraphs>197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 Cox</dc:creator>
  <cp:lastModifiedBy>Cox, Karin M</cp:lastModifiedBy>
  <cp:revision>209</cp:revision>
  <dcterms:created xsi:type="dcterms:W3CDTF">2016-10-06T23:04:54Z</dcterms:created>
  <dcterms:modified xsi:type="dcterms:W3CDTF">2019-09-27T18:56:16Z</dcterms:modified>
</cp:coreProperties>
</file>