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1" autoAdjust="0"/>
    <p:restoredTop sz="94711" autoAdjust="0"/>
  </p:normalViewPr>
  <p:slideViewPr>
    <p:cSldViewPr snapToGrid="0" showGuides="1">
      <p:cViewPr>
        <p:scale>
          <a:sx n="100" d="100"/>
          <a:sy n="100" d="100"/>
        </p:scale>
        <p:origin x="474" y="150"/>
      </p:cViewPr>
      <p:guideLst>
        <p:guide orient="horz" pos="5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code/edu/princeton/cs/algs4/BinaryStdIn.java" TargetMode="External"/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#4: 10/2/19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40931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There are a few quizzes left to be picked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Discussion of BinaryStdIn.java, BinaryStdOut.java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5183E5-4E46-4A2A-A62B-50E981980D7B}"/>
              </a:ext>
            </a:extLst>
          </p:cNvPr>
          <p:cNvSpPr txBox="1"/>
          <p:nvPr/>
        </p:nvSpPr>
        <p:spPr>
          <a:xfrm>
            <a:off x="0" y="6155366"/>
            <a:ext cx="88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References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https://algs4.cs.princeton.edu/code/edu/princeton/cs/algs4/BinaryStdIn.java</a:t>
            </a:r>
            <a:endParaRPr lang="en-US" sz="1400" dirty="0"/>
          </a:p>
          <a:p>
            <a:r>
              <a:rPr lang="en-US" sz="1400" u="sng" dirty="0"/>
              <a:t>https://algs4.cs.princeton.edu/code/edu/princeton/cs/algs4/BinaryStdOut.java</a:t>
            </a:r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9420225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Next: Let’s try reading in 6 bits so the pointer is back on a byte boundary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2" name="Picture 11" descr="arsenic.cs.pitt.edu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" r="13312" b="35795"/>
          <a:stretch/>
        </p:blipFill>
        <p:spPr>
          <a:xfrm>
            <a:off x="172874" y="954107"/>
            <a:ext cx="4292191" cy="178052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419225" y="1076325"/>
            <a:ext cx="371475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3911" y="55542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to do this is with the </a:t>
            </a:r>
            <a:r>
              <a:rPr lang="en-US" dirty="0" err="1" smtClean="0"/>
              <a:t>readInt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r) method:</a:t>
            </a:r>
            <a:endParaRPr lang="en-US" dirty="0"/>
          </a:p>
        </p:txBody>
      </p:sp>
      <p:pic>
        <p:nvPicPr>
          <p:cNvPr id="6" name="Picture 5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t="43689" r="5872" b="9142"/>
          <a:stretch/>
        </p:blipFill>
        <p:spPr>
          <a:xfrm>
            <a:off x="172874" y="2856852"/>
            <a:ext cx="4389120" cy="2138081"/>
          </a:xfrm>
          <a:prstGeom prst="rect">
            <a:avLst/>
          </a:prstGeom>
        </p:spPr>
      </p:pic>
      <p:pic>
        <p:nvPicPr>
          <p:cNvPr id="7" name="Picture 6" descr="C:\Users\kmc51\AppData\Local\Temp\scp19231\afs\cs.pitt.edu\usr0\kmc51\binaryTest\BinaryDriver.java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9" t="72422" r="8387" b="8644"/>
          <a:stretch/>
        </p:blipFill>
        <p:spPr>
          <a:xfrm>
            <a:off x="4561994" y="1214262"/>
            <a:ext cx="4480560" cy="928698"/>
          </a:xfrm>
          <a:prstGeom prst="rect">
            <a:avLst/>
          </a:prstGeom>
        </p:spPr>
      </p:pic>
      <p:pic>
        <p:nvPicPr>
          <p:cNvPr id="8" name="Picture 7" descr="arsenic.cs.pitt.edu - PuTT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2" r="49408"/>
          <a:stretch/>
        </p:blipFill>
        <p:spPr>
          <a:xfrm>
            <a:off x="5023989" y="2571750"/>
            <a:ext cx="3253236" cy="10242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4900" y="38576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 = 00101000 (as expected)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94202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Next: </a:t>
            </a:r>
            <a:r>
              <a:rPr lang="en-US" sz="2800" dirty="0" err="1" smtClean="0">
                <a:solidFill>
                  <a:srgbClr val="002060"/>
                </a:solidFill>
              </a:rPr>
              <a:t>readString</a:t>
            </a:r>
            <a:r>
              <a:rPr lang="en-US" sz="2800" dirty="0" smtClean="0">
                <a:solidFill>
                  <a:srgbClr val="002060"/>
                </a:solidFill>
              </a:rPr>
              <a:t>() method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0" t="19937" r="6291" b="18941"/>
          <a:stretch/>
        </p:blipFill>
        <p:spPr>
          <a:xfrm>
            <a:off x="133350" y="523220"/>
            <a:ext cx="4572000" cy="2827725"/>
          </a:xfrm>
          <a:prstGeom prst="rect">
            <a:avLst/>
          </a:prstGeom>
        </p:spPr>
      </p:pic>
      <p:pic>
        <p:nvPicPr>
          <p:cNvPr id="11" name="Picture 10" descr="arsenic.cs.pitt.edu - PuTT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63112" r="3190" b="6775"/>
          <a:stretch/>
        </p:blipFill>
        <p:spPr>
          <a:xfrm>
            <a:off x="133350" y="3448050"/>
            <a:ext cx="6134100" cy="1219200"/>
          </a:xfrm>
          <a:prstGeom prst="rect">
            <a:avLst/>
          </a:prstGeom>
        </p:spPr>
      </p:pic>
      <p:pic>
        <p:nvPicPr>
          <p:cNvPr id="14" name="Picture 13" descr="C:\Users\kmc51\AppData\Local\Temp\scp19231\afs\cs.pitt.edu\usr0\kmc51\binaryTest\BinaryDriver.java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0" t="60464" r="15856" b="24256"/>
          <a:stretch/>
        </p:blipFill>
        <p:spPr>
          <a:xfrm>
            <a:off x="4819650" y="899788"/>
            <a:ext cx="4206240" cy="7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9420225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Next: A few comments on </a:t>
            </a:r>
            <a:r>
              <a:rPr lang="en-US" sz="2800" dirty="0" err="1" smtClean="0">
                <a:solidFill>
                  <a:srgbClr val="002060"/>
                </a:solidFill>
              </a:rPr>
              <a:t>BinaryStdOut</a:t>
            </a:r>
            <a:r>
              <a:rPr lang="en-US" sz="2800" dirty="0" smtClean="0">
                <a:solidFill>
                  <a:srgbClr val="002060"/>
                </a:solidFill>
              </a:rPr>
              <a:t> (more slides later) and on LZW project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are BinaryStdIn.java and BinaryStdOut.java, and why are they useful?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66884B-BC04-4771-A076-F7912F436A5D}"/>
              </a:ext>
            </a:extLst>
          </p:cNvPr>
          <p:cNvSpPr txBox="1"/>
          <p:nvPr/>
        </p:nvSpPr>
        <p:spPr>
          <a:xfrm>
            <a:off x="367341" y="1106746"/>
            <a:ext cx="8409318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These are files that are used by the textbook’s code for compression algorithms: Huffman.java, LZW.java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They’re relevant for the course projects: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They are called by LZW.java, which serves as starter code for Project #2.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They might be useful for later projects also.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Overview of both files: These classes provide methods that: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Read data from stdin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Write data to </a:t>
            </a:r>
            <a:r>
              <a:rPr lang="en-US" sz="2400" dirty="0" err="1">
                <a:solidFill>
                  <a:srgbClr val="002060"/>
                </a:solidFill>
              </a:rPr>
              <a:t>stdout</a:t>
            </a: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Do so either 1 bit at a time, or in </a:t>
            </a:r>
            <a:r>
              <a:rPr lang="en-US" sz="2400" dirty="0" smtClean="0">
                <a:solidFill>
                  <a:srgbClr val="002060"/>
                </a:solidFill>
              </a:rPr>
              <a:t>larger chunks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3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Why would we want to read in data as individual (or chunks of) bits?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9B0D2E-C6DF-4E4D-A1CD-8E24141C414D}"/>
              </a:ext>
            </a:extLst>
          </p:cNvPr>
          <p:cNvSpPr txBox="1"/>
          <p:nvPr/>
        </p:nvSpPr>
        <p:spPr>
          <a:xfrm>
            <a:off x="367341" y="1106746"/>
            <a:ext cx="8409318" cy="44627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For various reasons, but in the context of compression: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sym typeface="Wingdings" panose="05000000000000000000" pitchFamily="2" charset="2"/>
              </a:rPr>
              <a:t>Huffman compression</a:t>
            </a:r>
            <a:r>
              <a:rPr lang="en-US" sz="2400" dirty="0">
                <a:sym typeface="Wingdings" panose="05000000000000000000" pitchFamily="2" charset="2"/>
              </a:rPr>
              <a:t> relies upon variable length encoding (individual characters represented by variable length </a:t>
            </a:r>
            <a:r>
              <a:rPr lang="en-US" sz="2400" dirty="0" err="1">
                <a:sym typeface="Wingdings" panose="05000000000000000000" pitchFamily="2" charset="2"/>
              </a:rPr>
              <a:t>bitstrings</a:t>
            </a:r>
            <a:r>
              <a:rPr lang="en-US" sz="2400" dirty="0">
                <a:sym typeface="Wingdings" panose="05000000000000000000" pitchFamily="2" charset="2"/>
              </a:rPr>
              <a:t>, greater char frequency  shorter </a:t>
            </a:r>
            <a:r>
              <a:rPr lang="en-US" sz="2400" dirty="0" err="1">
                <a:sym typeface="Wingdings" panose="05000000000000000000" pitchFamily="2" charset="2"/>
              </a:rPr>
              <a:t>bitstring</a:t>
            </a:r>
            <a:r>
              <a:rPr lang="en-US" sz="2400" dirty="0">
                <a:sym typeface="Wingdings" panose="05000000000000000000" pitchFamily="2" charset="2"/>
              </a:rPr>
              <a:t> length</a:t>
            </a:r>
          </a:p>
          <a:p>
            <a:pPr marL="457200" indent="-457200">
              <a:buFont typeface="+mj-lt"/>
              <a:buAutoNum type="arabicPeriod"/>
            </a:pPr>
            <a:endParaRPr lang="en-US" sz="2400" u="sng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sym typeface="Wingdings" panose="05000000000000000000" pitchFamily="2" charset="2"/>
              </a:rPr>
              <a:t>LZW compression</a:t>
            </a:r>
            <a:r>
              <a:rPr lang="en-US" sz="2400" dirty="0">
                <a:sym typeface="Wingdings" panose="05000000000000000000" pitchFamily="2" charset="2"/>
              </a:rPr>
              <a:t> uses fixed length </a:t>
            </a:r>
            <a:r>
              <a:rPr lang="en-US" sz="2400" dirty="0" err="1">
                <a:sym typeface="Wingdings" panose="05000000000000000000" pitchFamily="2" charset="2"/>
              </a:rPr>
              <a:t>bitstrings</a:t>
            </a:r>
            <a:r>
              <a:rPr lang="en-US" sz="2400" dirty="0">
                <a:sym typeface="Wingdings" panose="05000000000000000000" pitchFamily="2" charset="2"/>
              </a:rPr>
              <a:t>; however, the length may not be a multiple of 8 (in other words, they contain fractional bytes)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u="sng" dirty="0">
                <a:sym typeface="Wingdings" panose="05000000000000000000" pitchFamily="2" charset="2"/>
              </a:rPr>
              <a:t>Default in LZW.java</a:t>
            </a:r>
            <a:r>
              <a:rPr lang="en-US" sz="2200" dirty="0">
                <a:sym typeface="Wingdings" panose="05000000000000000000" pitchFamily="2" charset="2"/>
              </a:rPr>
              <a:t>: codeword size of 12 bits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u="sng" dirty="0">
                <a:sym typeface="Wingdings" panose="05000000000000000000" pitchFamily="2" charset="2"/>
              </a:rPr>
              <a:t>In Project #2: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endParaRPr lang="en-US" sz="2200" u="sng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6" name="Picture 5" descr="PittCS1501/kmc51-project2: Project 2 repository created for kmc51 - Mozilla Firefox">
            <a:extLst>
              <a:ext uri="{FF2B5EF4-FFF2-40B4-BE49-F238E27FC236}">
                <a16:creationId xmlns:a16="http://schemas.microsoft.com/office/drawing/2014/main" xmlns="" id="{DE359ED8-EB17-4AB2-9302-4B002CD3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5" t="36164" r="27195" b="51912"/>
          <a:stretch/>
        </p:blipFill>
        <p:spPr>
          <a:xfrm>
            <a:off x="822960" y="5197124"/>
            <a:ext cx="8321040" cy="10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Demonstration of example uses (files will be available on </a:t>
            </a:r>
            <a:r>
              <a:rPr lang="en-US" sz="2800" dirty="0" err="1" smtClean="0">
                <a:solidFill>
                  <a:srgbClr val="002060"/>
                </a:solidFill>
              </a:rPr>
              <a:t>Github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370" y="958364"/>
            <a:ext cx="747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Test input file</a:t>
            </a:r>
            <a:r>
              <a:rPr lang="en-US" sz="2400" dirty="0" smtClean="0"/>
              <a:t>: test.txt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2370" y="1420029"/>
            <a:ext cx="7473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As ASCII characters:</a:t>
            </a:r>
            <a:endParaRPr lang="en-US" sz="2200" dirty="0"/>
          </a:p>
        </p:txBody>
      </p:sp>
      <p:pic>
        <p:nvPicPr>
          <p:cNvPr id="5" name="Picture 4" descr="arsenic.cs.pitt.edu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8" b="78070"/>
          <a:stretch/>
        </p:blipFill>
        <p:spPr>
          <a:xfrm>
            <a:off x="562708" y="1811356"/>
            <a:ext cx="6430272" cy="615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351" y="2513207"/>
            <a:ext cx="6913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Binary representation (using </a:t>
            </a:r>
            <a:r>
              <a:rPr lang="en-US" sz="2200" dirty="0" err="1" smtClean="0"/>
              <a:t>xxd</a:t>
            </a:r>
            <a:r>
              <a:rPr lang="en-US" sz="2200" dirty="0" smtClean="0"/>
              <a:t> in Linux, but several other free viewing programs are available):</a:t>
            </a:r>
            <a:endParaRPr lang="en-US" sz="2200" dirty="0"/>
          </a:p>
        </p:txBody>
      </p:sp>
      <p:pic>
        <p:nvPicPr>
          <p:cNvPr id="8" name="Picture 7" descr="arsenic.cs.pitt.edu - PuTT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" b="35795"/>
          <a:stretch/>
        </p:blipFill>
        <p:spPr>
          <a:xfrm>
            <a:off x="562708" y="3282648"/>
            <a:ext cx="6430272" cy="23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2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Demonstration of example uses (files will be available on </a:t>
            </a:r>
            <a:r>
              <a:rPr lang="en-US" sz="2800" dirty="0" err="1" smtClean="0">
                <a:solidFill>
                  <a:srgbClr val="002060"/>
                </a:solidFill>
              </a:rPr>
              <a:t>Github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124" y="954107"/>
            <a:ext cx="691954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Test driver program</a:t>
            </a:r>
            <a:r>
              <a:rPr lang="en-US" sz="2400" dirty="0" smtClean="0"/>
              <a:t>:  BinaryDriver.java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</a:rPr>
              <a:t>BinaryStdIn.java and BinaryStdOut.java are the only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 smtClean="0">
                <a:solidFill>
                  <a:srgbClr val="002060"/>
                </a:solidFill>
              </a:rPr>
              <a:t>Execution</a:t>
            </a:r>
            <a:r>
              <a:rPr lang="en-US" sz="2200" dirty="0" smtClean="0">
                <a:solidFill>
                  <a:srgbClr val="002060"/>
                </a:solidFill>
              </a:rPr>
              <a:t>: java </a:t>
            </a:r>
            <a:r>
              <a:rPr lang="en-US" sz="2200" dirty="0" err="1" smtClean="0">
                <a:solidFill>
                  <a:srgbClr val="002060"/>
                </a:solidFill>
              </a:rPr>
              <a:t>BinaryDriver</a:t>
            </a:r>
            <a:r>
              <a:rPr lang="en-US" sz="2200" dirty="0" smtClean="0">
                <a:solidFill>
                  <a:srgbClr val="002060"/>
                </a:solidFill>
              </a:rPr>
              <a:t> &lt; test.txt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redirection (“&lt;“) required since the code reads from/writes to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stdin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stdout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(instead of directly from/to files)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LZW code operates the same way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will be illustrated on the subsequent slides</a:t>
            </a:r>
          </a:p>
        </p:txBody>
      </p:sp>
    </p:spTree>
    <p:extLst>
      <p:ext uri="{BB962C8B-B14F-4D97-AF65-F5344CB8AC3E}">
        <p14:creationId xmlns:p14="http://schemas.microsoft.com/office/powerpoint/2010/main" val="27258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86868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BinaryStdIn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initialization (before client calls any methods):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" t="24670" r="5598" b="25689"/>
          <a:stretch/>
        </p:blipFill>
        <p:spPr>
          <a:xfrm>
            <a:off x="325314" y="677007"/>
            <a:ext cx="6479931" cy="2998177"/>
          </a:xfrm>
          <a:prstGeom prst="rect">
            <a:avLst/>
          </a:prstGeom>
        </p:spPr>
      </p:pic>
      <p:pic>
        <p:nvPicPr>
          <p:cNvPr id="5" name="Picture 4" descr="BufferedInputStream (Java Platform SE 7 )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t="17820" r="48517" b="56155"/>
          <a:stretch/>
        </p:blipFill>
        <p:spPr>
          <a:xfrm>
            <a:off x="11017" y="3762869"/>
            <a:ext cx="4472528" cy="178483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13338" y="3323492"/>
            <a:ext cx="1380394" cy="76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1500" y="5249008"/>
            <a:ext cx="64183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659149" y="3828971"/>
            <a:ext cx="4292191" cy="1780524"/>
            <a:chOff x="4571692" y="3828971"/>
            <a:chExt cx="4292191" cy="1780524"/>
          </a:xfrm>
        </p:grpSpPr>
        <p:pic>
          <p:nvPicPr>
            <p:cNvPr id="11" name="Picture 10" descr="arsenic.cs.pitt.edu - PuTTY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91" r="13312" b="35795"/>
            <a:stretch/>
          </p:blipFill>
          <p:spPr>
            <a:xfrm>
              <a:off x="4571692" y="3828971"/>
              <a:ext cx="4292191" cy="178052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111827" y="3922005"/>
              <a:ext cx="550843" cy="165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0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Driver program first tries to read the first bit of the first byte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399" y="523220"/>
            <a:ext cx="4292191" cy="1780524"/>
            <a:chOff x="4571692" y="3828971"/>
            <a:chExt cx="4292191" cy="1780524"/>
          </a:xfrm>
        </p:grpSpPr>
        <p:pic>
          <p:nvPicPr>
            <p:cNvPr id="15" name="Picture 14" descr="arsenic.cs.pitt.edu - PuTTY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91" r="13312" b="35795"/>
            <a:stretch/>
          </p:blipFill>
          <p:spPr>
            <a:xfrm>
              <a:off x="4571692" y="3828971"/>
              <a:ext cx="4292191" cy="178052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16" name="Rectangle 15"/>
            <p:cNvSpPr/>
            <p:nvPr/>
          </p:nvSpPr>
          <p:spPr>
            <a:xfrm>
              <a:off x="5111827" y="3922005"/>
              <a:ext cx="550843" cy="165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22534" y="616254"/>
            <a:ext cx="115666" cy="1652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:\Users\kmc51\AppData\Local\Temp\scp19231\afs\cs.pitt.edu\usr0\kmc51\binaryTest\BinaryDriver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5" t="32810" r="5682" b="44322"/>
          <a:stretch/>
        </p:blipFill>
        <p:spPr>
          <a:xfrm>
            <a:off x="4610179" y="523220"/>
            <a:ext cx="4398232" cy="1049679"/>
          </a:xfrm>
          <a:prstGeom prst="rect">
            <a:avLst/>
          </a:prstGeom>
        </p:spPr>
      </p:pic>
      <p:pic>
        <p:nvPicPr>
          <p:cNvPr id="19" name="Picture 18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47162" r="8249" b="28394"/>
          <a:stretch/>
        </p:blipFill>
        <p:spPr>
          <a:xfrm>
            <a:off x="2219325" y="2693670"/>
            <a:ext cx="5619750" cy="14763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43388" y="1046440"/>
            <a:ext cx="1571624" cy="173919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2" name="Picture 21" descr="arsenic.cs.pitt.edu - PuTT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6" b="83878"/>
          <a:stretch/>
        </p:blipFill>
        <p:spPr>
          <a:xfrm>
            <a:off x="1490214" y="4432860"/>
            <a:ext cx="6430272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6250" y="5124450"/>
            <a:ext cx="7444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&gt;&gt; N operation will shift the buffer contents by 7 bits to the right, which will result in a binary value of 000000</a:t>
            </a:r>
            <a:r>
              <a:rPr lang="en-US" b="1" u="sng" dirty="0" smtClean="0"/>
              <a:t>0</a:t>
            </a:r>
            <a:r>
              <a:rPr lang="en-US" dirty="0" smtClean="0"/>
              <a:t>, where the final 0 is the digit highlighted in the green square above.  Note also that this operation effectively “consumes” that top 0 bit; the next operation will start at the next digit (1).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289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94202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Driver program next tries to read the second bit of the first byte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399" y="523220"/>
            <a:ext cx="4292191" cy="1780524"/>
            <a:chOff x="4571692" y="3828971"/>
            <a:chExt cx="4292191" cy="1780524"/>
          </a:xfrm>
        </p:grpSpPr>
        <p:pic>
          <p:nvPicPr>
            <p:cNvPr id="15" name="Picture 14" descr="arsenic.cs.pitt.edu - PuTTY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91" r="13312" b="35795"/>
            <a:stretch/>
          </p:blipFill>
          <p:spPr>
            <a:xfrm>
              <a:off x="4571692" y="3828971"/>
              <a:ext cx="4292191" cy="178052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16" name="Rectangle 15"/>
            <p:cNvSpPr/>
            <p:nvPr/>
          </p:nvSpPr>
          <p:spPr>
            <a:xfrm>
              <a:off x="5111827" y="3922005"/>
              <a:ext cx="550843" cy="165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98734" y="616254"/>
            <a:ext cx="115666" cy="1652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47162" r="8249" b="28394"/>
          <a:stretch/>
        </p:blipFill>
        <p:spPr>
          <a:xfrm>
            <a:off x="1952625" y="2737681"/>
            <a:ext cx="5619750" cy="14763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6250" y="5124450"/>
            <a:ext cx="744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&gt;&gt; N operation will shift the buffer contents by </a:t>
            </a:r>
            <a:r>
              <a:rPr lang="en-US" b="1" dirty="0" smtClean="0"/>
              <a:t>6</a:t>
            </a:r>
            <a:r>
              <a:rPr lang="en-US" dirty="0" smtClean="0"/>
              <a:t> bits to the right, which will result in a binary value of 000000</a:t>
            </a:r>
            <a:r>
              <a:rPr lang="en-US" b="1" u="sng" dirty="0"/>
              <a:t>1</a:t>
            </a:r>
            <a:r>
              <a:rPr lang="en-US" dirty="0" smtClean="0"/>
              <a:t>, where the 1 is the digit highlighted by the green square above.  The next operation will start with the 0 that immediately follows that 1.</a:t>
            </a:r>
            <a:endParaRPr lang="en-US" b="1" u="sng" dirty="0"/>
          </a:p>
        </p:txBody>
      </p:sp>
      <p:pic>
        <p:nvPicPr>
          <p:cNvPr id="4" name="Picture 3" descr="C:\Users\kmc51\AppData\Local\Temp\scp19231\afs\cs.pitt.edu\usr0\kmc51\binaryTest\BinaryDriver.java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4" t="55278" r="7033" b="28345"/>
          <a:stretch/>
        </p:blipFill>
        <p:spPr>
          <a:xfrm>
            <a:off x="4550277" y="523220"/>
            <a:ext cx="4553534" cy="81107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43388" y="913146"/>
            <a:ext cx="2443162" cy="187248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 descr="arsenic.cs.pitt.edu - PuTT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1" b="69056"/>
          <a:stretch/>
        </p:blipFill>
        <p:spPr>
          <a:xfrm>
            <a:off x="1028252" y="4340640"/>
            <a:ext cx="6430272" cy="6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12CE8E-C4BD-4176-B5E4-857C69559459}"/>
              </a:ext>
            </a:extLst>
          </p:cNvPr>
          <p:cNvSpPr txBox="1"/>
          <p:nvPr/>
        </p:nvSpPr>
        <p:spPr>
          <a:xfrm>
            <a:off x="-76201" y="0"/>
            <a:ext cx="94202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What happens if we next try to read a char (= 1 byte = 8 bits)?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5" name="Picture 14" descr="arsenic.cs.pitt.edu - PuTT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1" r="13312" b="35795"/>
          <a:stretch/>
        </p:blipFill>
        <p:spPr>
          <a:xfrm>
            <a:off x="191924" y="532745"/>
            <a:ext cx="4292191" cy="178052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895350" y="661659"/>
            <a:ext cx="530352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4450" y="661659"/>
            <a:ext cx="495300" cy="1238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1924" y="2533496"/>
            <a:ext cx="502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it read in the next 8 bits, following the current position?  Or will it read the next byte-aligned byte?</a:t>
            </a:r>
          </a:p>
        </p:txBody>
      </p:sp>
      <p:pic>
        <p:nvPicPr>
          <p:cNvPr id="20" name="Picture 19" descr="C:\Users\kmc51\AppData\Local\Temp\scp19231\afs\cs.pitt.edu\usr0\kmc51\binaryTest\BinaryDriver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4" t="63247" r="20680" b="19563"/>
          <a:stretch/>
        </p:blipFill>
        <p:spPr>
          <a:xfrm>
            <a:off x="4514850" y="866045"/>
            <a:ext cx="4629150" cy="1038225"/>
          </a:xfrm>
          <a:prstGeom prst="rect">
            <a:avLst/>
          </a:prstGeom>
        </p:spPr>
      </p:pic>
      <p:pic>
        <p:nvPicPr>
          <p:cNvPr id="21" name="Picture 20" descr="C:\Users\kmc51\Google Drive\CS\CS1501 (1)\code\BinaryStdIn.java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4" t="18443" r="6850" b="6650"/>
          <a:stretch/>
        </p:blipFill>
        <p:spPr>
          <a:xfrm>
            <a:off x="125961" y="3159350"/>
            <a:ext cx="4663458" cy="3651433"/>
          </a:xfrm>
          <a:prstGeom prst="rect">
            <a:avLst/>
          </a:prstGeom>
        </p:spPr>
      </p:pic>
      <p:pic>
        <p:nvPicPr>
          <p:cNvPr id="22" name="Picture 21" descr="arsenic.cs.pitt.edu - PuTTY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67" r="47926" b="5065"/>
          <a:stretch/>
        </p:blipFill>
        <p:spPr>
          <a:xfrm>
            <a:off x="4789419" y="3159350"/>
            <a:ext cx="4114800" cy="8193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29200" y="417195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 = decimal value 81 = 01010001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3645</TotalTime>
  <Words>587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235</cp:revision>
  <dcterms:created xsi:type="dcterms:W3CDTF">2016-10-06T23:04:54Z</dcterms:created>
  <dcterms:modified xsi:type="dcterms:W3CDTF">2019-10-04T19:01:13Z</dcterms:modified>
</cp:coreProperties>
</file>