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8" r:id="rId2"/>
    <p:sldId id="286" r:id="rId3"/>
    <p:sldId id="287" r:id="rId4"/>
    <p:sldId id="288" r:id="rId5"/>
    <p:sldId id="289" r:id="rId6"/>
    <p:sldId id="290" r:id="rId7"/>
    <p:sldId id="292" r:id="rId8"/>
    <p:sldId id="264" r:id="rId9"/>
    <p:sldId id="297" r:id="rId10"/>
    <p:sldId id="265" r:id="rId11"/>
    <p:sldId id="268" r:id="rId12"/>
    <p:sldId id="267" r:id="rId13"/>
    <p:sldId id="269" r:id="rId14"/>
    <p:sldId id="270" r:id="rId15"/>
    <p:sldId id="294" r:id="rId16"/>
    <p:sldId id="295" r:id="rId17"/>
    <p:sldId id="296" r:id="rId18"/>
    <p:sldId id="298" r:id="rId19"/>
    <p:sldId id="299" r:id="rId20"/>
    <p:sldId id="272" r:id="rId21"/>
    <p:sldId id="275" r:id="rId22"/>
    <p:sldId id="300" r:id="rId23"/>
    <p:sldId id="276" r:id="rId24"/>
    <p:sldId id="277" r:id="rId25"/>
    <p:sldId id="279" r:id="rId26"/>
    <p:sldId id="280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109" d="100"/>
          <a:sy n="109" d="100"/>
        </p:scale>
        <p:origin x="198" y="120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algorithms-part2" TargetMode="External"/><Relationship Id="rId2" Type="http://schemas.openxmlformats.org/officeDocument/2006/relationships/hyperlink" Target="https://www.coursera.org/learn/algorithms-part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rqaYcXzPCtfMCCmn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#1: 9/6/19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Demonstration of how to submit assignments on </a:t>
            </a:r>
            <a:r>
              <a:rPr lang="en-US" sz="2400" dirty="0" err="1"/>
              <a:t>Github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can git be accessed?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371475" y="808970"/>
            <a:ext cx="77530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These slides will explain how to set up git for a Windows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Options for installing git on MacOS/Linux are described here: </a:t>
            </a:r>
          </a:p>
          <a:p>
            <a:r>
              <a:rPr lang="en-US" sz="2200" dirty="0">
                <a:hlinkClick r:id="rId2"/>
              </a:rPr>
              <a:t>https://git-scm.com/book/en/v2/Getting-Started-Installing-Git</a:t>
            </a:r>
            <a:endParaRPr lang="en-US" sz="2200" dirty="0"/>
          </a:p>
          <a:p>
            <a:r>
              <a:rPr lang="en-US" sz="2200" dirty="0"/>
              <a:t>(This is also the reference for the Windows instructions provided here.)</a:t>
            </a:r>
          </a:p>
        </p:txBody>
      </p:sp>
    </p:spTree>
    <p:extLst>
      <p:ext uri="{BB962C8B-B14F-4D97-AF65-F5344CB8AC3E}">
        <p14:creationId xmlns:p14="http://schemas.microsoft.com/office/powerpoint/2010/main" val="2242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Git on Windows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776697-C2A1-4676-9852-92ACE106A991}"/>
              </a:ext>
            </a:extLst>
          </p:cNvPr>
          <p:cNvSpPr txBox="1"/>
          <p:nvPr/>
        </p:nvSpPr>
        <p:spPr>
          <a:xfrm>
            <a:off x="371475" y="808970"/>
            <a:ext cx="77530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Navigate to </a:t>
            </a:r>
            <a:r>
              <a:rPr lang="en-US" sz="2200" dirty="0">
                <a:hlinkClick r:id="rId2"/>
              </a:rPr>
              <a:t>https://git-scm.com/download/win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download should start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Run the installer that is downloaded.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For these slides, all the defaults were chosen in the installation options, with the exception of the choice of default text editor (nano instead of Vim)</a:t>
            </a:r>
          </a:p>
        </p:txBody>
      </p:sp>
    </p:spTree>
    <p:extLst>
      <p:ext uri="{BB962C8B-B14F-4D97-AF65-F5344CB8AC3E}">
        <p14:creationId xmlns:p14="http://schemas.microsoft.com/office/powerpoint/2010/main" val="32551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After installation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776697-C2A1-4676-9852-92ACE106A991}"/>
              </a:ext>
            </a:extLst>
          </p:cNvPr>
          <p:cNvSpPr txBox="1"/>
          <p:nvPr/>
        </p:nvSpPr>
        <p:spPr>
          <a:xfrm>
            <a:off x="381000" y="647045"/>
            <a:ext cx="7753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Search for the application “Git Bash”.  Upon opening, you should see a shell that may look something like this (the color/font settings have been modified in this example):</a:t>
            </a:r>
          </a:p>
        </p:txBody>
      </p:sp>
      <p:pic>
        <p:nvPicPr>
          <p:cNvPr id="12" name="Picture 11" descr="MINGW64:/c/Users/Karin">
            <a:extLst>
              <a:ext uri="{FF2B5EF4-FFF2-40B4-BE49-F238E27FC236}">
                <a16:creationId xmlns:a16="http://schemas.microsoft.com/office/drawing/2014/main" xmlns="" id="{80578CE3-D6FC-40DD-888D-6B2F8FBE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3" y="1755041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 some basic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D94D03-2363-4381-848B-CA87C7BA9A63}"/>
              </a:ext>
            </a:extLst>
          </p:cNvPr>
          <p:cNvSpPr txBox="1"/>
          <p:nvPr/>
        </p:nvSpPr>
        <p:spPr>
          <a:xfrm>
            <a:off x="285750" y="4806317"/>
            <a:ext cx="7753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“git config --list” can be used to view configuration settings</a:t>
            </a:r>
          </a:p>
        </p:txBody>
      </p:sp>
      <p:pic>
        <p:nvPicPr>
          <p:cNvPr id="4" name="Picture 3" descr="MINGW64:/c/Users/Karin">
            <a:extLst>
              <a:ext uri="{FF2B5EF4-FFF2-40B4-BE49-F238E27FC236}">
                <a16:creationId xmlns:a16="http://schemas.microsoft.com/office/drawing/2014/main" xmlns="" id="{08EF0452-C9EC-4BC1-BFB2-5F03EE22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2" y="6690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First, clone the remote repository to your local workspace.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E118EB-9BF6-42E6-9D69-575ACE821FF4}"/>
              </a:ext>
            </a:extLst>
          </p:cNvPr>
          <p:cNvSpPr txBox="1"/>
          <p:nvPr/>
        </p:nvSpPr>
        <p:spPr>
          <a:xfrm>
            <a:off x="228600" y="121479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u="sng" dirty="0"/>
              <a:t>Command</a:t>
            </a:r>
            <a:r>
              <a:rPr lang="en-US" sz="2400" dirty="0"/>
              <a:t>: git clone &lt;full </a:t>
            </a:r>
            <a:r>
              <a:rPr lang="en-US" sz="2400" dirty="0" err="1"/>
              <a:t>Github</a:t>
            </a:r>
            <a:r>
              <a:rPr lang="en-US" sz="2400" dirty="0"/>
              <a:t> URL for repository&gt;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xmlns="" id="{76ADB7D4-A548-476D-AD0D-D64BF23B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9" y="185733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This may pull up a prompt for your </a:t>
            </a:r>
            <a:r>
              <a:rPr lang="en-US" sz="2400" dirty="0" err="1"/>
              <a:t>Github</a:t>
            </a:r>
            <a:r>
              <a:rPr lang="en-US" sz="2400" dirty="0"/>
              <a:t> credentials:</a:t>
            </a:r>
          </a:p>
        </p:txBody>
      </p:sp>
      <p:pic>
        <p:nvPicPr>
          <p:cNvPr id="4" name="Picture 3" descr="GitHub Login">
            <a:extLst>
              <a:ext uri="{FF2B5EF4-FFF2-40B4-BE49-F238E27FC236}">
                <a16:creationId xmlns:a16="http://schemas.microsoft.com/office/drawing/2014/main" xmlns="" id="{75CA78D1-36B2-40BA-A4E8-C0BFDBB8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71" y="1428471"/>
            <a:ext cx="400105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After entering the </a:t>
            </a:r>
            <a:r>
              <a:rPr lang="en-US" sz="2400" dirty="0" err="1"/>
              <a:t>Github</a:t>
            </a:r>
            <a:r>
              <a:rPr lang="en-US" sz="2400" dirty="0"/>
              <a:t> username/password:</a:t>
            </a:r>
          </a:p>
        </p:txBody>
      </p:sp>
      <p:pic>
        <p:nvPicPr>
          <p:cNvPr id="5" name="Picture 4" descr="MINGW64:/c/Users/Karin">
            <a:extLst>
              <a:ext uri="{FF2B5EF4-FFF2-40B4-BE49-F238E27FC236}">
                <a16:creationId xmlns:a16="http://schemas.microsoft.com/office/drawing/2014/main" xmlns="" id="{6D6D58EB-5E27-439E-A479-FC3C42FB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1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64B76-A823-4DE7-975A-078C74DB3A7D}"/>
              </a:ext>
            </a:extLst>
          </p:cNvPr>
          <p:cNvSpPr txBox="1"/>
          <p:nvPr/>
        </p:nvSpPr>
        <p:spPr>
          <a:xfrm>
            <a:off x="228600" y="638175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Inspecting contents: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BF15BB13-BFB4-4490-968E-DA0AE26D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3" y="1214795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MINGW64:/c/Users/Karin/kmc51-project0">
            <a:extLst>
              <a:ext uri="{FF2B5EF4-FFF2-40B4-BE49-F238E27FC236}">
                <a16:creationId xmlns:a16="http://schemas.microsoft.com/office/drawing/2014/main" xmlns="" id="{94695FFE-EC2E-48BF-A2C1-92BC2F70A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5" y="1689710"/>
            <a:ext cx="7668695" cy="3991532"/>
          </a:xfrm>
          <a:prstGeom prst="rect">
            <a:avLst/>
          </a:prstGeom>
        </p:spPr>
      </p:pic>
      <p:pic>
        <p:nvPicPr>
          <p:cNvPr id="9" name="Picture 8" descr="MINGW64:/c/Users/Karin/kmc51-project0">
            <a:extLst>
              <a:ext uri="{FF2B5EF4-FFF2-40B4-BE49-F238E27FC236}">
                <a16:creationId xmlns:a16="http://schemas.microsoft.com/office/drawing/2014/main" xmlns="" id="{D05D4C00-F75B-4282-9564-4892C0C80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5" y="2856200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How do we complete Project 0?</a:t>
            </a:r>
          </a:p>
        </p:txBody>
      </p:sp>
      <p:pic>
        <p:nvPicPr>
          <p:cNvPr id="5" name="Picture 4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05556DC7-3332-4FCC-9BF1-3CE57FAF1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AA11B22D-4B1D-4A03-BC78-7217C2F3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4" y="1613323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0469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T 3-6 PM; F 12-3 PM</a:t>
            </a:r>
          </a:p>
          <a:p>
            <a:endParaRPr lang="en-US" sz="2400" dirty="0"/>
          </a:p>
          <a:p>
            <a:r>
              <a:rPr lang="en-US" sz="2400" u="sng" dirty="0"/>
              <a:t>Note</a:t>
            </a:r>
            <a:r>
              <a:rPr lang="en-US" sz="2400" dirty="0"/>
              <a:t>: Grading will be done by a different TA </a:t>
            </a:r>
            <a:r>
              <a:rPr lang="en-US" sz="2400" dirty="0" smtClean="0"/>
              <a:t>(see </a:t>
            </a:r>
            <a:r>
              <a:rPr lang="en-US" sz="2400" dirty="0"/>
              <a:t>course website for contact info) </a:t>
            </a:r>
          </a:p>
        </p:txBody>
      </p:sp>
    </p:spTree>
    <p:extLst>
      <p:ext uri="{BB962C8B-B14F-4D97-AF65-F5344CB8AC3E}">
        <p14:creationId xmlns:p14="http://schemas.microsoft.com/office/powerpoint/2010/main" val="9189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1 of Project 0 (continued):</a:t>
            </a:r>
          </a:p>
        </p:txBody>
      </p:sp>
      <p:pic>
        <p:nvPicPr>
          <p:cNvPr id="12" name="Picture 11" descr="PittCS1501/kmc51-project0: project0 created for kmc51 - Mozilla Firefox">
            <a:extLst>
              <a:ext uri="{FF2B5EF4-FFF2-40B4-BE49-F238E27FC236}">
                <a16:creationId xmlns:a16="http://schemas.microsoft.com/office/drawing/2014/main" xmlns="" id="{3FFDB99C-9B3A-4850-895B-359D7DBD2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1" t="23627" r="23333" b="62345"/>
          <a:stretch/>
        </p:blipFill>
        <p:spPr>
          <a:xfrm>
            <a:off x="584549" y="523206"/>
            <a:ext cx="7680960" cy="10176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A4A8D075-87F8-4EB0-808C-56DF2352A2BC}"/>
              </a:ext>
            </a:extLst>
          </p:cNvPr>
          <p:cNvCxnSpPr>
            <a:cxnSpLocks/>
          </p:cNvCxnSpPr>
          <p:nvPr/>
        </p:nvCxnSpPr>
        <p:spPr>
          <a:xfrm flipH="1">
            <a:off x="3124200" y="1371600"/>
            <a:ext cx="276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BDDE45D-3D41-47EE-8713-9873AAC295B3}"/>
              </a:ext>
            </a:extLst>
          </p:cNvPr>
          <p:cNvSpPr txBox="1"/>
          <p:nvPr/>
        </p:nvSpPr>
        <p:spPr>
          <a:xfrm>
            <a:off x="584549" y="5805086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Add the completed P0.txt file to the “staging area.”</a:t>
            </a:r>
          </a:p>
          <a:p>
            <a:r>
              <a:rPr lang="en-US" sz="2300" u="sng" dirty="0"/>
              <a:t>command</a:t>
            </a:r>
            <a:r>
              <a:rPr lang="en-US" sz="2300" dirty="0"/>
              <a:t>: git add &lt;filename&gt;</a:t>
            </a:r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xmlns="" id="{3A69AB0E-A77A-46B1-99E9-55F6E4C02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6" y="1677197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0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MINGW64:/c/Users/Karin/kmc51-project0">
            <a:extLst>
              <a:ext uri="{FF2B5EF4-FFF2-40B4-BE49-F238E27FC236}">
                <a16:creationId xmlns:a16="http://schemas.microsoft.com/office/drawing/2014/main" xmlns="" id="{84BA198D-651C-4919-BF1E-44553279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243663"/>
            <a:ext cx="7668695" cy="3991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A9A351-D479-4D6C-B7ED-4EC6C3AB3A67}"/>
              </a:ext>
            </a:extLst>
          </p:cNvPr>
          <p:cNvSpPr txBox="1"/>
          <p:nvPr/>
        </p:nvSpPr>
        <p:spPr>
          <a:xfrm>
            <a:off x="232685" y="5449060"/>
            <a:ext cx="7277100" cy="80021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(Shown after modifying Status.txt.</a:t>
            </a:r>
            <a:r>
              <a:rPr lang="en-US" sz="2300" dirty="0" smtClean="0"/>
              <a:t>)  </a:t>
            </a:r>
            <a:r>
              <a:rPr lang="en-US" sz="2300" dirty="0" smtClean="0"/>
              <a:t>We </a:t>
            </a:r>
            <a:r>
              <a:rPr lang="en-US" sz="2300" dirty="0"/>
              <a:t>need to use an add command to place our modifications in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43473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2 of Project 0:</a:t>
            </a:r>
          </a:p>
        </p:txBody>
      </p:sp>
      <p:pic>
        <p:nvPicPr>
          <p:cNvPr id="5" name="Picture 4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2D71404B-0E07-4794-894F-E471C3FD4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t="65934" r="44564" b="30241"/>
          <a:stretch/>
        </p:blipFill>
        <p:spPr>
          <a:xfrm>
            <a:off x="209947" y="646601"/>
            <a:ext cx="6400800" cy="383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BD26D403-87EA-46EC-94B0-D38590FC3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53179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3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3989E-815E-48BF-B29F-8BED17AA4631}"/>
              </a:ext>
            </a:extLst>
          </p:cNvPr>
          <p:cNvSpPr/>
          <p:nvPr/>
        </p:nvSpPr>
        <p:spPr>
          <a:xfrm>
            <a:off x="91440" y="467797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3. </a:t>
            </a:r>
            <a:r>
              <a:rPr lang="en-US" sz="2400" i="1" dirty="0"/>
              <a:t>Commit all changes to your repository.</a:t>
            </a:r>
            <a:endParaRPr lang="en-US" sz="23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510D58-79F8-49EA-B6C6-693B48AF1CAB}"/>
              </a:ext>
            </a:extLst>
          </p:cNvPr>
          <p:cNvSpPr txBox="1"/>
          <p:nvPr/>
        </p:nvSpPr>
        <p:spPr>
          <a:xfrm>
            <a:off x="91440" y="4973650"/>
            <a:ext cx="7277100" cy="186204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Command: git commit -m &lt;descriptive message”&gt;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This “commits” changes to your </a:t>
            </a:r>
            <a:r>
              <a:rPr lang="en-US" sz="2300" u="sng" dirty="0">
                <a:solidFill>
                  <a:srgbClr val="002060"/>
                </a:solidFill>
              </a:rPr>
              <a:t>local</a:t>
            </a:r>
            <a:r>
              <a:rPr lang="en-US" sz="2300" dirty="0">
                <a:solidFill>
                  <a:srgbClr val="002060"/>
                </a:solidFill>
              </a:rPr>
              <a:t> repository.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The message is obligatory!</a:t>
            </a:r>
            <a:r>
              <a:rPr lang="en-US" sz="23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Commands “git status” and “git log” are helpful for keeping track of past additions/commits.</a:t>
            </a:r>
          </a:p>
        </p:txBody>
      </p:sp>
      <p:pic>
        <p:nvPicPr>
          <p:cNvPr id="4" name="Picture 3" descr="MINGW64:/c/Users/Karin/kmc51-project0">
            <a:extLst>
              <a:ext uri="{FF2B5EF4-FFF2-40B4-BE49-F238E27FC236}">
                <a16:creationId xmlns:a16="http://schemas.microsoft.com/office/drawing/2014/main" xmlns="" id="{F8755A37-426C-4446-A35B-329FE3F5C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92946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Complete step 4 of Project 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3989E-815E-48BF-B29F-8BED17AA4631}"/>
              </a:ext>
            </a:extLst>
          </p:cNvPr>
          <p:cNvSpPr/>
          <p:nvPr/>
        </p:nvSpPr>
        <p:spPr>
          <a:xfrm>
            <a:off x="91440" y="545854"/>
            <a:ext cx="840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i="1" dirty="0"/>
              <a:t>4. </a:t>
            </a:r>
            <a:r>
              <a:rPr lang="en-US" sz="2400" i="1" dirty="0"/>
              <a:t>Push your repository back to GitHub.</a:t>
            </a:r>
            <a:endParaRPr lang="en-US" sz="2300" i="1" dirty="0"/>
          </a:p>
        </p:txBody>
      </p:sp>
      <p:pic>
        <p:nvPicPr>
          <p:cNvPr id="5" name="Picture 4" descr="MINGW64:/c/Users/Karin/kmc51-project0">
            <a:extLst>
              <a:ext uri="{FF2B5EF4-FFF2-40B4-BE49-F238E27FC236}">
                <a16:creationId xmlns:a16="http://schemas.microsoft.com/office/drawing/2014/main" xmlns="" id="{6421F542-63BB-4A50-A71C-81D4C4925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" y="1143302"/>
            <a:ext cx="766869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5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Confirm that the updates appear in the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 repository:</a:t>
            </a:r>
          </a:p>
        </p:txBody>
      </p:sp>
      <p:pic>
        <p:nvPicPr>
          <p:cNvPr id="10" name="Picture 9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86B60F98-7220-4ED6-9252-EB39D4FE7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t="4443" r="17317"/>
          <a:stretch/>
        </p:blipFill>
        <p:spPr>
          <a:xfrm>
            <a:off x="657921" y="713678"/>
            <a:ext cx="6467707" cy="473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53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remarks on git/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32778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Your final project submission = contents of </a:t>
            </a:r>
            <a:r>
              <a:rPr lang="en-US" sz="2300" dirty="0" err="1"/>
              <a:t>Github</a:t>
            </a:r>
            <a:r>
              <a:rPr lang="en-US" sz="2300" dirty="0"/>
              <a:t> repository at the time of the deadline. 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Leave plenty of advance time to push contents to the repository and confirm correct updating of the </a:t>
            </a:r>
            <a:r>
              <a:rPr lang="en-US" sz="2300" dirty="0" err="1"/>
              <a:t>Github</a:t>
            </a:r>
            <a:r>
              <a:rPr lang="en-US" sz="2300" dirty="0"/>
              <a:t>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Expect to be invited to the PittCS1501 group and provided with your own project0 repository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106218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565D0-1AE1-4BF6-A06E-9E3D6ED2185B}"/>
              </a:ext>
            </a:extLst>
          </p:cNvPr>
          <p:cNvSpPr txBox="1"/>
          <p:nvPr/>
        </p:nvSpPr>
        <p:spPr>
          <a:xfrm>
            <a:off x="-1" y="0"/>
            <a:ext cx="922972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General remarks: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0DD5EB-C36B-4148-949A-A715D559FDF3}"/>
              </a:ext>
            </a:extLst>
          </p:cNvPr>
          <p:cNvSpPr txBox="1"/>
          <p:nvPr/>
        </p:nvSpPr>
        <p:spPr>
          <a:xfrm>
            <a:off x="280738" y="615062"/>
            <a:ext cx="7739312" cy="681725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/>
              <a:t>Try to start projects early!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Don’t assume that the first project will be the fastest/easiest.</a:t>
            </a:r>
            <a:br>
              <a:rPr lang="en-US" sz="2300" dirty="0"/>
            </a:b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code examples given in the textbook can provide useful guidance.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The Coursera courses taught by the textbook author can also be informative (although they should not be considered a replacement for the lecture material, and may differ from this in some ways):</a:t>
            </a:r>
          </a:p>
          <a:p>
            <a:r>
              <a:rPr lang="en-US" sz="2300" dirty="0"/>
              <a:t>	</a:t>
            </a:r>
            <a:r>
              <a:rPr lang="en-US" sz="2300" dirty="0">
                <a:hlinkClick r:id="rId2"/>
              </a:rPr>
              <a:t>https://www.coursera.org/learn/algorithms-part1</a:t>
            </a:r>
            <a:endParaRPr lang="en-US" sz="2300" dirty="0"/>
          </a:p>
          <a:p>
            <a:r>
              <a:rPr lang="en-US" sz="2300" dirty="0"/>
              <a:t>	</a:t>
            </a:r>
            <a:r>
              <a:rPr lang="en-US" sz="2300" dirty="0">
                <a:hlinkClick r:id="rId3"/>
              </a:rPr>
              <a:t>https://www.coursera.org/learn/algorithms-part2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  <a:p>
            <a:pPr marL="457200" indent="-457200">
              <a:buFont typeface="+mj-lt"/>
              <a:buAutoNum type="arabicPeriod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7904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materials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60016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helpful material.  It should be considered an optional resource.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It will </a:t>
            </a:r>
            <a:r>
              <a:rPr lang="en-US" sz="2400" b="1" dirty="0">
                <a:sym typeface="Wingdings" panose="05000000000000000000" pitchFamily="2" charset="2"/>
              </a:rPr>
              <a:t>not</a:t>
            </a:r>
            <a:r>
              <a:rPr lang="en-US" sz="2400" dirty="0">
                <a:sym typeface="Wingdings" panose="05000000000000000000" pitchFamily="2" charset="2"/>
              </a:rPr>
              <a:t> be used for homework submission!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Homework will be submitted through unique repositories that will be created for you prior to each assignment.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496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Questionnaire (also 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Google form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https://forms.gle/rqaYcXzPCtfMCCmn9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Single, open ended question, where you can share your thoughts on what you might like to see in this recitation.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Responses to this form will be monitored for at least the next three weeks.</a:t>
            </a:r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1314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Attendance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82632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monitored, however –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There will be unannounced quizzes. 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400" dirty="0"/>
              <a:t>Lowest quiz grade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39410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5851602" y="653973"/>
            <a:ext cx="3076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practice, you will submit a “Project 0.”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made available to you in the near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will </a:t>
            </a:r>
            <a:r>
              <a:rPr lang="en-US" dirty="0" smtClean="0"/>
              <a:t>first </a:t>
            </a:r>
            <a:r>
              <a:rPr lang="en-US" dirty="0"/>
              <a:t>send you an email to invite you to the CS1501 organization.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86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Homework submission through </a:t>
            </a:r>
            <a:r>
              <a:rPr lang="en-US" sz="2800" dirty="0" err="1">
                <a:solidFill>
                  <a:srgbClr val="002060"/>
                </a:solidFill>
              </a:rPr>
              <a:t>Github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6" name="Picture 5" descr="PittCS1501/kmc51-project0: Project 0 repository created for kmc51 - Mozilla Firefox">
            <a:extLst>
              <a:ext uri="{FF2B5EF4-FFF2-40B4-BE49-F238E27FC236}">
                <a16:creationId xmlns:a16="http://schemas.microsoft.com/office/drawing/2014/main" xmlns="" id="{CE0FCE7D-807A-46C7-A899-2E8A66B88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5118" r="25000"/>
          <a:stretch/>
        </p:blipFill>
        <p:spPr>
          <a:xfrm>
            <a:off x="193521" y="620520"/>
            <a:ext cx="5577840" cy="5407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52715F-DB97-441D-AAA4-23EB99E18571}"/>
              </a:ext>
            </a:extLst>
          </p:cNvPr>
          <p:cNvSpPr txBox="1"/>
          <p:nvPr/>
        </p:nvSpPr>
        <p:spPr>
          <a:xfrm>
            <a:off x="5829300" y="600075"/>
            <a:ext cx="3076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will require you to both modify an existing text file (Status.txt) and add a new one (P0.txt)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 we will discuss how to accomplish this using </a:t>
            </a:r>
            <a:r>
              <a:rPr lang="en-US" i="1" dirty="0"/>
              <a:t>git</a:t>
            </a:r>
            <a:r>
              <a:rPr lang="en-US" dirty="0"/>
              <a:t> on the command line.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ways to accomplish the same process through the web and/or a GUI-based application (</a:t>
            </a:r>
            <a:r>
              <a:rPr lang="en-US" dirty="0" err="1"/>
              <a:t>Github</a:t>
            </a:r>
            <a:r>
              <a:rPr lang="en-US" dirty="0"/>
              <a:t> Desktop).  Use of these alternatives is done at your own risk (you might experience problems).</a:t>
            </a:r>
          </a:p>
        </p:txBody>
      </p:sp>
    </p:spTree>
    <p:extLst>
      <p:ext uri="{BB962C8B-B14F-4D97-AF65-F5344CB8AC3E}">
        <p14:creationId xmlns:p14="http://schemas.microsoft.com/office/powerpoint/2010/main" val="7634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E8D138-01A8-423A-ADB0-476023D78A5D}"/>
              </a:ext>
            </a:extLst>
          </p:cNvPr>
          <p:cNvSpPr txBox="1"/>
          <p:nvPr/>
        </p:nvSpPr>
        <p:spPr>
          <a:xfrm>
            <a:off x="381000" y="808970"/>
            <a:ext cx="77530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Version control system (for detailed info, see Prof. </a:t>
            </a:r>
            <a:r>
              <a:rPr lang="en-US" sz="2200" dirty="0" err="1"/>
              <a:t>Farnan’s</a:t>
            </a:r>
            <a:r>
              <a:rPr lang="en-US" sz="2200" dirty="0"/>
              <a:t> “</a:t>
            </a:r>
            <a:r>
              <a:rPr lang="en-US" sz="2200" dirty="0" err="1"/>
              <a:t>git_crash_course</a:t>
            </a:r>
            <a:r>
              <a:rPr lang="en-US" sz="2200" dirty="0"/>
              <a:t>” slides in the kc13/CS1501 repository).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Users can record changes to the files of a developing program in a local or remote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use git to push the final version of your homework to the designated assignment repository.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6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is git?  (from </a:t>
            </a:r>
            <a:r>
              <a:rPr lang="en-US" sz="2800" dirty="0" err="1">
                <a:solidFill>
                  <a:srgbClr val="002060"/>
                </a:solidFill>
              </a:rPr>
              <a:t>git_crash_course</a:t>
            </a:r>
            <a:r>
              <a:rPr lang="en-US" sz="2800" dirty="0">
                <a:solidFill>
                  <a:srgbClr val="002060"/>
                </a:solidFill>
              </a:rPr>
              <a:t> slides) </a:t>
            </a:r>
          </a:p>
        </p:txBody>
      </p:sp>
      <p:pic>
        <p:nvPicPr>
          <p:cNvPr id="4" name="Picture 3" descr="git_crash_course.pdf - Adobe Acrobat Reader DC">
            <a:extLst>
              <a:ext uri="{FF2B5EF4-FFF2-40B4-BE49-F238E27FC236}">
                <a16:creationId xmlns:a16="http://schemas.microsoft.com/office/drawing/2014/main" xmlns="" id="{4E2D6B0F-89D8-4FC2-B3F3-231A3317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15917" r="30000" b="2644"/>
          <a:stretch/>
        </p:blipFill>
        <p:spPr>
          <a:xfrm>
            <a:off x="317993" y="664724"/>
            <a:ext cx="6766560" cy="51786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E8B9EAB-AC55-4E82-B0A5-73776E32D7D7}"/>
              </a:ext>
            </a:extLst>
          </p:cNvPr>
          <p:cNvCxnSpPr>
            <a:cxnSpLocks/>
          </p:cNvCxnSpPr>
          <p:nvPr/>
        </p:nvCxnSpPr>
        <p:spPr>
          <a:xfrm flipV="1">
            <a:off x="6084805" y="5211227"/>
            <a:ext cx="999748" cy="5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4B26DC-BB97-4B95-9904-8B8FC10B9981}"/>
              </a:ext>
            </a:extLst>
          </p:cNvPr>
          <p:cNvSpPr txBox="1"/>
          <p:nvPr/>
        </p:nvSpPr>
        <p:spPr>
          <a:xfrm>
            <a:off x="7201316" y="4888061"/>
            <a:ext cx="119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Push modified repo to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E8B9EAB-AC55-4E82-B0A5-73776E32D7D7}"/>
              </a:ext>
            </a:extLst>
          </p:cNvPr>
          <p:cNvCxnSpPr>
            <a:cxnSpLocks/>
          </p:cNvCxnSpPr>
          <p:nvPr/>
        </p:nvCxnSpPr>
        <p:spPr>
          <a:xfrm flipH="1" flipV="1">
            <a:off x="6084805" y="3743057"/>
            <a:ext cx="999748" cy="5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4B26DC-BB97-4B95-9904-8B8FC10B9981}"/>
              </a:ext>
            </a:extLst>
          </p:cNvPr>
          <p:cNvSpPr txBox="1"/>
          <p:nvPr/>
        </p:nvSpPr>
        <p:spPr>
          <a:xfrm>
            <a:off x="7201316" y="3419891"/>
            <a:ext cx="119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Clone repo from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2060</TotalTime>
  <Words>829</Words>
  <Application>Microsoft Office PowerPoint</Application>
  <PresentationFormat>On-screen Show (4:3)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142</cp:revision>
  <dcterms:created xsi:type="dcterms:W3CDTF">2016-10-06T23:04:54Z</dcterms:created>
  <dcterms:modified xsi:type="dcterms:W3CDTF">2019-09-06T18:44:22Z</dcterms:modified>
</cp:coreProperties>
</file>