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61" r:id="rId3"/>
    <p:sldId id="277" r:id="rId4"/>
    <p:sldId id="278" r:id="rId5"/>
    <p:sldId id="263" r:id="rId6"/>
    <p:sldId id="279" r:id="rId7"/>
    <p:sldId id="264" r:id="rId8"/>
    <p:sldId id="286" r:id="rId9"/>
    <p:sldId id="266" r:id="rId10"/>
    <p:sldId id="28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3" autoAdjust="0"/>
    <p:restoredTop sz="92399" autoAdjust="0"/>
  </p:normalViewPr>
  <p:slideViewPr>
    <p:cSldViewPr showGuides="1">
      <p:cViewPr varScale="1">
        <p:scale>
          <a:sx n="100" d="100"/>
          <a:sy n="100" d="100"/>
        </p:scale>
        <p:origin x="456" y="114"/>
      </p:cViewPr>
      <p:guideLst>
        <p:guide orient="horz" pos="576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BFS: 1 on queue, then pop it, add 2,3,4 to queue, pop 2, add 5 to queue, pop 3, add nothing to queue, pop 4, add 6 = t to queue, this identifies an 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t</a:t>
            </a:r>
            <a:r>
              <a:rPr lang="en-US" dirty="0">
                <a:sym typeface="Wingdings" panose="05000000000000000000" pitchFamily="2" charset="2"/>
              </a:rPr>
              <a:t> path, we see that we can push residual flow along it, we get the 17.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BFS: 1 on queue, pop, add 2,3,4, pop 2, add 5, pop 3, add nothing, pop 4, add 6, 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t</a:t>
            </a:r>
            <a:r>
              <a:rPr lang="en-US" dirty="0">
                <a:sym typeface="Wingdings" panose="05000000000000000000" pitchFamily="2" charset="2"/>
              </a:rPr>
              <a:t> but no residual flow, pop 5, touches 6 = t so residual flow there, can add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can’t get us anywhere through backwards edges, bottleneck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for count of vertices in network, marked used to keep track of visits in each BFS iteration, </a:t>
            </a:r>
            <a:r>
              <a:rPr lang="en-US" dirty="0" err="1"/>
              <a:t>edgeTo</a:t>
            </a:r>
            <a:r>
              <a:rPr lang="en-US" dirty="0"/>
              <a:t> to keep track of augmenting path returned by each BFS iteration, value for keeping track of 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t</a:t>
            </a:r>
            <a:r>
              <a:rPr lang="en-US" dirty="0">
                <a:sym typeface="Wingdings" panose="05000000000000000000" pitchFamily="2" charset="2"/>
              </a:rPr>
              <a:t> flow </a:t>
            </a:r>
            <a:r>
              <a:rPr lang="en-US">
                <a:sym typeface="Wingdings" panose="05000000000000000000" pitchFamily="2" charset="2"/>
              </a:rPr>
              <a:t>achieved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1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1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7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O2X_-UGdF4" TargetMode="External"/><Relationship Id="rId7" Type="http://schemas.openxmlformats.org/officeDocument/2006/relationships/hyperlink" Target="https://algs4.cs.princeton.edu/64maxflow/FordFulkerson.java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ra.org/lecture/algorithms-part2/maxflow-applications-HR7SA" TargetMode="External"/><Relationship Id="rId5" Type="http://schemas.openxmlformats.org/officeDocument/2006/relationships/hyperlink" Target="https://algs4.cs.princeton.edu/lectures/64MaxFlow-2x2.pdf" TargetMode="External"/><Relationship Id="rId4" Type="http://schemas.openxmlformats.org/officeDocument/2006/relationships/hyperlink" Target="https://youtu.be/G240x-KCPd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gs4.cs.princeton.edu/lectures/64MaxFlow-2x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gs4.cs.princeton.edu/lectures/64MaxFlow-2x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11/15/19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the Edmonds Karp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(Ford Fulkerson using BFS)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some textbook code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4458681"/>
            <a:ext cx="8546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content for these slides were adapted from the following (in addition to the lecture slides):</a:t>
            </a: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https://youtu.be/oO2X_-UGdF4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https://youtu.be/G240x-KCPd0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5"/>
              </a:rPr>
              <a:t>https://algs4.cs.princeton.edu/lectures/64MaxFlow-2x2.pdf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6"/>
              </a:rPr>
              <a:t>https://www.coursera.org/lecture/algorithms-part2/maxflow-applications-HR7SA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7"/>
              </a:rPr>
              <a:t>https://algs4.cs.princeton.edu/64maxflow/FordFulkerson.java</a:t>
            </a:r>
            <a:r>
              <a:rPr lang="en-US" dirty="0">
                <a:solidFill>
                  <a:schemeClr val="accent5"/>
                </a:solidFill>
              </a:rPr>
              <a:t> and dependencies</a:t>
            </a:r>
          </a:p>
          <a:p>
            <a:r>
              <a:rPr lang="en-US" dirty="0"/>
              <a:t>Algorithm execution verified with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BAE083-720A-46DD-A615-84B904A3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How do we identify the paths that will lead to maximum flow?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350E247-D727-4FB3-80A2-EB2107839561}"/>
              </a:ext>
            </a:extLst>
          </p:cNvPr>
          <p:cNvSpPr txBox="1"/>
          <p:nvPr/>
        </p:nvSpPr>
        <p:spPr>
          <a:xfrm>
            <a:off x="36576" y="2063049"/>
            <a:ext cx="3931920" cy="27392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2060"/>
                </a:solidFill>
              </a:rPr>
              <a:t>Ford Fulkerson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Iteratively add paths from s to t, so long as it is possible to add positive flow along forward edges, or subtract flow along backward edges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0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BAE083-720A-46DD-A615-84B904A3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CA064F-7BBF-419C-98C5-76B2BE2366A7}"/>
              </a:ext>
            </a:extLst>
          </p:cNvPr>
          <p:cNvSpPr txBox="1"/>
          <p:nvPr/>
        </p:nvSpPr>
        <p:spPr>
          <a:xfrm>
            <a:off x="156884" y="853621"/>
            <a:ext cx="393192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What Ford Fulkerson doesn’t tell us: How do we identify which paths to draw, and when to draw them?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12614B-E423-472B-809F-5F67543FED72}"/>
              </a:ext>
            </a:extLst>
          </p:cNvPr>
          <p:cNvSpPr txBox="1"/>
          <p:nvPr/>
        </p:nvSpPr>
        <p:spPr>
          <a:xfrm>
            <a:off x="116970" y="2957555"/>
            <a:ext cx="393192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answer to this question can greatly affect the efficiency with which the algorithm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427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BAE083-720A-46DD-A615-84B904A3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4469272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Edmonds Karp: Use BFS to sequence the path 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BFS finds paths with the fewest number of 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C1ECAC-5FC6-4DDE-9572-F29E48EE54FF}"/>
              </a:ext>
            </a:extLst>
          </p:cNvPr>
          <p:cNvSpPr txBox="1"/>
          <p:nvPr/>
        </p:nvSpPr>
        <p:spPr>
          <a:xfrm>
            <a:off x="74153" y="2516862"/>
            <a:ext cx="3931920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General procedure: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Run iterations of BFS: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iteration:  Return the first augmenting path that BFS discovers from s 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t</a:t>
            </a: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Terminate when no augmenting paths remain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9AB6E1F2-2C00-49C8-8E5A-852BDABB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40934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Iteration #1 (Assuming BFS convention of visiting lower-numbered vertices first 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when vertices are an equal # of edges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1-2-3-6 is the first s-t path returned; bottleneck flow is 8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528BCD-2B50-4BA1-83F0-70147D02FFD1}"/>
              </a:ext>
            </a:extLst>
          </p:cNvPr>
          <p:cNvSpPr txBox="1"/>
          <p:nvPr/>
        </p:nvSpPr>
        <p:spPr>
          <a:xfrm>
            <a:off x="6246115" y="152526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8DB446-7DBB-43D9-8E87-5E8E5C07CFF4}"/>
              </a:ext>
            </a:extLst>
          </p:cNvPr>
          <p:cNvSpPr txBox="1"/>
          <p:nvPr/>
        </p:nvSpPr>
        <p:spPr>
          <a:xfrm>
            <a:off x="6833998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5099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48DD098-A19F-447F-931D-4EEE825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Iteration #2: Note initial bottleneck from 1 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 2; constrains flow along path to 5.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528BCD-2B50-4BA1-83F0-70147D02FFD1}"/>
              </a:ext>
            </a:extLst>
          </p:cNvPr>
          <p:cNvSpPr txBox="1"/>
          <p:nvPr/>
        </p:nvSpPr>
        <p:spPr>
          <a:xfrm>
            <a:off x="6109716" y="15416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8DB446-7DBB-43D9-8E87-5E8E5C07CFF4}"/>
              </a:ext>
            </a:extLst>
          </p:cNvPr>
          <p:cNvSpPr txBox="1"/>
          <p:nvPr/>
        </p:nvSpPr>
        <p:spPr>
          <a:xfrm>
            <a:off x="6694693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CBB76A-D19F-458E-9E20-5986CD38821E}"/>
              </a:ext>
            </a:extLst>
          </p:cNvPr>
          <p:cNvSpPr txBox="1"/>
          <p:nvPr/>
        </p:nvSpPr>
        <p:spPr>
          <a:xfrm>
            <a:off x="5711952" y="3177278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2C16C-701C-4F1A-9DF6-916CA990FBCD}"/>
              </a:ext>
            </a:extLst>
          </p:cNvPr>
          <p:cNvSpPr txBox="1"/>
          <p:nvPr/>
        </p:nvSpPr>
        <p:spPr>
          <a:xfrm>
            <a:off x="5936362" y="4683934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7013BD-655E-4883-9B9B-EDDD049F96C0}"/>
              </a:ext>
            </a:extLst>
          </p:cNvPr>
          <p:cNvSpPr txBox="1"/>
          <p:nvPr/>
        </p:nvSpPr>
        <p:spPr>
          <a:xfrm>
            <a:off x="7231261" y="4503260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</p:spTree>
    <p:extLst>
      <p:ext uri="{BB962C8B-B14F-4D97-AF65-F5344CB8AC3E}">
        <p14:creationId xmlns:p14="http://schemas.microsoft.com/office/powerpoint/2010/main" val="7775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48DD098-A19F-447F-931D-4EEE825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All paths out of s are blocked.  </a:t>
            </a:r>
            <a:r>
              <a:rPr lang="en-US" sz="2600" u="sng" dirty="0">
                <a:solidFill>
                  <a:srgbClr val="002060"/>
                </a:solidFill>
              </a:rPr>
              <a:t>Max flow = 13.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528BCD-2B50-4BA1-83F0-70147D02FFD1}"/>
              </a:ext>
            </a:extLst>
          </p:cNvPr>
          <p:cNvSpPr txBox="1"/>
          <p:nvPr/>
        </p:nvSpPr>
        <p:spPr>
          <a:xfrm>
            <a:off x="6109716" y="15416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8DB446-7DBB-43D9-8E87-5E8E5C07CFF4}"/>
              </a:ext>
            </a:extLst>
          </p:cNvPr>
          <p:cNvSpPr txBox="1"/>
          <p:nvPr/>
        </p:nvSpPr>
        <p:spPr>
          <a:xfrm>
            <a:off x="6694693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CBB76A-D19F-458E-9E20-5986CD38821E}"/>
              </a:ext>
            </a:extLst>
          </p:cNvPr>
          <p:cNvSpPr txBox="1"/>
          <p:nvPr/>
        </p:nvSpPr>
        <p:spPr>
          <a:xfrm>
            <a:off x="5711952" y="3177278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2C16C-701C-4F1A-9DF6-916CA990FBCD}"/>
              </a:ext>
            </a:extLst>
          </p:cNvPr>
          <p:cNvSpPr txBox="1"/>
          <p:nvPr/>
        </p:nvSpPr>
        <p:spPr>
          <a:xfrm>
            <a:off x="5936362" y="4683934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7013BD-655E-4883-9B9B-EDDD049F96C0}"/>
              </a:ext>
            </a:extLst>
          </p:cNvPr>
          <p:cNvSpPr txBox="1"/>
          <p:nvPr/>
        </p:nvSpPr>
        <p:spPr>
          <a:xfrm>
            <a:off x="7231261" y="4503260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BBA537F-2D8D-49FD-B357-EC5AB851DD19}"/>
              </a:ext>
            </a:extLst>
          </p:cNvPr>
          <p:cNvSpPr txBox="1"/>
          <p:nvPr/>
        </p:nvSpPr>
        <p:spPr>
          <a:xfrm>
            <a:off x="74153" y="1756148"/>
            <a:ext cx="3931920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If multiple edges had led into t, we would have summed the incoming edge flows to get max flow.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191F01-A9CE-4FF6-B6E3-EA8DAF9FC882}"/>
              </a:ext>
            </a:extLst>
          </p:cNvPr>
          <p:cNvSpPr txBox="1"/>
          <p:nvPr/>
        </p:nvSpPr>
        <p:spPr>
          <a:xfrm>
            <a:off x="56388" y="3878449"/>
            <a:ext cx="3931920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Capacity of min cut also = 13.  (e.g., you can sever the edge between 1 and 2).  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8050A92B-1694-4865-905E-26648DEDD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Exercise:</a:t>
            </a:r>
            <a:r>
              <a:rPr lang="en-US" sz="2800" dirty="0"/>
              <a:t> Use Edmonds Karp to find max flow / </a:t>
            </a:r>
            <a:r>
              <a:rPr lang="en-US" sz="2800" dirty="0" err="1"/>
              <a:t>mincut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2897DB-7544-4A7C-ABF7-BB9F05C3BCC0}"/>
              </a:ext>
            </a:extLst>
          </p:cNvPr>
          <p:cNvGrpSpPr/>
          <p:nvPr/>
        </p:nvGrpSpPr>
        <p:grpSpPr>
          <a:xfrm>
            <a:off x="4572000" y="302611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77D3C1D-D374-417A-8B35-AEEEAF51456F}"/>
              </a:ext>
            </a:extLst>
          </p:cNvPr>
          <p:cNvGrpSpPr/>
          <p:nvPr/>
        </p:nvGrpSpPr>
        <p:grpSpPr>
          <a:xfrm>
            <a:off x="5812035" y="5200924"/>
            <a:ext cx="664463" cy="523220"/>
            <a:chOff x="7640835" y="5392106"/>
            <a:chExt cx="664463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2C806A6-CB79-4BA8-933B-5967C8972504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CBC8753E-8F02-45E2-9C64-BF8E14E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7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C60D8487-365D-4A11-935F-534407EC4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50488"/>
            <a:ext cx="6858000" cy="51435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92C888D7-AB51-48EE-BC0E-52ACB801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Solution:</a:t>
            </a:r>
            <a:r>
              <a:rPr lang="en-US" sz="2800" dirty="0"/>
              <a:t> Iteration #1 (assuming priority for nodes of lower ID#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2897DB-7544-4A7C-ABF7-BB9F05C3BCC0}"/>
              </a:ext>
            </a:extLst>
          </p:cNvPr>
          <p:cNvGrpSpPr/>
          <p:nvPr/>
        </p:nvGrpSpPr>
        <p:grpSpPr>
          <a:xfrm>
            <a:off x="4952499" y="427268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3482A9B-8FBA-4948-96E9-5CA4B00FFDCC}"/>
              </a:ext>
            </a:extLst>
          </p:cNvPr>
          <p:cNvGrpSpPr/>
          <p:nvPr/>
        </p:nvGrpSpPr>
        <p:grpSpPr>
          <a:xfrm>
            <a:off x="5720595" y="5205770"/>
            <a:ext cx="664463" cy="523220"/>
            <a:chOff x="7640835" y="5392106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EBFD864-3A06-4DBD-8AA9-261F37B5C6EB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3A86F5EF-2086-466D-BD80-326798A67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C3190A-82B5-4661-AD3E-3B923433EDC4}"/>
              </a:ext>
            </a:extLst>
          </p:cNvPr>
          <p:cNvSpPr txBox="1"/>
          <p:nvPr/>
        </p:nvSpPr>
        <p:spPr>
          <a:xfrm>
            <a:off x="4623565" y="236833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18A32E5-14AF-47DC-9F46-C03415F109CE}"/>
              </a:ext>
            </a:extLst>
          </p:cNvPr>
          <p:cNvSpPr txBox="1"/>
          <p:nvPr/>
        </p:nvSpPr>
        <p:spPr>
          <a:xfrm>
            <a:off x="4798575" y="447145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</p:spTree>
    <p:extLst>
      <p:ext uri="{BB962C8B-B14F-4D97-AF65-F5344CB8AC3E}">
        <p14:creationId xmlns:p14="http://schemas.microsoft.com/office/powerpoint/2010/main" val="2214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A71EE8DB-934B-4BE5-81E1-9EA0D6BD0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Solution:</a:t>
            </a:r>
            <a:r>
              <a:rPr lang="en-US" sz="2800" dirty="0"/>
              <a:t> Iteration #2 (assuming L </a:t>
            </a:r>
            <a:r>
              <a:rPr lang="en-US" sz="2800" dirty="0">
                <a:sym typeface="Wingdings" panose="05000000000000000000" pitchFamily="2" charset="2"/>
              </a:rPr>
              <a:t> R BFS)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2897DB-7544-4A7C-ABF7-BB9F05C3BCC0}"/>
              </a:ext>
            </a:extLst>
          </p:cNvPr>
          <p:cNvGrpSpPr/>
          <p:nvPr/>
        </p:nvGrpSpPr>
        <p:grpSpPr>
          <a:xfrm>
            <a:off x="4952499" y="427268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3482A9B-8FBA-4948-96E9-5CA4B00FFDCC}"/>
              </a:ext>
            </a:extLst>
          </p:cNvPr>
          <p:cNvGrpSpPr/>
          <p:nvPr/>
        </p:nvGrpSpPr>
        <p:grpSpPr>
          <a:xfrm>
            <a:off x="5720595" y="5205770"/>
            <a:ext cx="664463" cy="523220"/>
            <a:chOff x="7640835" y="5392106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EBFD864-3A06-4DBD-8AA9-261F37B5C6EB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3A86F5EF-2086-466D-BD80-326798A67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A760EE-5565-4289-B2DD-ED70E67F34C9}"/>
              </a:ext>
            </a:extLst>
          </p:cNvPr>
          <p:cNvSpPr txBox="1"/>
          <p:nvPr/>
        </p:nvSpPr>
        <p:spPr>
          <a:xfrm>
            <a:off x="4623565" y="236833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B7A4FF-601C-4CE5-AB1B-F707521755FD}"/>
              </a:ext>
            </a:extLst>
          </p:cNvPr>
          <p:cNvSpPr txBox="1"/>
          <p:nvPr/>
        </p:nvSpPr>
        <p:spPr>
          <a:xfrm>
            <a:off x="4798575" y="447145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5B6CE9-CEB6-4DCA-A9FD-58FD6B4C7758}"/>
              </a:ext>
            </a:extLst>
          </p:cNvPr>
          <p:cNvSpPr txBox="1"/>
          <p:nvPr/>
        </p:nvSpPr>
        <p:spPr>
          <a:xfrm>
            <a:off x="3935207" y="1801411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B2AC4A-CCED-4FF1-8826-DDBAA8D614BE}"/>
              </a:ext>
            </a:extLst>
          </p:cNvPr>
          <p:cNvSpPr txBox="1"/>
          <p:nvPr/>
        </p:nvSpPr>
        <p:spPr>
          <a:xfrm>
            <a:off x="3935207" y="3152906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A61AED-58A0-4F51-8BE0-3C94393195DD}"/>
              </a:ext>
            </a:extLst>
          </p:cNvPr>
          <p:cNvSpPr txBox="1"/>
          <p:nvPr/>
        </p:nvSpPr>
        <p:spPr>
          <a:xfrm>
            <a:off x="4318254" y="45422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F70F39-4509-4C3B-AF6A-C3A949F37D2E}"/>
              </a:ext>
            </a:extLst>
          </p:cNvPr>
          <p:cNvGrpSpPr/>
          <p:nvPr/>
        </p:nvGrpSpPr>
        <p:grpSpPr>
          <a:xfrm>
            <a:off x="3935207" y="1801411"/>
            <a:ext cx="3626380" cy="830997"/>
            <a:chOff x="3935207" y="1801411"/>
            <a:chExt cx="3626380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997A6EE-D744-483C-AA85-B55C15B9742C}"/>
                </a:ext>
              </a:extLst>
            </p:cNvPr>
            <p:cNvSpPr txBox="1"/>
            <p:nvPr/>
          </p:nvSpPr>
          <p:spPr>
            <a:xfrm>
              <a:off x="5306067" y="1801411"/>
              <a:ext cx="2255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Example min cut of capacity 24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3FE9779-3092-4687-8FEB-B88392286A74}"/>
                </a:ext>
              </a:extLst>
            </p:cNvPr>
            <p:cNvCxnSpPr/>
            <p:nvPr/>
          </p:nvCxnSpPr>
          <p:spPr>
            <a:xfrm flipV="1">
              <a:off x="3935207" y="2072640"/>
              <a:ext cx="1370860" cy="981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3F453F-51BB-458F-9CAD-A61DA3F3024D}"/>
              </a:ext>
            </a:extLst>
          </p:cNvPr>
          <p:cNvSpPr txBox="1"/>
          <p:nvPr/>
        </p:nvSpPr>
        <p:spPr>
          <a:xfrm>
            <a:off x="274320" y="1204040"/>
            <a:ext cx="2255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Max flow  = 24</a:t>
            </a:r>
          </a:p>
        </p:txBody>
      </p:sp>
    </p:spTree>
    <p:extLst>
      <p:ext uri="{BB962C8B-B14F-4D97-AF65-F5344CB8AC3E}">
        <p14:creationId xmlns:p14="http://schemas.microsoft.com/office/powerpoint/2010/main" val="42094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Textbook code for an edge (FlowEdge.java)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2549F3-DFAF-414D-BBB9-C3B0A555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" y="684336"/>
            <a:ext cx="8595360" cy="4331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82C79C-A23C-4A7C-9C27-062BA0E4BE3A}"/>
              </a:ext>
            </a:extLst>
          </p:cNvPr>
          <p:cNvSpPr/>
          <p:nvPr/>
        </p:nvSpPr>
        <p:spPr>
          <a:xfrm>
            <a:off x="161004" y="6488668"/>
            <a:ext cx="6495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hlinkClick r:id="rId4"/>
              </a:rPr>
              <a:t>https://algs4.cs.princeton.edu/lectures/64MaxFlow-2x2.pdf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D7AE41-31AD-49EE-A561-811E4B45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Network flow graphs: Data structure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F3CC99-CCDC-4F19-9EDA-2DA661A30BD2}"/>
              </a:ext>
            </a:extLst>
          </p:cNvPr>
          <p:cNvSpPr txBox="1"/>
          <p:nvPr/>
        </p:nvSpPr>
        <p:spPr>
          <a:xfrm>
            <a:off x="164592" y="729996"/>
            <a:ext cx="4590288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Directed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4E6D40-CC51-4904-B928-8B7B2A631DE0}"/>
              </a:ext>
            </a:extLst>
          </p:cNvPr>
          <p:cNvSpPr txBox="1"/>
          <p:nvPr/>
        </p:nvSpPr>
        <p:spPr>
          <a:xfrm>
            <a:off x="170688" y="1211580"/>
            <a:ext cx="4590288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Edge weights = capacity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479284-FFC6-4BE4-B4A6-19D2133E7BB8}"/>
              </a:ext>
            </a:extLst>
          </p:cNvPr>
          <p:cNvSpPr txBox="1"/>
          <p:nvPr/>
        </p:nvSpPr>
        <p:spPr>
          <a:xfrm>
            <a:off x="176784" y="1732240"/>
            <a:ext cx="4590288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“s” node = source (in these slides, s = Node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0A6598-9C60-4150-A084-230FBC9991F4}"/>
              </a:ext>
            </a:extLst>
          </p:cNvPr>
          <p:cNvSpPr txBox="1"/>
          <p:nvPr/>
        </p:nvSpPr>
        <p:spPr>
          <a:xfrm>
            <a:off x="202692" y="2613071"/>
            <a:ext cx="4590288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“t” node = sink (here, t = Node with max ID #)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B68F16A-728E-4399-B2CB-02C09A038512}"/>
              </a:ext>
            </a:extLst>
          </p:cNvPr>
          <p:cNvGrpSpPr/>
          <p:nvPr/>
        </p:nvGrpSpPr>
        <p:grpSpPr>
          <a:xfrm>
            <a:off x="7640835" y="4160714"/>
            <a:ext cx="664463" cy="523220"/>
            <a:chOff x="7037332" y="795722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E6029E2-9A62-40B7-8722-D72C95DB1DDB}"/>
                </a:ext>
              </a:extLst>
            </p:cNvPr>
            <p:cNvSpPr txBox="1"/>
            <p:nvPr/>
          </p:nvSpPr>
          <p:spPr>
            <a:xfrm>
              <a:off x="7378707" y="795722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054641A6-7C17-4715-8859-17B7D153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7332" y="109167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AAB2F6D-E950-458F-83A5-8C1F1E36913B}"/>
              </a:ext>
            </a:extLst>
          </p:cNvPr>
          <p:cNvSpPr txBox="1"/>
          <p:nvPr/>
        </p:nvSpPr>
        <p:spPr>
          <a:xfrm>
            <a:off x="164591" y="3476222"/>
            <a:ext cx="5062227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/>
                </a:solidFill>
              </a:rPr>
              <a:t>Concept: These enable algorithms that determine the maximum “flow” we can push along paths from the source to the sink (or alternatively, how we can most efficiently stop flow from s </a:t>
            </a:r>
            <a:r>
              <a:rPr lang="en-US" sz="2600" dirty="0">
                <a:solidFill>
                  <a:schemeClr val="accent5"/>
                </a:solidFill>
                <a:sym typeface="Wingdings" panose="05000000000000000000" pitchFamily="2" charset="2"/>
              </a:rPr>
              <a:t> t; i.e., the “min cut”).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80705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addResidualFlowTo</a:t>
            </a:r>
            <a:r>
              <a:rPr lang="en-US" sz="2600" u="sng" dirty="0"/>
              <a:t>:</a:t>
            </a:r>
            <a:r>
              <a:rPr lang="en-US" sz="2600" dirty="0"/>
              <a:t> v and w are instance variables that represent the vertices at the start (v) and end (w) of the arrow </a:t>
            </a:r>
            <a:r>
              <a:rPr lang="en-US" sz="2600" u="sng" dirty="0"/>
              <a:t>  </a:t>
            </a:r>
          </a:p>
        </p:txBody>
      </p:sp>
      <p:pic>
        <p:nvPicPr>
          <p:cNvPr id="7" name="Picture 6" descr="C:\Users\Karin\Google Drive\CS\CS1501\recitations\temp.java - Notepad++">
            <a:extLst>
              <a:ext uri="{FF2B5EF4-FFF2-40B4-BE49-F238E27FC236}">
                <a16:creationId xmlns:a16="http://schemas.microsoft.com/office/drawing/2014/main" xmlns="" id="{E2F0A48C-3AA5-4B25-9719-AA81F0644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27393" r="2506" b="8760"/>
          <a:stretch/>
        </p:blipFill>
        <p:spPr>
          <a:xfrm>
            <a:off x="268225" y="1167259"/>
            <a:ext cx="8412480" cy="45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B80584-70CA-41BE-9BFE-552B45C71BA6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Highlights from textbook code for FordFulkerson.java (which implements Edmonds-Karp)</a:t>
            </a:r>
          </a:p>
        </p:txBody>
      </p:sp>
      <p:pic>
        <p:nvPicPr>
          <p:cNvPr id="5" name="Picture 4" descr="C:\Users\coxka\Google Drive\CS\CS1501\code\FordFulkerson.java - Notepad++">
            <a:extLst>
              <a:ext uri="{FF2B5EF4-FFF2-40B4-BE49-F238E27FC236}">
                <a16:creationId xmlns:a16="http://schemas.microsoft.com/office/drawing/2014/main" xmlns="" id="{AF3B2F0A-F8DC-4CD1-9DEC-CF2BD2A27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" t="17656" r="10186" b="53732"/>
          <a:stretch/>
        </p:blipFill>
        <p:spPr>
          <a:xfrm>
            <a:off x="76200" y="1066800"/>
            <a:ext cx="8778240" cy="21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B80584-70CA-41BE-9BFE-552B45C71BA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Top of constructor</a:t>
            </a:r>
          </a:p>
        </p:txBody>
      </p:sp>
      <p:pic>
        <p:nvPicPr>
          <p:cNvPr id="4" name="Picture 3" descr="C:\Users\coxka\Google Drive\CS\CS1501\code\FordFulkerson.java - Notepad++">
            <a:extLst>
              <a:ext uri="{FF2B5EF4-FFF2-40B4-BE49-F238E27FC236}">
                <a16:creationId xmlns:a16="http://schemas.microsoft.com/office/drawing/2014/main" xmlns="" id="{D06001B1-F9C7-490F-81A5-2A07B0FA3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15122" r="5662" b="62788"/>
          <a:stretch/>
        </p:blipFill>
        <p:spPr>
          <a:xfrm>
            <a:off x="76200" y="609600"/>
            <a:ext cx="8961120" cy="18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B80584-70CA-41BE-9BFE-552B45C71BA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More of constructor</a:t>
            </a:r>
          </a:p>
        </p:txBody>
      </p:sp>
      <p:pic>
        <p:nvPicPr>
          <p:cNvPr id="4" name="Picture 3" descr="C:\Users\coxka\Google Drive\CS\CS1501\code\FordFulkerson.java - Notepad++">
            <a:extLst>
              <a:ext uri="{FF2B5EF4-FFF2-40B4-BE49-F238E27FC236}">
                <a16:creationId xmlns:a16="http://schemas.microsoft.com/office/drawing/2014/main" xmlns="" id="{994900A3-8094-4D66-BCF2-BDBFB6C4A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39537" r="12301" b="4658"/>
          <a:stretch/>
        </p:blipFill>
        <p:spPr>
          <a:xfrm>
            <a:off x="228600" y="616801"/>
            <a:ext cx="8595360" cy="4977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6BD970F-E4CA-414C-982C-3ED7518F92C3}"/>
              </a:ext>
            </a:extLst>
          </p:cNvPr>
          <p:cNvCxnSpPr/>
          <p:nvPr/>
        </p:nvCxnSpPr>
        <p:spPr>
          <a:xfrm flipH="1">
            <a:off x="4876800" y="1371600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2FB7-A92A-4373-BDB6-26A890137CD2}"/>
              </a:ext>
            </a:extLst>
          </p:cNvPr>
          <p:cNvSpPr txBox="1"/>
          <p:nvPr/>
        </p:nvSpPr>
        <p:spPr>
          <a:xfrm>
            <a:off x="5562600" y="1143000"/>
            <a:ext cx="2571466" cy="38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Iteratively running BFS</a:t>
            </a:r>
          </a:p>
        </p:txBody>
      </p:sp>
    </p:spTree>
    <p:extLst>
      <p:ext uri="{BB962C8B-B14F-4D97-AF65-F5344CB8AC3E}">
        <p14:creationId xmlns:p14="http://schemas.microsoft.com/office/powerpoint/2010/main" val="26538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B80584-70CA-41BE-9BFE-552B45C71BA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 err="1"/>
              <a:t>hasAugmentingPath</a:t>
            </a:r>
            <a:endParaRPr lang="en-US" sz="2800" u="sng" dirty="0"/>
          </a:p>
        </p:txBody>
      </p:sp>
      <p:pic>
        <p:nvPicPr>
          <p:cNvPr id="5" name="Picture 4" descr="C:\Users\coxka\Google Drive\CS\CS1501\code\FordFulkerson.java - Notepad++">
            <a:extLst>
              <a:ext uri="{FF2B5EF4-FFF2-40B4-BE49-F238E27FC236}">
                <a16:creationId xmlns:a16="http://schemas.microsoft.com/office/drawing/2014/main" xmlns="" id="{EFC008C6-50F0-4A8D-845C-E53B5A1D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23333" r="18590" b="5555"/>
          <a:stretch/>
        </p:blipFill>
        <p:spPr>
          <a:xfrm>
            <a:off x="76200" y="533400"/>
            <a:ext cx="7498080" cy="62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5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B80584-70CA-41BE-9BFE-552B45C71BA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Back to the constructor</a:t>
            </a:r>
          </a:p>
        </p:txBody>
      </p:sp>
      <p:pic>
        <p:nvPicPr>
          <p:cNvPr id="4" name="Picture 3" descr="C:\Users\coxka\Google Drive\CS\CS1501\code\FordFulkerson.java - Notepad++">
            <a:extLst>
              <a:ext uri="{FF2B5EF4-FFF2-40B4-BE49-F238E27FC236}">
                <a16:creationId xmlns:a16="http://schemas.microsoft.com/office/drawing/2014/main" xmlns="" id="{FD1D056B-CABA-4A85-A315-677C5561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39537" r="12301" b="4658"/>
          <a:stretch/>
        </p:blipFill>
        <p:spPr>
          <a:xfrm>
            <a:off x="228600" y="616801"/>
            <a:ext cx="8595360" cy="49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D7AE41-31AD-49EE-A561-811E4B45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43712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Network flow graphs: Common analogies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F3CC99-CCDC-4F19-9EDA-2DA661A30BD2}"/>
              </a:ext>
            </a:extLst>
          </p:cNvPr>
          <p:cNvSpPr txBox="1"/>
          <p:nvPr/>
        </p:nvSpPr>
        <p:spPr>
          <a:xfrm>
            <a:off x="164591" y="800598"/>
            <a:ext cx="4590288" cy="62478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Fluid flowing through pipes of varying size (what is the max amount of fluid we can push from s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t, or the minimum total diameter of pipes we need to sever to prevent flow from s  t?)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Traffic (vehicles, data) flowing through paths (roads, links) of varying capacity (e.g., what is max # cars per unit time that we can send from s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t, or minimum total capacity of the roads we need to cut to prevent travel from s  t?)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Real world applications can be much more abstract (see Coursera video listed on title slide for examples)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B68F16A-728E-4399-B2CB-02C09A038512}"/>
              </a:ext>
            </a:extLst>
          </p:cNvPr>
          <p:cNvGrpSpPr/>
          <p:nvPr/>
        </p:nvGrpSpPr>
        <p:grpSpPr>
          <a:xfrm>
            <a:off x="7640835" y="4160714"/>
            <a:ext cx="664463" cy="523220"/>
            <a:chOff x="7037332" y="795722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E6029E2-9A62-40B7-8722-D72C95DB1DDB}"/>
                </a:ext>
              </a:extLst>
            </p:cNvPr>
            <p:cNvSpPr txBox="1"/>
            <p:nvPr/>
          </p:nvSpPr>
          <p:spPr>
            <a:xfrm>
              <a:off x="7378707" y="795722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054641A6-7C17-4715-8859-17B7D153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7332" y="109167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D7AE41-31AD-49EE-A561-811E4B45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43712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Network flow graphs: Finding max flow / min 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F3CC99-CCDC-4F19-9EDA-2DA661A30BD2}"/>
              </a:ext>
            </a:extLst>
          </p:cNvPr>
          <p:cNvSpPr txBox="1"/>
          <p:nvPr/>
        </p:nvSpPr>
        <p:spPr>
          <a:xfrm>
            <a:off x="164591" y="800598"/>
            <a:ext cx="459028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general, algorithms for finding max flow / min cut involve iteratively adding flow to the graphs according to some procedure.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algorithms need to follow some basic rules for adding 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B68F16A-728E-4399-B2CB-02C09A038512}"/>
              </a:ext>
            </a:extLst>
          </p:cNvPr>
          <p:cNvGrpSpPr/>
          <p:nvPr/>
        </p:nvGrpSpPr>
        <p:grpSpPr>
          <a:xfrm>
            <a:off x="7640835" y="4160714"/>
            <a:ext cx="664463" cy="523220"/>
            <a:chOff x="7037332" y="795722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E6029E2-9A62-40B7-8722-D72C95DB1DDB}"/>
                </a:ext>
              </a:extLst>
            </p:cNvPr>
            <p:cNvSpPr txBox="1"/>
            <p:nvPr/>
          </p:nvSpPr>
          <p:spPr>
            <a:xfrm>
              <a:off x="7378707" y="795722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054641A6-7C17-4715-8859-17B7D153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7332" y="109167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69804FD-06BB-442C-817B-0D9CC924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Rules for flow quantities assigned to the network: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F3CC99-CCDC-4F19-9EDA-2DA661A30BD2}"/>
              </a:ext>
            </a:extLst>
          </p:cNvPr>
          <p:cNvSpPr txBox="1"/>
          <p:nvPr/>
        </p:nvSpPr>
        <p:spPr>
          <a:xfrm>
            <a:off x="164592" y="729996"/>
            <a:ext cx="4590288" cy="56938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Must not exceed edge capacity.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Inflow = Outflow at all vertices except s and 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This all fits with the intuition behind the analogies given on the earlier slide (e.g., a pipe’s diameter limits how much fluid it can hold; however much fluid goes into a node should flow out of 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228600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644946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69804FD-06BB-442C-817B-0D9CC924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Rules for flow quantities assigned to the network: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F3CC99-CCDC-4F19-9EDA-2DA661A30BD2}"/>
              </a:ext>
            </a:extLst>
          </p:cNvPr>
          <p:cNvSpPr txBox="1"/>
          <p:nvPr/>
        </p:nvSpPr>
        <p:spPr>
          <a:xfrm>
            <a:off x="164592" y="729996"/>
            <a:ext cx="4834128" cy="60324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We typically start with all flows set to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Look for full paths from s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t which consist of </a:t>
            </a:r>
            <a:r>
              <a:rPr lang="en-US" sz="2400" dirty="0">
                <a:solidFill>
                  <a:srgbClr val="002060"/>
                </a:solidFill>
              </a:rPr>
              <a:t>edges with “residual capacity”: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If we’re moving forward, in the direction of the arrow, then residual capacity = </a:t>
            </a:r>
            <a:r>
              <a:rPr lang="en-US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[edge 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capacity - flow assigned to that edge so </a:t>
            </a:r>
            <a:r>
              <a:rPr lang="en-US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far].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Along a path of edges with residual capacity, we can only send as much flow as is allowed by the edge with the least amount of residual capacity available (the bottleneck).</a:t>
            </a:r>
          </a:p>
          <a:p>
            <a:pPr lvl="1"/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72739" y="234402"/>
            <a:ext cx="768096" cy="832398"/>
            <a:chOff x="6872739" y="106874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A191967-C501-434B-B47B-F960DFB2F186}"/>
                </a:ext>
              </a:extLst>
            </p:cNvPr>
            <p:cNvSpPr txBox="1"/>
            <p:nvPr/>
          </p:nvSpPr>
          <p:spPr>
            <a:xfrm>
              <a:off x="7226307" y="106874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523220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8F0BDA8B-C1A8-483E-B18C-86E4B3A21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of adding flow along a path: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2B9410-FC1E-4C0A-949C-DBEBFA9A8FDA}"/>
              </a:ext>
            </a:extLst>
          </p:cNvPr>
          <p:cNvSpPr txBox="1"/>
          <p:nvPr/>
        </p:nvSpPr>
        <p:spPr>
          <a:xfrm>
            <a:off x="164592" y="534924"/>
            <a:ext cx="363626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Bottleneck on edge from 2 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 3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2CE246-C5EC-4463-90CC-6738DBE11E44}"/>
              </a:ext>
            </a:extLst>
          </p:cNvPr>
          <p:cNvSpPr txBox="1"/>
          <p:nvPr/>
        </p:nvSpPr>
        <p:spPr>
          <a:xfrm>
            <a:off x="6233923" y="154964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65D050-ACCE-4C71-9DED-00CEFE6766EC}"/>
              </a:ext>
            </a:extLst>
          </p:cNvPr>
          <p:cNvSpPr txBox="1"/>
          <p:nvPr/>
        </p:nvSpPr>
        <p:spPr>
          <a:xfrm>
            <a:off x="6491098" y="263549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129E59-2B9B-44AD-AE8E-C45F1E863231}"/>
              </a:ext>
            </a:extLst>
          </p:cNvPr>
          <p:cNvSpPr txBox="1"/>
          <p:nvPr/>
        </p:nvSpPr>
        <p:spPr>
          <a:xfrm>
            <a:off x="6833998" y="369277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93A45A-2339-4CB2-B1E9-94F5A9509EE8}"/>
              </a:ext>
            </a:extLst>
          </p:cNvPr>
          <p:cNvSpPr txBox="1"/>
          <p:nvPr/>
        </p:nvSpPr>
        <p:spPr>
          <a:xfrm>
            <a:off x="164592" y="1494294"/>
            <a:ext cx="3636264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Once nonzero flow is present on the edge, it is possible to introduce paths that go backwards (against the arrow) along these edges.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1AAB417-60BE-4729-A9FD-C631696DE8D1}"/>
              </a:ext>
            </a:extLst>
          </p:cNvPr>
          <p:cNvSpPr txBox="1"/>
          <p:nvPr/>
        </p:nvSpPr>
        <p:spPr>
          <a:xfrm>
            <a:off x="204727" y="4488862"/>
            <a:ext cx="5086602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/>
                </a:solidFill>
              </a:rPr>
              <a:t>Backwards flow </a:t>
            </a:r>
            <a:r>
              <a:rPr lang="en-US" sz="2600" dirty="0">
                <a:solidFill>
                  <a:schemeClr val="accent5"/>
                </a:solidFill>
                <a:sym typeface="Wingdings" panose="05000000000000000000" pitchFamily="2" charset="2"/>
              </a:rPr>
              <a:t> subtracting from current flow total on edge</a:t>
            </a:r>
            <a:endParaRPr lang="en-US" sz="26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9BBD5C-C91A-42BF-B7D6-7FC388A639C8}"/>
              </a:ext>
            </a:extLst>
          </p:cNvPr>
          <p:cNvSpPr txBox="1"/>
          <p:nvPr/>
        </p:nvSpPr>
        <p:spPr>
          <a:xfrm>
            <a:off x="204726" y="5411772"/>
            <a:ext cx="6286371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/>
                </a:solidFill>
              </a:rPr>
              <a:t>This can be conceptualized as undoing a past assignment of too much flow. (See lecture </a:t>
            </a:r>
            <a:r>
              <a:rPr lang="en-US" sz="2200" dirty="0" smtClean="0">
                <a:solidFill>
                  <a:schemeClr val="accent5"/>
                </a:solidFill>
              </a:rPr>
              <a:t>slides 5-10 </a:t>
            </a:r>
            <a:r>
              <a:rPr lang="en-US" sz="2200" dirty="0">
                <a:solidFill>
                  <a:schemeClr val="accent5"/>
                </a:solidFill>
              </a:rPr>
              <a:t>for </a:t>
            </a:r>
            <a:r>
              <a:rPr lang="en-US" sz="2200" dirty="0" smtClean="0">
                <a:solidFill>
                  <a:schemeClr val="accent5"/>
                </a:solidFill>
              </a:rPr>
              <a:t>useful examples, and next slide.)</a:t>
            </a:r>
            <a:endParaRPr lang="en-US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Examples of backwards edges with residual capacity: 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2000"/>
            <a:ext cx="7223760" cy="48371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837942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hlinkClick r:id="rId4"/>
              </a:rPr>
              <a:t>https://algs4.cs.princeton.edu/lectures/64MaxFlow-2x2.pdf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8F0BDA8B-C1A8-483E-B18C-86E4B3A21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2CE246-C5EC-4463-90CC-6738DBE11E44}"/>
              </a:ext>
            </a:extLst>
          </p:cNvPr>
          <p:cNvSpPr txBox="1"/>
          <p:nvPr/>
        </p:nvSpPr>
        <p:spPr>
          <a:xfrm>
            <a:off x="6233923" y="154964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65D050-ACCE-4C71-9DED-00CEFE6766EC}"/>
              </a:ext>
            </a:extLst>
          </p:cNvPr>
          <p:cNvSpPr txBox="1"/>
          <p:nvPr/>
        </p:nvSpPr>
        <p:spPr>
          <a:xfrm>
            <a:off x="6491098" y="263549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129E59-2B9B-44AD-AE8E-C45F1E863231}"/>
              </a:ext>
            </a:extLst>
          </p:cNvPr>
          <p:cNvSpPr txBox="1"/>
          <p:nvPr/>
        </p:nvSpPr>
        <p:spPr>
          <a:xfrm>
            <a:off x="6833998" y="369277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214E654-5710-4223-B583-E6FAFB9DD726}"/>
              </a:ext>
            </a:extLst>
          </p:cNvPr>
          <p:cNvSpPr txBox="1"/>
          <p:nvPr/>
        </p:nvSpPr>
        <p:spPr>
          <a:xfrm>
            <a:off x="74153" y="710672"/>
            <a:ext cx="393192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What is the maximum amount of “flow” that we can get from s to 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A32154-0402-4D8B-BAFA-2A7C9AA24848}"/>
              </a:ext>
            </a:extLst>
          </p:cNvPr>
          <p:cNvSpPr txBox="1"/>
          <p:nvPr/>
        </p:nvSpPr>
        <p:spPr>
          <a:xfrm>
            <a:off x="134493" y="2026485"/>
            <a:ext cx="4273296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Once we know the max flow, we also know the capacity of the “min cut”.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826429E-C2C8-4297-AFD4-09A48D758308}"/>
              </a:ext>
            </a:extLst>
          </p:cNvPr>
          <p:cNvGrpSpPr/>
          <p:nvPr/>
        </p:nvGrpSpPr>
        <p:grpSpPr>
          <a:xfrm>
            <a:off x="100443" y="3314328"/>
            <a:ext cx="6226444" cy="2980614"/>
            <a:chOff x="100443" y="3314328"/>
            <a:chExt cx="6226444" cy="2980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C13B2BC-F734-4378-A52E-646482871579}"/>
                </a:ext>
              </a:extLst>
            </p:cNvPr>
            <p:cNvSpPr txBox="1"/>
            <p:nvPr/>
          </p:nvSpPr>
          <p:spPr>
            <a:xfrm>
              <a:off x="100443" y="3314328"/>
              <a:ext cx="4273296" cy="169277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600" u="sng" dirty="0">
                  <a:solidFill>
                    <a:srgbClr val="002060"/>
                  </a:solidFill>
                </a:rPr>
                <a:t>S-t Cut</a:t>
              </a:r>
              <a:r>
                <a:rPr lang="en-US" sz="2600" dirty="0">
                  <a:solidFill>
                    <a:srgbClr val="002060"/>
                  </a:solidFill>
                </a:rPr>
                <a:t>: Split of graph into two disjoint sets A and B, such that all paths from s-t are severed.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973BAF5-3520-492F-9DC5-5E864EB46864}"/>
                </a:ext>
              </a:extLst>
            </p:cNvPr>
            <p:cNvSpPr txBox="1"/>
            <p:nvPr/>
          </p:nvSpPr>
          <p:spPr>
            <a:xfrm>
              <a:off x="134493" y="5002280"/>
              <a:ext cx="6192394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600" u="sng" dirty="0">
                  <a:solidFill>
                    <a:srgbClr val="002060"/>
                  </a:solidFill>
                </a:rPr>
                <a:t>Min cut</a:t>
              </a:r>
              <a:r>
                <a:rPr lang="en-US" sz="2600" dirty="0">
                  <a:solidFill>
                    <a:srgbClr val="002060"/>
                  </a:solidFill>
                </a:rPr>
                <a:t>: Cut that minimizes the sum of the capacities for the edges included in the cut (only edges from A</a:t>
              </a:r>
              <a:r>
                <a:rPr lang="en-US" sz="2600" dirty="0">
                  <a:solidFill>
                    <a:srgbClr val="002060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600" dirty="0">
                  <a:solidFill>
                    <a:srgbClr val="002060"/>
                  </a:solidFill>
                </a:rPr>
                <a:t>B summed).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1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4405</TotalTime>
  <Words>1348</Words>
  <Application>Microsoft Office PowerPoint</Application>
  <PresentationFormat>On-screen Show (4:3)</PresentationFormat>
  <Paragraphs>184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362</cp:revision>
  <dcterms:created xsi:type="dcterms:W3CDTF">2016-10-06T23:04:54Z</dcterms:created>
  <dcterms:modified xsi:type="dcterms:W3CDTF">2019-11-15T19:55:59Z</dcterms:modified>
</cp:coreProperties>
</file>