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8"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9" autoAdjust="0"/>
    <p:restoredTop sz="94711" autoAdjust="0"/>
  </p:normalViewPr>
  <p:slideViewPr>
    <p:cSldViewPr snapToGrid="0" showGuides="1">
      <p:cViewPr varScale="1">
        <p:scale>
          <a:sx n="81" d="100"/>
          <a:sy n="81" d="100"/>
        </p:scale>
        <p:origin x="1782" y="96"/>
      </p:cViewPr>
      <p:guideLst>
        <p:guide orient="horz" pos="528"/>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9/12/2019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4</a:t>
            </a:fld>
            <a:endParaRPr lang="en-US"/>
          </a:p>
        </p:txBody>
      </p:sp>
    </p:spTree>
    <p:extLst>
      <p:ext uri="{BB962C8B-B14F-4D97-AF65-F5344CB8AC3E}">
        <p14:creationId xmlns:p14="http://schemas.microsoft.com/office/powerpoint/2010/main" val="410089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6</a:t>
            </a:fld>
            <a:endParaRPr lang="en-US"/>
          </a:p>
        </p:txBody>
      </p:sp>
    </p:spTree>
    <p:extLst>
      <p:ext uri="{BB962C8B-B14F-4D97-AF65-F5344CB8AC3E}">
        <p14:creationId xmlns:p14="http://schemas.microsoft.com/office/powerpoint/2010/main" val="287707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9/12/2019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5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2.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1.emf"/><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CS1501 Recitation #2: 9/13/19</a:t>
            </a:r>
          </a:p>
        </p:txBody>
      </p:sp>
      <p:sp>
        <p:nvSpPr>
          <p:cNvPr id="6" name="TextBox 5"/>
          <p:cNvSpPr txBox="1"/>
          <p:nvPr/>
        </p:nvSpPr>
        <p:spPr>
          <a:xfrm>
            <a:off x="400146" y="1756103"/>
            <a:ext cx="8201594" cy="830997"/>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endParaRPr lang="en-US" sz="2400" dirty="0"/>
          </a:p>
          <a:p>
            <a:pPr marL="457200" indent="-457200">
              <a:buAutoNum type="arabicPeriod"/>
            </a:pPr>
            <a:r>
              <a:rPr lang="en-US" sz="2400" dirty="0"/>
              <a:t>Review of LSD radix sort</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https://github.com/kc13/CS1501</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dirty="0">
                <a:solidFill>
                  <a:srgbClr val="002060"/>
                </a:solidFill>
              </a:rPr>
              <a:t>Review of LSD (Least Significant Digit) Radix Sort</a:t>
            </a:r>
          </a:p>
        </p:txBody>
      </p:sp>
      <p:sp>
        <p:nvSpPr>
          <p:cNvPr id="13" name="TextBox 12"/>
          <p:cNvSpPr txBox="1"/>
          <p:nvPr/>
        </p:nvSpPr>
        <p:spPr>
          <a:xfrm>
            <a:off x="341972" y="2956890"/>
            <a:ext cx="4363845" cy="769441"/>
          </a:xfrm>
          <a:prstGeom prst="rect">
            <a:avLst/>
          </a:prstGeom>
        </p:spPr>
        <p:txBody>
          <a:bodyPr wrap="square" rtlCol="0">
            <a:spAutoFit/>
          </a:bodyPr>
          <a:lstStyle/>
          <a:p>
            <a:r>
              <a:rPr lang="en-US" sz="2200" dirty="0"/>
              <a:t>LSD Radix sort is a comparison-free algorithm.</a:t>
            </a:r>
          </a:p>
        </p:txBody>
      </p:sp>
      <p:sp>
        <p:nvSpPr>
          <p:cNvPr id="12" name="TextBox 11"/>
          <p:cNvSpPr txBox="1"/>
          <p:nvPr/>
        </p:nvSpPr>
        <p:spPr>
          <a:xfrm>
            <a:off x="341972" y="1679582"/>
            <a:ext cx="4363845" cy="1107996"/>
          </a:xfrm>
          <a:prstGeom prst="rect">
            <a:avLst/>
          </a:prstGeom>
        </p:spPr>
        <p:txBody>
          <a:bodyPr wrap="square" rtlCol="0">
            <a:spAutoFit/>
          </a:bodyPr>
          <a:lstStyle/>
          <a:p>
            <a:r>
              <a:rPr lang="en-US" sz="2200" dirty="0"/>
              <a:t>For worst-case inputs, comparison-based algorithms run with time complexity of at least </a:t>
            </a:r>
            <a:r>
              <a:rPr lang="en-US" sz="2200" i="1" dirty="0" err="1"/>
              <a:t>nlg</a:t>
            </a:r>
            <a:r>
              <a:rPr lang="en-US" sz="2200" dirty="0"/>
              <a:t>(</a:t>
            </a:r>
            <a:r>
              <a:rPr lang="en-US" sz="2200" i="1" dirty="0"/>
              <a:t>n</a:t>
            </a:r>
            <a:r>
              <a:rPr lang="en-US" sz="2200" dirty="0"/>
              <a:t>).</a:t>
            </a:r>
          </a:p>
        </p:txBody>
      </p:sp>
      <p:grpSp>
        <p:nvGrpSpPr>
          <p:cNvPr id="5" name="Group 4"/>
          <p:cNvGrpSpPr/>
          <p:nvPr/>
        </p:nvGrpSpPr>
        <p:grpSpPr>
          <a:xfrm>
            <a:off x="341972" y="714493"/>
            <a:ext cx="6994117" cy="1821169"/>
            <a:chOff x="341972" y="714493"/>
            <a:chExt cx="6994117" cy="1821169"/>
          </a:xfrm>
        </p:grpSpPr>
        <p:sp>
          <p:nvSpPr>
            <p:cNvPr id="11" name="TextBox 10"/>
            <p:cNvSpPr txBox="1"/>
            <p:nvPr/>
          </p:nvSpPr>
          <p:spPr>
            <a:xfrm>
              <a:off x="341972" y="714493"/>
              <a:ext cx="4363845" cy="769441"/>
            </a:xfrm>
            <a:prstGeom prst="rect">
              <a:avLst/>
            </a:prstGeom>
          </p:spPr>
          <p:txBody>
            <a:bodyPr wrap="square" rtlCol="0">
              <a:spAutoFit/>
            </a:bodyPr>
            <a:lstStyle/>
            <a:p>
              <a:r>
                <a:rPr lang="en-US" sz="2200" dirty="0"/>
                <a:t>Many sorting algorithms require comparisons.</a:t>
              </a:r>
            </a:p>
          </p:txBody>
        </p:sp>
        <p:pic>
          <p:nvPicPr>
            <p:cNvPr id="3" name="Picture 2"/>
            <p:cNvPicPr>
              <a:picLocks noChangeAspect="1"/>
            </p:cNvPicPr>
            <p:nvPr/>
          </p:nvPicPr>
          <p:blipFill>
            <a:blip r:embed="rId2"/>
            <a:stretch>
              <a:fillRect/>
            </a:stretch>
          </p:blipFill>
          <p:spPr>
            <a:xfrm>
              <a:off x="5959494" y="823502"/>
              <a:ext cx="1376595" cy="1712160"/>
            </a:xfrm>
            <a:prstGeom prst="rect">
              <a:avLst/>
            </a:prstGeom>
          </p:spPr>
        </p:pic>
      </p:grpSp>
    </p:spTree>
    <p:extLst>
      <p:ext uri="{BB962C8B-B14F-4D97-AF65-F5344CB8AC3E}">
        <p14:creationId xmlns:p14="http://schemas.microsoft.com/office/powerpoint/2010/main" val="10311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dirty="0">
                <a:solidFill>
                  <a:srgbClr val="002060"/>
                </a:solidFill>
              </a:rPr>
              <a:t>One approach to executing radix sort by hand</a:t>
            </a:r>
          </a:p>
        </p:txBody>
      </p:sp>
      <p:pic>
        <p:nvPicPr>
          <p:cNvPr id="14" name="Picture 13"/>
          <p:cNvPicPr>
            <a:picLocks noChangeAspect="1"/>
          </p:cNvPicPr>
          <p:nvPr/>
        </p:nvPicPr>
        <p:blipFill>
          <a:blip r:embed="rId2"/>
          <a:stretch>
            <a:fillRect/>
          </a:stretch>
        </p:blipFill>
        <p:spPr>
          <a:xfrm>
            <a:off x="5959494" y="823502"/>
            <a:ext cx="1376595" cy="1712160"/>
          </a:xfrm>
          <a:prstGeom prst="rect">
            <a:avLst/>
          </a:prstGeom>
        </p:spPr>
      </p:pic>
      <p:grpSp>
        <p:nvGrpSpPr>
          <p:cNvPr id="17" name="Group 16"/>
          <p:cNvGrpSpPr/>
          <p:nvPr/>
        </p:nvGrpSpPr>
        <p:grpSpPr>
          <a:xfrm>
            <a:off x="341972" y="714493"/>
            <a:ext cx="6783658" cy="1821169"/>
            <a:chOff x="341972" y="714493"/>
            <a:chExt cx="6783658" cy="1821169"/>
          </a:xfrm>
        </p:grpSpPr>
        <p:sp>
          <p:nvSpPr>
            <p:cNvPr id="11" name="TextBox 10"/>
            <p:cNvSpPr txBox="1"/>
            <p:nvPr/>
          </p:nvSpPr>
          <p:spPr>
            <a:xfrm>
              <a:off x="341972" y="714493"/>
              <a:ext cx="4363845" cy="769441"/>
            </a:xfrm>
            <a:prstGeom prst="rect">
              <a:avLst/>
            </a:prstGeom>
          </p:spPr>
          <p:txBody>
            <a:bodyPr wrap="square" rtlCol="0">
              <a:spAutoFit/>
            </a:bodyPr>
            <a:lstStyle/>
            <a:p>
              <a:r>
                <a:rPr lang="en-US" sz="2200" dirty="0"/>
                <a:t>Split the entries into </a:t>
              </a:r>
              <a:r>
                <a:rPr lang="en-US" sz="2200" i="1" dirty="0"/>
                <a:t>k </a:t>
              </a:r>
              <a:r>
                <a:rPr lang="en-US" sz="2200" dirty="0"/>
                <a:t>columns</a:t>
              </a:r>
            </a:p>
            <a:p>
              <a:pPr marL="342900" indent="-342900">
                <a:buFont typeface="Arial" panose="020B0604020202020204" pitchFamily="34" charset="0"/>
                <a:buChar char="•"/>
              </a:pPr>
              <a:r>
                <a:rPr lang="en-US" sz="2200" i="1" dirty="0"/>
                <a:t>k</a:t>
              </a:r>
              <a:r>
                <a:rPr lang="en-US" sz="2200" dirty="0"/>
                <a:t> = max # of digits in an entry</a:t>
              </a:r>
            </a:p>
          </p:txBody>
        </p:sp>
        <p:cxnSp>
          <p:nvCxnSpPr>
            <p:cNvPr id="10" name="Straight Connector 9"/>
            <p:cNvCxnSpPr>
              <a:cxnSpLocks/>
            </p:cNvCxnSpPr>
            <p:nvPr/>
          </p:nvCxnSpPr>
          <p:spPr>
            <a:xfrm>
              <a:off x="7102398" y="819150"/>
              <a:ext cx="23232" cy="1716512"/>
            </a:xfrm>
            <a:prstGeom prst="line">
              <a:avLst/>
            </a:prstGeom>
            <a:ln w="3175"/>
          </p:spPr>
          <p:style>
            <a:lnRef idx="1">
              <a:schemeClr val="accent6"/>
            </a:lnRef>
            <a:fillRef idx="0">
              <a:schemeClr val="accent6"/>
            </a:fillRef>
            <a:effectRef idx="0">
              <a:schemeClr val="accent6"/>
            </a:effectRef>
            <a:fontRef idx="minor">
              <a:schemeClr val="tx1"/>
            </a:fontRef>
          </p:style>
        </p:cxnSp>
      </p:grpSp>
      <p:grpSp>
        <p:nvGrpSpPr>
          <p:cNvPr id="3" name="Group 2"/>
          <p:cNvGrpSpPr/>
          <p:nvPr/>
        </p:nvGrpSpPr>
        <p:grpSpPr>
          <a:xfrm>
            <a:off x="434898" y="456313"/>
            <a:ext cx="6779941" cy="2393797"/>
            <a:chOff x="434898" y="456313"/>
            <a:chExt cx="6779941" cy="2393797"/>
          </a:xfrm>
        </p:grpSpPr>
        <p:sp>
          <p:nvSpPr>
            <p:cNvPr id="12" name="TextBox 11"/>
            <p:cNvSpPr txBox="1"/>
            <p:nvPr/>
          </p:nvSpPr>
          <p:spPr>
            <a:xfrm>
              <a:off x="434898" y="1742114"/>
              <a:ext cx="4270919" cy="1107996"/>
            </a:xfrm>
            <a:prstGeom prst="rect">
              <a:avLst/>
            </a:prstGeom>
          </p:spPr>
          <p:txBody>
            <a:bodyPr wrap="square" rtlCol="0">
              <a:spAutoFit/>
            </a:bodyPr>
            <a:lstStyle/>
            <a:p>
              <a:r>
                <a:rPr lang="en-US" sz="2200" dirty="0"/>
                <a:t>Work from LSD column to MSD column: </a:t>
              </a:r>
            </a:p>
            <a:p>
              <a:pPr marL="342900" indent="-342900">
                <a:buFont typeface="Arial" panose="020B0604020202020204" pitchFamily="34" charset="0"/>
                <a:buChar char="•"/>
              </a:pPr>
              <a:r>
                <a:rPr lang="en-US" sz="2200" i="1" dirty="0"/>
                <a:t>for(</a:t>
              </a:r>
              <a:r>
                <a:rPr lang="en-US" sz="2200" i="1" dirty="0" err="1"/>
                <a:t>int</a:t>
              </a:r>
              <a:r>
                <a:rPr lang="en-US" sz="2200" i="1" dirty="0"/>
                <a:t> d = k-1; d &gt;=0; d--)</a:t>
              </a:r>
            </a:p>
          </p:txBody>
        </p:sp>
        <p:cxnSp>
          <p:nvCxnSpPr>
            <p:cNvPr id="20" name="Straight Arrow Connector 19"/>
            <p:cNvCxnSpPr>
              <a:cxnSpLocks/>
            </p:cNvCxnSpPr>
            <p:nvPr/>
          </p:nvCxnSpPr>
          <p:spPr>
            <a:xfrm>
              <a:off x="7214839" y="456313"/>
              <a:ext cx="0" cy="25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714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dirty="0">
                <a:solidFill>
                  <a:srgbClr val="002060"/>
                </a:solidFill>
              </a:rPr>
              <a:t>One approach to executing radix sort by hand</a:t>
            </a:r>
          </a:p>
        </p:txBody>
      </p:sp>
      <p:sp>
        <p:nvSpPr>
          <p:cNvPr id="18" name="TextBox 17"/>
          <p:cNvSpPr txBox="1"/>
          <p:nvPr/>
        </p:nvSpPr>
        <p:spPr>
          <a:xfrm>
            <a:off x="362915" y="1734845"/>
            <a:ext cx="5383544" cy="1107996"/>
          </a:xfrm>
          <a:prstGeom prst="rect">
            <a:avLst/>
          </a:prstGeom>
        </p:spPr>
        <p:txBody>
          <a:bodyPr wrap="square" rtlCol="0">
            <a:spAutoFit/>
          </a:bodyPr>
          <a:lstStyle/>
          <a:p>
            <a:r>
              <a:rPr lang="en-US" sz="2200" dirty="0"/>
              <a:t>Loop through possible digit values </a:t>
            </a:r>
            <a:r>
              <a:rPr lang="en-US" sz="2200" i="1" dirty="0"/>
              <a:t>r</a:t>
            </a:r>
            <a:r>
              <a:rPr lang="en-US" sz="2200" dirty="0"/>
              <a:t>, according to base </a:t>
            </a:r>
            <a:r>
              <a:rPr lang="en-US" sz="2200" i="1" dirty="0"/>
              <a:t>R</a:t>
            </a:r>
            <a:r>
              <a:rPr lang="en-US" sz="2200" dirty="0"/>
              <a:t> (i.e., radix): </a:t>
            </a:r>
          </a:p>
          <a:p>
            <a:pPr marL="342900" indent="-342900">
              <a:buFont typeface="Arial" panose="020B0604020202020204" pitchFamily="34" charset="0"/>
              <a:buChar char="•"/>
            </a:pPr>
            <a:r>
              <a:rPr lang="en-US" sz="2200" i="1" dirty="0"/>
              <a:t>for(</a:t>
            </a:r>
            <a:r>
              <a:rPr lang="en-US" sz="2200" i="1" dirty="0" err="1"/>
              <a:t>int</a:t>
            </a:r>
            <a:r>
              <a:rPr lang="en-US" sz="2200" i="1" dirty="0"/>
              <a:t> r = 0; r &lt; R; r++)</a:t>
            </a:r>
            <a:r>
              <a:rPr lang="en-US" sz="2200" dirty="0"/>
              <a:t> </a:t>
            </a:r>
          </a:p>
        </p:txBody>
      </p:sp>
      <p:sp>
        <p:nvSpPr>
          <p:cNvPr id="13" name="TextBox 12"/>
          <p:cNvSpPr txBox="1"/>
          <p:nvPr/>
        </p:nvSpPr>
        <p:spPr>
          <a:xfrm>
            <a:off x="341972" y="714493"/>
            <a:ext cx="4363845" cy="430887"/>
          </a:xfrm>
          <a:prstGeom prst="rect">
            <a:avLst/>
          </a:prstGeom>
        </p:spPr>
        <p:txBody>
          <a:bodyPr wrap="square" rtlCol="0">
            <a:spAutoFit/>
          </a:bodyPr>
          <a:lstStyle/>
          <a:p>
            <a:r>
              <a:rPr lang="en-US" sz="2200" dirty="0"/>
              <a:t>For each digit column:</a:t>
            </a:r>
          </a:p>
        </p:txBody>
      </p:sp>
      <p:grpSp>
        <p:nvGrpSpPr>
          <p:cNvPr id="16" name="Group 15"/>
          <p:cNvGrpSpPr/>
          <p:nvPr/>
        </p:nvGrpSpPr>
        <p:grpSpPr>
          <a:xfrm>
            <a:off x="341971" y="823502"/>
            <a:ext cx="8548970" cy="1712160"/>
            <a:chOff x="341971" y="823502"/>
            <a:chExt cx="8548970" cy="1712160"/>
          </a:xfrm>
        </p:grpSpPr>
        <p:sp>
          <p:nvSpPr>
            <p:cNvPr id="15" name="TextBox 14"/>
            <p:cNvSpPr txBox="1"/>
            <p:nvPr/>
          </p:nvSpPr>
          <p:spPr>
            <a:xfrm>
              <a:off x="341971" y="1213102"/>
              <a:ext cx="4363845" cy="430887"/>
            </a:xfrm>
            <a:prstGeom prst="rect">
              <a:avLst/>
            </a:prstGeom>
          </p:spPr>
          <p:txBody>
            <a:bodyPr wrap="square" rtlCol="0">
              <a:spAutoFit/>
            </a:bodyPr>
            <a:lstStyle/>
            <a:p>
              <a:r>
                <a:rPr lang="en-US" sz="2200" dirty="0"/>
                <a:t>Create a new blank array. </a:t>
              </a:r>
            </a:p>
          </p:txBody>
        </p:sp>
        <p:pic>
          <p:nvPicPr>
            <p:cNvPr id="6" name="Picture 5"/>
            <p:cNvPicPr>
              <a:picLocks noChangeAspect="1"/>
            </p:cNvPicPr>
            <p:nvPr/>
          </p:nvPicPr>
          <p:blipFill>
            <a:blip r:embed="rId3"/>
            <a:stretch>
              <a:fillRect/>
            </a:stretch>
          </p:blipFill>
          <p:spPr>
            <a:xfrm>
              <a:off x="7514346" y="823502"/>
              <a:ext cx="1376595" cy="1712160"/>
            </a:xfrm>
            <a:prstGeom prst="rect">
              <a:avLst/>
            </a:prstGeom>
          </p:spPr>
        </p:pic>
      </p:grpSp>
      <p:pic>
        <p:nvPicPr>
          <p:cNvPr id="14" name="Picture 13"/>
          <p:cNvPicPr>
            <a:picLocks noChangeAspect="1"/>
          </p:cNvPicPr>
          <p:nvPr/>
        </p:nvPicPr>
        <p:blipFill>
          <a:blip r:embed="rId4"/>
          <a:stretch>
            <a:fillRect/>
          </a:stretch>
        </p:blipFill>
        <p:spPr>
          <a:xfrm>
            <a:off x="5959494" y="823502"/>
            <a:ext cx="1376595" cy="1712160"/>
          </a:xfrm>
          <a:prstGeom prst="rect">
            <a:avLst/>
          </a:prstGeom>
        </p:spPr>
      </p:pic>
      <p:cxnSp>
        <p:nvCxnSpPr>
          <p:cNvPr id="10" name="Straight Connector 9"/>
          <p:cNvCxnSpPr>
            <a:cxnSpLocks/>
          </p:cNvCxnSpPr>
          <p:nvPr/>
        </p:nvCxnSpPr>
        <p:spPr>
          <a:xfrm>
            <a:off x="7102398" y="819150"/>
            <a:ext cx="23232" cy="1716512"/>
          </a:xfrm>
          <a:prstGeom prst="line">
            <a:avLst/>
          </a:prstGeom>
          <a:ln w="3175"/>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a:cxnSpLocks/>
          </p:cNvCxnSpPr>
          <p:nvPr/>
        </p:nvCxnSpPr>
        <p:spPr>
          <a:xfrm>
            <a:off x="7214839" y="456313"/>
            <a:ext cx="0" cy="25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62915" y="825734"/>
            <a:ext cx="8526799" cy="3764085"/>
            <a:chOff x="362915" y="825734"/>
            <a:chExt cx="8526799" cy="3764085"/>
          </a:xfrm>
        </p:grpSpPr>
        <p:pic>
          <p:nvPicPr>
            <p:cNvPr id="11" name="Picture 10"/>
            <p:cNvPicPr>
              <a:picLocks noChangeAspect="1"/>
            </p:cNvPicPr>
            <p:nvPr/>
          </p:nvPicPr>
          <p:blipFill>
            <a:blip r:embed="rId5"/>
            <a:stretch>
              <a:fillRect/>
            </a:stretch>
          </p:blipFill>
          <p:spPr>
            <a:xfrm>
              <a:off x="7514346" y="825734"/>
              <a:ext cx="1375368" cy="1709928"/>
            </a:xfrm>
            <a:prstGeom prst="rect">
              <a:avLst/>
            </a:prstGeom>
          </p:spPr>
        </p:pic>
        <p:sp>
          <p:nvSpPr>
            <p:cNvPr id="17" name="TextBox 16"/>
            <p:cNvSpPr txBox="1"/>
            <p:nvPr/>
          </p:nvSpPr>
          <p:spPr>
            <a:xfrm>
              <a:off x="362915" y="2804715"/>
              <a:ext cx="4786313"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descend through array, searching for values that match </a:t>
              </a:r>
              <a:r>
                <a:rPr lang="en-US" sz="2200" i="1" dirty="0"/>
                <a:t>r</a:t>
              </a:r>
            </a:p>
            <a:p>
              <a:pPr marL="342900" indent="-342900">
                <a:buFont typeface="Arial" panose="020B0604020202020204" pitchFamily="34" charset="0"/>
                <a:buChar char="•"/>
              </a:pPr>
              <a:r>
                <a:rPr lang="en-US" sz="2200" dirty="0"/>
                <a:t>upon finding a matching entry, copy it to the first available position in the new blank array</a:t>
              </a:r>
            </a:p>
          </p:txBody>
        </p:sp>
      </p:grpSp>
      <p:pic>
        <p:nvPicPr>
          <p:cNvPr id="25" name="Picture 24"/>
          <p:cNvPicPr>
            <a:picLocks noChangeAspect="1"/>
          </p:cNvPicPr>
          <p:nvPr/>
        </p:nvPicPr>
        <p:blipFill>
          <a:blip r:embed="rId6"/>
          <a:stretch>
            <a:fillRect/>
          </a:stretch>
        </p:blipFill>
        <p:spPr>
          <a:xfrm>
            <a:off x="7514346" y="825734"/>
            <a:ext cx="1375368" cy="1709928"/>
          </a:xfrm>
          <a:prstGeom prst="rect">
            <a:avLst/>
          </a:prstGeom>
        </p:spPr>
      </p:pic>
      <p:pic>
        <p:nvPicPr>
          <p:cNvPr id="26" name="Picture 25"/>
          <p:cNvPicPr>
            <a:picLocks noChangeAspect="1"/>
          </p:cNvPicPr>
          <p:nvPr/>
        </p:nvPicPr>
        <p:blipFill>
          <a:blip r:embed="rId7"/>
          <a:stretch>
            <a:fillRect/>
          </a:stretch>
        </p:blipFill>
        <p:spPr>
          <a:xfrm>
            <a:off x="7509410" y="831889"/>
            <a:ext cx="1375368" cy="1709928"/>
          </a:xfrm>
          <a:prstGeom prst="rect">
            <a:avLst/>
          </a:prstGeom>
        </p:spPr>
      </p:pic>
      <p:pic>
        <p:nvPicPr>
          <p:cNvPr id="28" name="Picture 27"/>
          <p:cNvPicPr>
            <a:picLocks noChangeAspect="1"/>
          </p:cNvPicPr>
          <p:nvPr/>
        </p:nvPicPr>
        <p:blipFill>
          <a:blip r:embed="rId8"/>
          <a:stretch>
            <a:fillRect/>
          </a:stretch>
        </p:blipFill>
        <p:spPr>
          <a:xfrm>
            <a:off x="7511278" y="835320"/>
            <a:ext cx="1375368" cy="1709928"/>
          </a:xfrm>
          <a:prstGeom prst="rect">
            <a:avLst/>
          </a:prstGeom>
        </p:spPr>
      </p:pic>
      <p:pic>
        <p:nvPicPr>
          <p:cNvPr id="31" name="Picture 30"/>
          <p:cNvPicPr>
            <a:picLocks noChangeAspect="1"/>
          </p:cNvPicPr>
          <p:nvPr/>
        </p:nvPicPr>
        <p:blipFill>
          <a:blip r:embed="rId9"/>
          <a:stretch>
            <a:fillRect/>
          </a:stretch>
        </p:blipFill>
        <p:spPr>
          <a:xfrm>
            <a:off x="7511278" y="2757116"/>
            <a:ext cx="1375368" cy="1709928"/>
          </a:xfrm>
          <a:prstGeom prst="rect">
            <a:avLst/>
          </a:prstGeom>
        </p:spPr>
      </p:pic>
      <p:grpSp>
        <p:nvGrpSpPr>
          <p:cNvPr id="35" name="Group 34"/>
          <p:cNvGrpSpPr/>
          <p:nvPr/>
        </p:nvGrpSpPr>
        <p:grpSpPr>
          <a:xfrm>
            <a:off x="8616873" y="456313"/>
            <a:ext cx="69927" cy="2079349"/>
            <a:chOff x="8616873" y="456313"/>
            <a:chExt cx="69927" cy="2079349"/>
          </a:xfrm>
        </p:grpSpPr>
        <p:cxnSp>
          <p:nvCxnSpPr>
            <p:cNvPr id="29" name="Straight Arrow Connector 28"/>
            <p:cNvCxnSpPr>
              <a:cxnSpLocks/>
            </p:cNvCxnSpPr>
            <p:nvPr/>
          </p:nvCxnSpPr>
          <p:spPr>
            <a:xfrm>
              <a:off x="8616873" y="456313"/>
              <a:ext cx="0" cy="25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a:off x="8664499" y="819150"/>
              <a:ext cx="22301" cy="1716512"/>
            </a:xfrm>
            <a:prstGeom prst="line">
              <a:avLst/>
            </a:prstGeom>
            <a:ln w="3175"/>
          </p:spPr>
          <p:style>
            <a:lnRef idx="1">
              <a:schemeClr val="accent6"/>
            </a:lnRef>
            <a:fillRef idx="0">
              <a:schemeClr val="accent6"/>
            </a:fillRef>
            <a:effectRef idx="0">
              <a:schemeClr val="accent6"/>
            </a:effectRef>
            <a:fontRef idx="minor">
              <a:schemeClr val="tx1"/>
            </a:fontRef>
          </p:style>
        </p:cxnSp>
      </p:grpSp>
      <p:pic>
        <p:nvPicPr>
          <p:cNvPr id="36" name="Picture 35"/>
          <p:cNvPicPr>
            <a:picLocks noChangeAspect="1"/>
          </p:cNvPicPr>
          <p:nvPr/>
        </p:nvPicPr>
        <p:blipFill>
          <a:blip r:embed="rId10"/>
          <a:stretch>
            <a:fillRect/>
          </a:stretch>
        </p:blipFill>
        <p:spPr>
          <a:xfrm>
            <a:off x="7511278" y="2757116"/>
            <a:ext cx="1375368" cy="1709928"/>
          </a:xfrm>
          <a:prstGeom prst="rect">
            <a:avLst/>
          </a:prstGeom>
        </p:spPr>
      </p:pic>
      <p:pic>
        <p:nvPicPr>
          <p:cNvPr id="37" name="Picture 36"/>
          <p:cNvPicPr>
            <a:picLocks noChangeAspect="1"/>
          </p:cNvPicPr>
          <p:nvPr/>
        </p:nvPicPr>
        <p:blipFill>
          <a:blip r:embed="rId11"/>
          <a:stretch>
            <a:fillRect/>
          </a:stretch>
        </p:blipFill>
        <p:spPr>
          <a:xfrm>
            <a:off x="7511278" y="2757116"/>
            <a:ext cx="1375368" cy="1709928"/>
          </a:xfrm>
          <a:prstGeom prst="rect">
            <a:avLst/>
          </a:prstGeom>
        </p:spPr>
      </p:pic>
      <p:pic>
        <p:nvPicPr>
          <p:cNvPr id="38" name="Picture 37"/>
          <p:cNvPicPr>
            <a:picLocks noChangeAspect="1"/>
          </p:cNvPicPr>
          <p:nvPr/>
        </p:nvPicPr>
        <p:blipFill>
          <a:blip r:embed="rId12"/>
          <a:stretch>
            <a:fillRect/>
          </a:stretch>
        </p:blipFill>
        <p:spPr>
          <a:xfrm>
            <a:off x="7511278" y="2757116"/>
            <a:ext cx="1375368" cy="1709928"/>
          </a:xfrm>
          <a:prstGeom prst="rect">
            <a:avLst/>
          </a:prstGeom>
        </p:spPr>
      </p:pic>
      <p:pic>
        <p:nvPicPr>
          <p:cNvPr id="40" name="Picture 39"/>
          <p:cNvPicPr>
            <a:picLocks noChangeAspect="1"/>
          </p:cNvPicPr>
          <p:nvPr/>
        </p:nvPicPr>
        <p:blipFill>
          <a:blip r:embed="rId13"/>
          <a:stretch>
            <a:fillRect/>
          </a:stretch>
        </p:blipFill>
        <p:spPr>
          <a:xfrm>
            <a:off x="7511278" y="2757116"/>
            <a:ext cx="1375368" cy="1709928"/>
          </a:xfrm>
          <a:prstGeom prst="rect">
            <a:avLst/>
          </a:prstGeom>
        </p:spPr>
      </p:pic>
    </p:spTree>
    <p:extLst>
      <p:ext uri="{BB962C8B-B14F-4D97-AF65-F5344CB8AC3E}">
        <p14:creationId xmlns:p14="http://schemas.microsoft.com/office/powerpoint/2010/main" val="9746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u="sng" dirty="0">
                <a:solidFill>
                  <a:srgbClr val="002060"/>
                </a:solidFill>
              </a:rPr>
              <a:t>Two more examples to try</a:t>
            </a:r>
            <a:r>
              <a:rPr lang="en-US" sz="2800" dirty="0">
                <a:solidFill>
                  <a:srgbClr val="002060"/>
                </a:solidFill>
              </a:rPr>
              <a:t>: </a:t>
            </a:r>
          </a:p>
        </p:txBody>
      </p:sp>
      <p:sp>
        <p:nvSpPr>
          <p:cNvPr id="27" name="TextBox 26"/>
          <p:cNvSpPr txBox="1"/>
          <p:nvPr/>
        </p:nvSpPr>
        <p:spPr>
          <a:xfrm>
            <a:off x="5298172" y="275570"/>
            <a:ext cx="2350403" cy="646331"/>
          </a:xfrm>
          <a:prstGeom prst="rect">
            <a:avLst/>
          </a:prstGeom>
        </p:spPr>
        <p:txBody>
          <a:bodyPr wrap="square" rtlCol="0">
            <a:spAutoFit/>
          </a:bodyPr>
          <a:lstStyle/>
          <a:p>
            <a:r>
              <a:rPr lang="en-US" u="sng" dirty="0"/>
              <a:t>An ASCII string example (radix = 256):</a:t>
            </a:r>
          </a:p>
        </p:txBody>
      </p:sp>
      <p:sp>
        <p:nvSpPr>
          <p:cNvPr id="33" name="TextBox 32"/>
          <p:cNvSpPr txBox="1"/>
          <p:nvPr/>
        </p:nvSpPr>
        <p:spPr>
          <a:xfrm>
            <a:off x="1030972" y="523220"/>
            <a:ext cx="2702828" cy="369332"/>
          </a:xfrm>
          <a:prstGeom prst="rect">
            <a:avLst/>
          </a:prstGeom>
        </p:spPr>
        <p:txBody>
          <a:bodyPr wrap="square" rtlCol="0">
            <a:spAutoFit/>
          </a:bodyPr>
          <a:lstStyle/>
          <a:p>
            <a:r>
              <a:rPr lang="en-US" u="sng" dirty="0"/>
              <a:t>Another base 10 example</a:t>
            </a:r>
            <a:r>
              <a:rPr lang="en-US" dirty="0"/>
              <a:t>:</a:t>
            </a:r>
            <a:endParaRPr lang="en-US" u="sng" dirty="0"/>
          </a:p>
        </p:txBody>
      </p:sp>
      <p:pic>
        <p:nvPicPr>
          <p:cNvPr id="12" name="Picture 11"/>
          <p:cNvPicPr>
            <a:picLocks noChangeAspect="1"/>
          </p:cNvPicPr>
          <p:nvPr/>
        </p:nvPicPr>
        <p:blipFill>
          <a:blip r:embed="rId2"/>
          <a:stretch>
            <a:fillRect/>
          </a:stretch>
        </p:blipFill>
        <p:spPr>
          <a:xfrm>
            <a:off x="5880375" y="1040473"/>
            <a:ext cx="872438" cy="2685191"/>
          </a:xfrm>
          <a:prstGeom prst="rect">
            <a:avLst/>
          </a:prstGeom>
        </p:spPr>
      </p:pic>
      <p:pic>
        <p:nvPicPr>
          <p:cNvPr id="22" name="Picture 21"/>
          <p:cNvPicPr>
            <a:picLocks noChangeAspect="1"/>
          </p:cNvPicPr>
          <p:nvPr/>
        </p:nvPicPr>
        <p:blipFill>
          <a:blip r:embed="rId3"/>
          <a:stretch>
            <a:fillRect/>
          </a:stretch>
        </p:blipFill>
        <p:spPr>
          <a:xfrm>
            <a:off x="1820231" y="931426"/>
            <a:ext cx="873459" cy="2688336"/>
          </a:xfrm>
          <a:prstGeom prst="rect">
            <a:avLst/>
          </a:prstGeom>
        </p:spPr>
      </p:pic>
    </p:spTree>
    <p:extLst>
      <p:ext uri="{BB962C8B-B14F-4D97-AF65-F5344CB8AC3E}">
        <p14:creationId xmlns:p14="http://schemas.microsoft.com/office/powerpoint/2010/main" val="204265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8134066" cy="523220"/>
          </a:xfrm>
          <a:prstGeom prst="rect">
            <a:avLst/>
          </a:prstGeom>
        </p:spPr>
        <p:txBody>
          <a:bodyPr rtlCol="0">
            <a:spAutoFit/>
          </a:bodyPr>
          <a:lstStyle/>
          <a:p>
            <a:r>
              <a:rPr lang="en-US" sz="2800" u="sng" dirty="0">
                <a:solidFill>
                  <a:srgbClr val="002060"/>
                </a:solidFill>
              </a:rPr>
              <a:t>A look at the Java code from the textbook (for Strings)</a:t>
            </a:r>
            <a:endParaRPr lang="en-US" sz="2800" dirty="0">
              <a:solidFill>
                <a:srgbClr val="002060"/>
              </a:solidFill>
            </a:endParaRPr>
          </a:p>
        </p:txBody>
      </p:sp>
      <p:pic>
        <p:nvPicPr>
          <p:cNvPr id="3" name="Picture 2"/>
          <p:cNvPicPr>
            <a:picLocks noChangeAspect="1"/>
          </p:cNvPicPr>
          <p:nvPr/>
        </p:nvPicPr>
        <p:blipFill>
          <a:blip r:embed="rId3"/>
          <a:stretch>
            <a:fillRect/>
          </a:stretch>
        </p:blipFill>
        <p:spPr>
          <a:xfrm>
            <a:off x="228599" y="705149"/>
            <a:ext cx="5076000" cy="4857153"/>
          </a:xfrm>
          <a:prstGeom prst="rect">
            <a:avLst/>
          </a:prstGeom>
        </p:spPr>
      </p:pic>
      <p:grpSp>
        <p:nvGrpSpPr>
          <p:cNvPr id="5" name="Group 4"/>
          <p:cNvGrpSpPr/>
          <p:nvPr/>
        </p:nvGrpSpPr>
        <p:grpSpPr>
          <a:xfrm>
            <a:off x="4667250" y="705149"/>
            <a:ext cx="3943350" cy="723602"/>
            <a:chOff x="4667250" y="705149"/>
            <a:chExt cx="3943350" cy="723602"/>
          </a:xfrm>
        </p:grpSpPr>
        <p:sp>
          <p:nvSpPr>
            <p:cNvPr id="13" name="TextBox 12"/>
            <p:cNvSpPr txBox="1"/>
            <p:nvPr/>
          </p:nvSpPr>
          <p:spPr>
            <a:xfrm>
              <a:off x="5056846" y="789951"/>
              <a:ext cx="3553754" cy="553998"/>
            </a:xfrm>
            <a:prstGeom prst="rect">
              <a:avLst/>
            </a:prstGeom>
          </p:spPr>
          <p:txBody>
            <a:bodyPr wrap="square" rtlCol="0">
              <a:spAutoFit/>
            </a:bodyPr>
            <a:lstStyle/>
            <a:p>
              <a:r>
                <a:rPr lang="en-US" sz="1400" dirty="0"/>
                <a:t>w = # chars in Strings</a:t>
              </a:r>
            </a:p>
            <a:p>
              <a:r>
                <a:rPr lang="en-US" sz="1400" dirty="0"/>
                <a:t>n = # of Strings, R = radix, aux = blank array </a:t>
              </a:r>
              <a:r>
                <a:rPr lang="en-US" sz="1600" dirty="0"/>
                <a:t> </a:t>
              </a:r>
            </a:p>
          </p:txBody>
        </p:sp>
        <p:sp>
          <p:nvSpPr>
            <p:cNvPr id="4" name="Right Brace 3"/>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5281200" y="1597651"/>
            <a:ext cx="2996025" cy="552017"/>
            <a:chOff x="4667250" y="687652"/>
            <a:chExt cx="3943350" cy="741099"/>
          </a:xfrm>
        </p:grpSpPr>
        <p:sp>
          <p:nvSpPr>
            <p:cNvPr id="16" name="TextBox 15"/>
            <p:cNvSpPr txBox="1"/>
            <p:nvPr/>
          </p:nvSpPr>
          <p:spPr>
            <a:xfrm>
              <a:off x="5056846" y="687652"/>
              <a:ext cx="3553754" cy="702447"/>
            </a:xfrm>
            <a:prstGeom prst="rect">
              <a:avLst/>
            </a:prstGeom>
          </p:spPr>
          <p:txBody>
            <a:bodyPr wrap="square" rtlCol="0">
              <a:spAutoFit/>
            </a:bodyPr>
            <a:lstStyle/>
            <a:p>
              <a:r>
                <a:rPr lang="en-US" sz="1400" dirty="0"/>
                <a:t>Looping from least to most significant digit</a:t>
              </a:r>
            </a:p>
          </p:txBody>
        </p:sp>
        <p:sp>
          <p:nvSpPr>
            <p:cNvPr id="17" name="Right Brace 16"/>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4079190" y="2204122"/>
            <a:ext cx="4898555" cy="957879"/>
            <a:chOff x="4667250" y="705149"/>
            <a:chExt cx="3923336" cy="881020"/>
          </a:xfrm>
        </p:grpSpPr>
        <p:sp>
          <p:nvSpPr>
            <p:cNvPr id="19" name="TextBox 18"/>
            <p:cNvSpPr txBox="1"/>
            <p:nvPr/>
          </p:nvSpPr>
          <p:spPr>
            <a:xfrm>
              <a:off x="5036832" y="708619"/>
              <a:ext cx="3553754" cy="877550"/>
            </a:xfrm>
            <a:prstGeom prst="rect">
              <a:avLst/>
            </a:prstGeom>
          </p:spPr>
          <p:txBody>
            <a:bodyPr wrap="square" rtlCol="0">
              <a:spAutoFit/>
            </a:bodyPr>
            <a:lstStyle/>
            <a:p>
              <a:r>
                <a:rPr lang="en-US" sz="1400" dirty="0"/>
                <a:t>For this column: Fill the array “count” so that it tracks the frequencies of the different possible characters.   This will help determine offsets in the aux array to which different digits should be copied.</a:t>
              </a:r>
            </a:p>
          </p:txBody>
        </p:sp>
        <p:sp>
          <p:nvSpPr>
            <p:cNvPr id="21" name="Right Brace 20"/>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p:cNvGrpSpPr/>
          <p:nvPr/>
        </p:nvGrpSpPr>
        <p:grpSpPr>
          <a:xfrm>
            <a:off x="3717241" y="3107082"/>
            <a:ext cx="4760009" cy="786727"/>
            <a:chOff x="4667250" y="705149"/>
            <a:chExt cx="3934485" cy="723602"/>
          </a:xfrm>
        </p:grpSpPr>
        <p:sp>
          <p:nvSpPr>
            <p:cNvPr id="24" name="TextBox 23"/>
            <p:cNvSpPr txBox="1"/>
            <p:nvPr/>
          </p:nvSpPr>
          <p:spPr>
            <a:xfrm>
              <a:off x="5047981" y="804872"/>
              <a:ext cx="3553754" cy="481238"/>
            </a:xfrm>
            <a:prstGeom prst="rect">
              <a:avLst/>
            </a:prstGeom>
          </p:spPr>
          <p:txBody>
            <a:bodyPr wrap="square" rtlCol="0">
              <a:spAutoFit/>
            </a:bodyPr>
            <a:lstStyle/>
            <a:p>
              <a:r>
                <a:rPr lang="en-US" sz="1400" dirty="0"/>
                <a:t>Transform the “count” array so the entries instead represent the sum of the preceding frequency counts.</a:t>
              </a:r>
            </a:p>
          </p:txBody>
        </p:sp>
        <p:sp>
          <p:nvSpPr>
            <p:cNvPr id="25" name="Right Brace 24"/>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p:cNvGrpSpPr/>
          <p:nvPr/>
        </p:nvGrpSpPr>
        <p:grpSpPr>
          <a:xfrm>
            <a:off x="4505204" y="3819854"/>
            <a:ext cx="4410197" cy="954108"/>
            <a:chOff x="4667250" y="673461"/>
            <a:chExt cx="3926006" cy="877552"/>
          </a:xfrm>
        </p:grpSpPr>
        <p:sp>
          <p:nvSpPr>
            <p:cNvPr id="34" name="TextBox 33"/>
            <p:cNvSpPr txBox="1"/>
            <p:nvPr/>
          </p:nvSpPr>
          <p:spPr>
            <a:xfrm>
              <a:off x="5039502" y="673461"/>
              <a:ext cx="3553754" cy="877552"/>
            </a:xfrm>
            <a:prstGeom prst="rect">
              <a:avLst/>
            </a:prstGeom>
          </p:spPr>
          <p:txBody>
            <a:bodyPr wrap="square" rtlCol="0">
              <a:spAutoFit/>
            </a:bodyPr>
            <a:lstStyle/>
            <a:p>
              <a:r>
                <a:rPr lang="en-US" sz="1400" dirty="0"/>
                <a:t>Copy original array’s entries to new array at appropriate offset for that character.  Update the offset for any subsequent entries with the same character.</a:t>
              </a:r>
            </a:p>
          </p:txBody>
        </p:sp>
        <p:sp>
          <p:nvSpPr>
            <p:cNvPr id="35" name="Right Brace 34"/>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 name="Group 36"/>
          <p:cNvGrpSpPr/>
          <p:nvPr/>
        </p:nvGrpSpPr>
        <p:grpSpPr>
          <a:xfrm>
            <a:off x="3372109" y="4665688"/>
            <a:ext cx="4337179" cy="786728"/>
            <a:chOff x="4667250" y="705149"/>
            <a:chExt cx="3861000" cy="723602"/>
          </a:xfrm>
        </p:grpSpPr>
        <p:sp>
          <p:nvSpPr>
            <p:cNvPr id="38" name="TextBox 37"/>
            <p:cNvSpPr txBox="1"/>
            <p:nvPr/>
          </p:nvSpPr>
          <p:spPr>
            <a:xfrm>
              <a:off x="4974496" y="931513"/>
              <a:ext cx="3553754" cy="283081"/>
            </a:xfrm>
            <a:prstGeom prst="rect">
              <a:avLst/>
            </a:prstGeom>
          </p:spPr>
          <p:txBody>
            <a:bodyPr wrap="square" rtlCol="0">
              <a:spAutoFit/>
            </a:bodyPr>
            <a:lstStyle/>
            <a:p>
              <a:r>
                <a:rPr lang="en-US" sz="1400" dirty="0"/>
                <a:t>Copy the data back to the original array.</a:t>
              </a:r>
            </a:p>
          </p:txBody>
        </p:sp>
        <p:sp>
          <p:nvSpPr>
            <p:cNvPr id="39" name="Right Brace 38"/>
            <p:cNvSpPr/>
            <p:nvPr/>
          </p:nvSpPr>
          <p:spPr>
            <a:xfrm>
              <a:off x="4667250" y="705149"/>
              <a:ext cx="274320" cy="723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6178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9209" y="0"/>
            <a:ext cx="8134066" cy="523220"/>
          </a:xfrm>
          <a:prstGeom prst="rect">
            <a:avLst/>
          </a:prstGeom>
        </p:spPr>
        <p:txBody>
          <a:bodyPr rtlCol="0">
            <a:spAutoFit/>
          </a:bodyPr>
          <a:lstStyle/>
          <a:p>
            <a:r>
              <a:rPr lang="en-US" sz="2800" u="sng" dirty="0">
                <a:solidFill>
                  <a:srgbClr val="002060"/>
                </a:solidFill>
              </a:rPr>
              <a:t>Final comments about LSD radix sort</a:t>
            </a:r>
            <a:endParaRPr lang="en-US" sz="2800" dirty="0">
              <a:solidFill>
                <a:srgbClr val="002060"/>
              </a:solidFill>
            </a:endParaRPr>
          </a:p>
        </p:txBody>
      </p:sp>
      <p:sp>
        <p:nvSpPr>
          <p:cNvPr id="7" name="TextBox 6"/>
          <p:cNvSpPr txBox="1"/>
          <p:nvPr/>
        </p:nvSpPr>
        <p:spPr>
          <a:xfrm>
            <a:off x="189572" y="685918"/>
            <a:ext cx="6601753" cy="800219"/>
          </a:xfrm>
          <a:prstGeom prst="rect">
            <a:avLst/>
          </a:prstGeom>
        </p:spPr>
        <p:txBody>
          <a:bodyPr wrap="square" rtlCol="0">
            <a:spAutoFit/>
          </a:bodyPr>
          <a:lstStyle/>
          <a:p>
            <a:r>
              <a:rPr lang="en-US" sz="2300" dirty="0"/>
              <a:t>Runtime complexity: </a:t>
            </a:r>
            <a:r>
              <a:rPr lang="en-US" sz="2300" b="1" dirty="0"/>
              <a:t>n*(length of items in collection)</a:t>
            </a:r>
          </a:p>
          <a:p>
            <a:pPr marL="800100" lvl="1" indent="-342900">
              <a:buFont typeface="Arial" panose="020B0604020202020204" pitchFamily="34" charset="0"/>
              <a:buChar char="•"/>
            </a:pPr>
            <a:r>
              <a:rPr lang="en-US" sz="2300" dirty="0">
                <a:solidFill>
                  <a:srgbClr val="002060"/>
                </a:solidFill>
              </a:rPr>
              <a:t>Length = 3 in the examples</a:t>
            </a:r>
          </a:p>
        </p:txBody>
      </p:sp>
      <p:sp>
        <p:nvSpPr>
          <p:cNvPr id="9" name="TextBox 8"/>
          <p:cNvSpPr txBox="1"/>
          <p:nvPr/>
        </p:nvSpPr>
        <p:spPr>
          <a:xfrm>
            <a:off x="199096" y="1575949"/>
            <a:ext cx="6601753" cy="800219"/>
          </a:xfrm>
          <a:prstGeom prst="rect">
            <a:avLst/>
          </a:prstGeom>
        </p:spPr>
        <p:txBody>
          <a:bodyPr wrap="square" rtlCol="0">
            <a:spAutoFit/>
          </a:bodyPr>
          <a:lstStyle/>
          <a:p>
            <a:r>
              <a:rPr lang="en-US" sz="2300" dirty="0"/>
              <a:t>In-place: </a:t>
            </a:r>
            <a:r>
              <a:rPr lang="en-US" sz="2300" b="1" dirty="0"/>
              <a:t>No</a:t>
            </a:r>
          </a:p>
          <a:p>
            <a:pPr marL="800100" lvl="1" indent="-342900">
              <a:buFont typeface="Arial" panose="020B0604020202020204" pitchFamily="34" charset="0"/>
              <a:buChar char="•"/>
            </a:pPr>
            <a:r>
              <a:rPr lang="en-US" sz="2300" dirty="0">
                <a:solidFill>
                  <a:srgbClr val="002060"/>
                </a:solidFill>
              </a:rPr>
              <a:t>Copies to an </a:t>
            </a:r>
            <a:r>
              <a:rPr lang="en-US" sz="2300" dirty="0" err="1">
                <a:solidFill>
                  <a:srgbClr val="002060"/>
                </a:solidFill>
              </a:rPr>
              <a:t>auxilliary</a:t>
            </a:r>
            <a:r>
              <a:rPr lang="en-US" sz="2300" dirty="0">
                <a:solidFill>
                  <a:srgbClr val="002060"/>
                </a:solidFill>
              </a:rPr>
              <a:t> array are required </a:t>
            </a:r>
          </a:p>
        </p:txBody>
      </p:sp>
      <p:sp>
        <p:nvSpPr>
          <p:cNvPr id="10" name="TextBox 9"/>
          <p:cNvSpPr txBox="1"/>
          <p:nvPr/>
        </p:nvSpPr>
        <p:spPr>
          <a:xfrm>
            <a:off x="199096" y="2406726"/>
            <a:ext cx="6601753" cy="2923877"/>
          </a:xfrm>
          <a:prstGeom prst="rect">
            <a:avLst/>
          </a:prstGeom>
        </p:spPr>
        <p:txBody>
          <a:bodyPr wrap="square" rtlCol="0">
            <a:spAutoFit/>
          </a:bodyPr>
          <a:lstStyle/>
          <a:p>
            <a:r>
              <a:rPr lang="en-US" sz="2300" dirty="0"/>
              <a:t>Stable: </a:t>
            </a:r>
            <a:r>
              <a:rPr lang="en-US" sz="2300" b="1" dirty="0"/>
              <a:t>Yes</a:t>
            </a:r>
          </a:p>
          <a:p>
            <a:pPr marL="800100" lvl="1" indent="-342900">
              <a:buFont typeface="Arial" panose="020B0604020202020204" pitchFamily="34" charset="0"/>
              <a:buChar char="•"/>
            </a:pPr>
            <a:r>
              <a:rPr lang="en-US" sz="2300" dirty="0">
                <a:solidFill>
                  <a:srgbClr val="002060"/>
                </a:solidFill>
              </a:rPr>
              <a:t>Relative position of identical items (like 241 in example) will not be changed by the sort.</a:t>
            </a:r>
          </a:p>
          <a:p>
            <a:pPr marL="1257300" lvl="2" indent="-342900">
              <a:buFont typeface="Arial" panose="020B0604020202020204" pitchFamily="34" charset="0"/>
              <a:buChar char="•"/>
            </a:pPr>
            <a:r>
              <a:rPr lang="en-US" sz="2300" dirty="0">
                <a:solidFill>
                  <a:srgbClr val="00B050"/>
                </a:solidFill>
              </a:rPr>
              <a:t>This may be important if you’re sorting using one column on a multi-column spreadsheet (and identical items in one column does not necessarily imply identical values across the whole row).</a:t>
            </a:r>
          </a:p>
        </p:txBody>
      </p:sp>
    </p:spTree>
    <p:extLst>
      <p:ext uri="{BB962C8B-B14F-4D97-AF65-F5344CB8AC3E}">
        <p14:creationId xmlns:p14="http://schemas.microsoft.com/office/powerpoint/2010/main" val="31942524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1439</TotalTime>
  <Words>435</Words>
  <Application>Microsoft Office PowerPoint</Application>
  <PresentationFormat>On-screen Show (4:3)</PresentationFormat>
  <Paragraphs>42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95</cp:revision>
  <dcterms:created xsi:type="dcterms:W3CDTF">2016-10-06T23:04:54Z</dcterms:created>
  <dcterms:modified xsi:type="dcterms:W3CDTF">2019-09-12T08:57:18Z</dcterms:modified>
</cp:coreProperties>
</file>