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8" r:id="rId2"/>
    <p:sldId id="261" r:id="rId3"/>
    <p:sldId id="263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 userDrawn="1">
          <p15:clr>
            <a:srgbClr val="A4A3A4"/>
          </p15:clr>
        </p15:guide>
        <p15:guide id="2" pos="19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83" autoAdjust="0"/>
    <p:restoredTop sz="92399" autoAdjust="0"/>
  </p:normalViewPr>
  <p:slideViewPr>
    <p:cSldViewPr snapToGrid="0" showGuides="1">
      <p:cViewPr varScale="1">
        <p:scale>
          <a:sx n="79" d="100"/>
          <a:sy n="79" d="100"/>
        </p:scale>
        <p:origin x="1860" y="84"/>
      </p:cViewPr>
      <p:guideLst>
        <p:guide orient="horz" pos="576"/>
        <p:guide pos="19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02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07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40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94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90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78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16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58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37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32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19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72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04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1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O2X_-UGdF4" TargetMode="External"/><Relationship Id="rId2" Type="http://schemas.openxmlformats.org/officeDocument/2006/relationships/hyperlink" Target="https://github.com/kc13/CS1501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lgs4.cs.princeton.edu/lectures/64MaxFlow-2x2.pdf" TargetMode="External"/><Relationship Id="rId4" Type="http://schemas.openxmlformats.org/officeDocument/2006/relationships/hyperlink" Target="https://youtu.be/G240x-KCPd0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lgs4.cs.princeton.edu/lectures/64MaxFlow-2x2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CS1501 Recitation 11/10/17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484" y="1781025"/>
            <a:ext cx="8201594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</a:p>
          <a:p>
            <a:r>
              <a:rPr lang="en-US" sz="2400" dirty="0"/>
              <a:t>Review of the Edmonds Karp algorithm</a:t>
            </a:r>
          </a:p>
          <a:p>
            <a:r>
              <a:rPr lang="en-US" sz="2400" dirty="0"/>
              <a:t>(Ford Fulkerson using BFS)</a:t>
            </a:r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https://github.com/kc13/CS1501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5486" y="5380672"/>
            <a:ext cx="8546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credits: Some content for these slides were adapted from the following:</a:t>
            </a:r>
          </a:p>
          <a:p>
            <a:r>
              <a:rPr lang="en-US" dirty="0">
                <a:solidFill>
                  <a:srgbClr val="FF0000"/>
                </a:solidFill>
                <a:hlinkClick r:id="rId3"/>
              </a:rPr>
              <a:t>https://youtu.be/oO2X_-UGdF4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hlinkClick r:id="rId4"/>
              </a:rPr>
              <a:t>https://youtu.be/G240x-KCPd0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5"/>
                </a:solidFill>
                <a:hlinkClick r:id="rId5"/>
              </a:rPr>
              <a:t>https://algs4.cs.princeton.edu/lectures/64MaxFlow-2x2.pdf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/>
              <a:t>Algorithm execution verified with </a:t>
            </a:r>
            <a:r>
              <a:rPr lang="en-US" dirty="0" err="1"/>
              <a:t>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48DD098-A19F-447F-931D-4EEE8251D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288" y="857250"/>
            <a:ext cx="6858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/>
              <a:t>Max Flow problem: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191967-C501-434B-B47B-F960DFB2F186}"/>
              </a:ext>
            </a:extLst>
          </p:cNvPr>
          <p:cNvSpPr txBox="1"/>
          <p:nvPr/>
        </p:nvSpPr>
        <p:spPr>
          <a:xfrm>
            <a:off x="7226307" y="106874"/>
            <a:ext cx="4145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A8EDB0F-49FB-46F3-9A19-F15661008326}"/>
              </a:ext>
            </a:extLst>
          </p:cNvPr>
          <p:cNvCxnSpPr/>
          <p:nvPr/>
        </p:nvCxnSpPr>
        <p:spPr>
          <a:xfrm flipH="1">
            <a:off x="6872739" y="523220"/>
            <a:ext cx="357117" cy="41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CA7C8E-41A4-4BFF-87BF-425C40E0A75E}"/>
              </a:ext>
            </a:extLst>
          </p:cNvPr>
          <p:cNvSpPr txBox="1"/>
          <p:nvPr/>
        </p:nvSpPr>
        <p:spPr>
          <a:xfrm>
            <a:off x="7982210" y="4160714"/>
            <a:ext cx="32308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436874-3F4A-4A5B-9EFE-3CAB1B82EC72}"/>
              </a:ext>
            </a:extLst>
          </p:cNvPr>
          <p:cNvCxnSpPr>
            <a:cxnSpLocks/>
          </p:cNvCxnSpPr>
          <p:nvPr/>
        </p:nvCxnSpPr>
        <p:spPr>
          <a:xfrm flipH="1">
            <a:off x="7640835" y="4456664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3BD4860-AF3C-447A-812A-415047F04B3A}"/>
              </a:ext>
            </a:extLst>
          </p:cNvPr>
          <p:cNvSpPr txBox="1"/>
          <p:nvPr/>
        </p:nvSpPr>
        <p:spPr>
          <a:xfrm>
            <a:off x="74153" y="710672"/>
            <a:ext cx="3931920" cy="8925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All paths out of s are blocked.  </a:t>
            </a:r>
            <a:r>
              <a:rPr lang="en-US" sz="2600" u="sng" dirty="0">
                <a:solidFill>
                  <a:srgbClr val="002060"/>
                </a:solidFill>
              </a:rPr>
              <a:t>Max flow = 13.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528BCD-2B50-4BA1-83F0-70147D02FFD1}"/>
              </a:ext>
            </a:extLst>
          </p:cNvPr>
          <p:cNvSpPr txBox="1"/>
          <p:nvPr/>
        </p:nvSpPr>
        <p:spPr>
          <a:xfrm>
            <a:off x="6109716" y="1541645"/>
            <a:ext cx="50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13/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651D3B-6DC8-4B34-956A-D8C9C0283BA0}"/>
              </a:ext>
            </a:extLst>
          </p:cNvPr>
          <p:cNvSpPr txBox="1"/>
          <p:nvPr/>
        </p:nvSpPr>
        <p:spPr>
          <a:xfrm>
            <a:off x="6491098" y="2611112"/>
            <a:ext cx="55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8/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8DB446-7DBB-43D9-8E87-5E8E5C07CFF4}"/>
              </a:ext>
            </a:extLst>
          </p:cNvPr>
          <p:cNvSpPr txBox="1"/>
          <p:nvPr/>
        </p:nvSpPr>
        <p:spPr>
          <a:xfrm>
            <a:off x="6694693" y="3680579"/>
            <a:ext cx="55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CBB76A-D19F-458E-9E20-5986CD38821E}"/>
              </a:ext>
            </a:extLst>
          </p:cNvPr>
          <p:cNvSpPr txBox="1"/>
          <p:nvPr/>
        </p:nvSpPr>
        <p:spPr>
          <a:xfrm>
            <a:off x="5711952" y="3177278"/>
            <a:ext cx="50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2C16C-701C-4F1A-9DF6-916CA990FBCD}"/>
              </a:ext>
            </a:extLst>
          </p:cNvPr>
          <p:cNvSpPr txBox="1"/>
          <p:nvPr/>
        </p:nvSpPr>
        <p:spPr>
          <a:xfrm>
            <a:off x="5936362" y="4683934"/>
            <a:ext cx="50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5/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7013BD-655E-4883-9B9B-EDDD049F96C0}"/>
              </a:ext>
            </a:extLst>
          </p:cNvPr>
          <p:cNvSpPr txBox="1"/>
          <p:nvPr/>
        </p:nvSpPr>
        <p:spPr>
          <a:xfrm>
            <a:off x="7231261" y="4503260"/>
            <a:ext cx="50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5/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BA537F-2D8D-49FD-B357-EC5AB851DD19}"/>
              </a:ext>
            </a:extLst>
          </p:cNvPr>
          <p:cNvSpPr txBox="1"/>
          <p:nvPr/>
        </p:nvSpPr>
        <p:spPr>
          <a:xfrm>
            <a:off x="74153" y="1756148"/>
            <a:ext cx="3931920" cy="209288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If multiple edges had led into t, we would have summed the incoming edge flows to get max flow.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191F01-A9CE-4FF6-B6E3-EA8DAF9FC882}"/>
              </a:ext>
            </a:extLst>
          </p:cNvPr>
          <p:cNvSpPr txBox="1"/>
          <p:nvPr/>
        </p:nvSpPr>
        <p:spPr>
          <a:xfrm>
            <a:off x="56388" y="3878449"/>
            <a:ext cx="3931920" cy="129266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Capacity of min cut also = 13.  (Sever edge between 1 and 2).  </a:t>
            </a:r>
            <a:endParaRPr lang="en-US" sz="2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8050A92B-1694-4865-905E-26648DEDD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6858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/>
              <a:t>Exercise:</a:t>
            </a:r>
            <a:r>
              <a:rPr lang="en-US" sz="2800" dirty="0"/>
              <a:t> Use Edmonds Karp to find max flow / </a:t>
            </a:r>
            <a:r>
              <a:rPr lang="en-US" sz="2800" dirty="0" err="1"/>
              <a:t>mincut</a:t>
            </a:r>
            <a:r>
              <a:rPr lang="en-US" sz="2800" u="sng" dirty="0"/>
              <a:t> 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2897DB-7544-4A7C-ABF7-BB9F05C3BCC0}"/>
              </a:ext>
            </a:extLst>
          </p:cNvPr>
          <p:cNvGrpSpPr/>
          <p:nvPr/>
        </p:nvGrpSpPr>
        <p:grpSpPr>
          <a:xfrm>
            <a:off x="4572000" y="302611"/>
            <a:ext cx="768096" cy="832398"/>
            <a:chOff x="6872739" y="1338266"/>
            <a:chExt cx="768096" cy="8323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191967-C501-434B-B47B-F960DFB2F186}"/>
                </a:ext>
              </a:extLst>
            </p:cNvPr>
            <p:cNvSpPr txBox="1"/>
            <p:nvPr/>
          </p:nvSpPr>
          <p:spPr>
            <a:xfrm>
              <a:off x="7226307" y="1338266"/>
              <a:ext cx="414528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</a:rPr>
                <a:t>s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A8EDB0F-49FB-46F3-9A19-F15661008326}"/>
                </a:ext>
              </a:extLst>
            </p:cNvPr>
            <p:cNvCxnSpPr/>
            <p:nvPr/>
          </p:nvCxnSpPr>
          <p:spPr>
            <a:xfrm flipH="1">
              <a:off x="6872739" y="1754612"/>
              <a:ext cx="357117" cy="4160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77D3C1D-D374-417A-8B35-AEEEAF51456F}"/>
              </a:ext>
            </a:extLst>
          </p:cNvPr>
          <p:cNvGrpSpPr/>
          <p:nvPr/>
        </p:nvGrpSpPr>
        <p:grpSpPr>
          <a:xfrm>
            <a:off x="5812035" y="5200924"/>
            <a:ext cx="664463" cy="523220"/>
            <a:chOff x="7640835" y="5392106"/>
            <a:chExt cx="664463" cy="52322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2C806A6-CB79-4BA8-933B-5967C8972504}"/>
                </a:ext>
              </a:extLst>
            </p:cNvPr>
            <p:cNvSpPr txBox="1"/>
            <p:nvPr/>
          </p:nvSpPr>
          <p:spPr>
            <a:xfrm>
              <a:off x="7982210" y="5392106"/>
              <a:ext cx="323088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</a:rPr>
                <a:t>t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BC8753E-8F02-45E2-9C64-BF8E14E33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0835" y="5688056"/>
              <a:ext cx="3657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2701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C60D8487-365D-4A11-935F-534407EC4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50488"/>
            <a:ext cx="6858000" cy="5143500"/>
          </a:xfrm>
          <a:prstGeom prst="rect">
            <a:avLst/>
          </a:prstGeom>
        </p:spPr>
      </p:pic>
      <p:pic>
        <p:nvPicPr>
          <p:cNvPr id="8" name="Picture 7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92C888D7-AB51-48EE-BC0E-52ACB8019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6858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/>
              <a:t>Solution:</a:t>
            </a:r>
            <a:r>
              <a:rPr lang="en-US" sz="2800" dirty="0"/>
              <a:t> Iteration #1 (assuming priority for nodes of lower ID#</a:t>
            </a:r>
            <a:r>
              <a:rPr lang="en-US" sz="2800" dirty="0">
                <a:sym typeface="Wingdings" panose="05000000000000000000" pitchFamily="2" charset="2"/>
              </a:rPr>
              <a:t>)</a:t>
            </a:r>
            <a:r>
              <a:rPr lang="en-US" sz="2800" u="sng" dirty="0"/>
              <a:t> 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2897DB-7544-4A7C-ABF7-BB9F05C3BCC0}"/>
              </a:ext>
            </a:extLst>
          </p:cNvPr>
          <p:cNvGrpSpPr/>
          <p:nvPr/>
        </p:nvGrpSpPr>
        <p:grpSpPr>
          <a:xfrm>
            <a:off x="4952499" y="427268"/>
            <a:ext cx="768096" cy="832398"/>
            <a:chOff x="6872739" y="1338266"/>
            <a:chExt cx="768096" cy="8323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191967-C501-434B-B47B-F960DFB2F186}"/>
                </a:ext>
              </a:extLst>
            </p:cNvPr>
            <p:cNvSpPr txBox="1"/>
            <p:nvPr/>
          </p:nvSpPr>
          <p:spPr>
            <a:xfrm>
              <a:off x="7226307" y="1338266"/>
              <a:ext cx="414528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</a:rPr>
                <a:t>s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A8EDB0F-49FB-46F3-9A19-F15661008326}"/>
                </a:ext>
              </a:extLst>
            </p:cNvPr>
            <p:cNvCxnSpPr/>
            <p:nvPr/>
          </p:nvCxnSpPr>
          <p:spPr>
            <a:xfrm flipH="1">
              <a:off x="6872739" y="1754612"/>
              <a:ext cx="357117" cy="4160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3482A9B-8FBA-4948-96E9-5CA4B00FFDCC}"/>
              </a:ext>
            </a:extLst>
          </p:cNvPr>
          <p:cNvGrpSpPr/>
          <p:nvPr/>
        </p:nvGrpSpPr>
        <p:grpSpPr>
          <a:xfrm>
            <a:off x="5720595" y="5205770"/>
            <a:ext cx="664463" cy="523220"/>
            <a:chOff x="7640835" y="5392106"/>
            <a:chExt cx="664463" cy="5232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BFD864-3A06-4DBD-8AA9-261F37B5C6EB}"/>
                </a:ext>
              </a:extLst>
            </p:cNvPr>
            <p:cNvSpPr txBox="1"/>
            <p:nvPr/>
          </p:nvSpPr>
          <p:spPr>
            <a:xfrm>
              <a:off x="7982210" y="5392106"/>
              <a:ext cx="323088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</a:rPr>
                <a:t>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A86F5EF-2086-466D-BD80-326798A67C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0835" y="5688056"/>
              <a:ext cx="3657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1C3190A-82B5-4661-AD3E-3B923433EDC4}"/>
              </a:ext>
            </a:extLst>
          </p:cNvPr>
          <p:cNvSpPr txBox="1"/>
          <p:nvPr/>
        </p:nvSpPr>
        <p:spPr>
          <a:xfrm>
            <a:off x="4623565" y="2368339"/>
            <a:ext cx="50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17/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8A32E5-14AF-47DC-9F46-C03415F109CE}"/>
              </a:ext>
            </a:extLst>
          </p:cNvPr>
          <p:cNvSpPr txBox="1"/>
          <p:nvPr/>
        </p:nvSpPr>
        <p:spPr>
          <a:xfrm>
            <a:off x="4798575" y="4471459"/>
            <a:ext cx="50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17/</a:t>
            </a:r>
          </a:p>
        </p:txBody>
      </p:sp>
    </p:spTree>
    <p:extLst>
      <p:ext uri="{BB962C8B-B14F-4D97-AF65-F5344CB8AC3E}">
        <p14:creationId xmlns:p14="http://schemas.microsoft.com/office/powerpoint/2010/main" val="221424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A71EE8DB-934B-4BE5-81E1-9EA0D6BD0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6858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/>
              <a:t>Solution:</a:t>
            </a:r>
            <a:r>
              <a:rPr lang="en-US" sz="2800" dirty="0"/>
              <a:t> Iteration #2 (assuming L </a:t>
            </a:r>
            <a:r>
              <a:rPr lang="en-US" sz="2800" dirty="0">
                <a:sym typeface="Wingdings" panose="05000000000000000000" pitchFamily="2" charset="2"/>
              </a:rPr>
              <a:t> R BFS)</a:t>
            </a:r>
            <a:r>
              <a:rPr lang="en-US" sz="2800" u="sng" dirty="0"/>
              <a:t> 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2897DB-7544-4A7C-ABF7-BB9F05C3BCC0}"/>
              </a:ext>
            </a:extLst>
          </p:cNvPr>
          <p:cNvGrpSpPr/>
          <p:nvPr/>
        </p:nvGrpSpPr>
        <p:grpSpPr>
          <a:xfrm>
            <a:off x="4952499" y="427268"/>
            <a:ext cx="768096" cy="832398"/>
            <a:chOff x="6872739" y="1338266"/>
            <a:chExt cx="768096" cy="8323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191967-C501-434B-B47B-F960DFB2F186}"/>
                </a:ext>
              </a:extLst>
            </p:cNvPr>
            <p:cNvSpPr txBox="1"/>
            <p:nvPr/>
          </p:nvSpPr>
          <p:spPr>
            <a:xfrm>
              <a:off x="7226307" y="1338266"/>
              <a:ext cx="414528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</a:rPr>
                <a:t>s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A8EDB0F-49FB-46F3-9A19-F15661008326}"/>
                </a:ext>
              </a:extLst>
            </p:cNvPr>
            <p:cNvCxnSpPr/>
            <p:nvPr/>
          </p:nvCxnSpPr>
          <p:spPr>
            <a:xfrm flipH="1">
              <a:off x="6872739" y="1754612"/>
              <a:ext cx="357117" cy="4160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3482A9B-8FBA-4948-96E9-5CA4B00FFDCC}"/>
              </a:ext>
            </a:extLst>
          </p:cNvPr>
          <p:cNvGrpSpPr/>
          <p:nvPr/>
        </p:nvGrpSpPr>
        <p:grpSpPr>
          <a:xfrm>
            <a:off x="5720595" y="5205770"/>
            <a:ext cx="664463" cy="523220"/>
            <a:chOff x="7640835" y="5392106"/>
            <a:chExt cx="664463" cy="5232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BFD864-3A06-4DBD-8AA9-261F37B5C6EB}"/>
                </a:ext>
              </a:extLst>
            </p:cNvPr>
            <p:cNvSpPr txBox="1"/>
            <p:nvPr/>
          </p:nvSpPr>
          <p:spPr>
            <a:xfrm>
              <a:off x="7982210" y="5392106"/>
              <a:ext cx="323088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</a:rPr>
                <a:t>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A86F5EF-2086-466D-BD80-326798A67C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0835" y="5688056"/>
              <a:ext cx="3657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EA760EE-5565-4289-B2DD-ED70E67F34C9}"/>
              </a:ext>
            </a:extLst>
          </p:cNvPr>
          <p:cNvSpPr txBox="1"/>
          <p:nvPr/>
        </p:nvSpPr>
        <p:spPr>
          <a:xfrm>
            <a:off x="4623565" y="2368339"/>
            <a:ext cx="50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B7A4FF-601C-4CE5-AB1B-F707521755FD}"/>
              </a:ext>
            </a:extLst>
          </p:cNvPr>
          <p:cNvSpPr txBox="1"/>
          <p:nvPr/>
        </p:nvSpPr>
        <p:spPr>
          <a:xfrm>
            <a:off x="4798575" y="4471459"/>
            <a:ext cx="50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17/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5B6CE9-CEB6-4DCA-A9FD-58FD6B4C7758}"/>
              </a:ext>
            </a:extLst>
          </p:cNvPr>
          <p:cNvSpPr txBox="1"/>
          <p:nvPr/>
        </p:nvSpPr>
        <p:spPr>
          <a:xfrm>
            <a:off x="3935207" y="1801411"/>
            <a:ext cx="50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7/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B2AC4A-CCED-4FF1-8826-DDBAA8D614BE}"/>
              </a:ext>
            </a:extLst>
          </p:cNvPr>
          <p:cNvSpPr txBox="1"/>
          <p:nvPr/>
        </p:nvSpPr>
        <p:spPr>
          <a:xfrm>
            <a:off x="3935207" y="3152906"/>
            <a:ext cx="50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7/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A61AED-58A0-4F51-8BE0-3C94393195DD}"/>
              </a:ext>
            </a:extLst>
          </p:cNvPr>
          <p:cNvSpPr txBox="1"/>
          <p:nvPr/>
        </p:nvSpPr>
        <p:spPr>
          <a:xfrm>
            <a:off x="4318254" y="4542245"/>
            <a:ext cx="50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7/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1F70F39-4509-4C3B-AF6A-C3A949F37D2E}"/>
              </a:ext>
            </a:extLst>
          </p:cNvPr>
          <p:cNvGrpSpPr/>
          <p:nvPr/>
        </p:nvGrpSpPr>
        <p:grpSpPr>
          <a:xfrm>
            <a:off x="3935207" y="1801411"/>
            <a:ext cx="3626380" cy="830997"/>
            <a:chOff x="3935207" y="1801411"/>
            <a:chExt cx="3626380" cy="83099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997A6EE-D744-483C-AA85-B55C15B9742C}"/>
                </a:ext>
              </a:extLst>
            </p:cNvPr>
            <p:cNvSpPr txBox="1"/>
            <p:nvPr/>
          </p:nvSpPr>
          <p:spPr>
            <a:xfrm>
              <a:off x="5306067" y="1801411"/>
              <a:ext cx="22555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</a:rPr>
                <a:t>Example min cut of capacity 24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3FE9779-3092-4687-8FEB-B88392286A74}"/>
                </a:ext>
              </a:extLst>
            </p:cNvPr>
            <p:cNvCxnSpPr/>
            <p:nvPr/>
          </p:nvCxnSpPr>
          <p:spPr>
            <a:xfrm flipV="1">
              <a:off x="3935207" y="2072640"/>
              <a:ext cx="1370860" cy="9810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33F453F-51BB-458F-9CAD-A61DA3F3024D}"/>
              </a:ext>
            </a:extLst>
          </p:cNvPr>
          <p:cNvSpPr txBox="1"/>
          <p:nvPr/>
        </p:nvSpPr>
        <p:spPr>
          <a:xfrm>
            <a:off x="274320" y="1204040"/>
            <a:ext cx="22555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70C0"/>
                </a:solidFill>
              </a:rPr>
              <a:t>Max flow  = 24</a:t>
            </a:r>
          </a:p>
        </p:txBody>
      </p:sp>
    </p:spTree>
    <p:extLst>
      <p:ext uri="{BB962C8B-B14F-4D97-AF65-F5344CB8AC3E}">
        <p14:creationId xmlns:p14="http://schemas.microsoft.com/office/powerpoint/2010/main" val="420943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/>
              <a:t>Textbook code for an edge (FlowEdge.java)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2549F3-DFAF-414D-BBB9-C3B0A555C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04" y="684336"/>
            <a:ext cx="8595360" cy="4331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82C79C-A23C-4A7C-9C27-062BA0E4BE3A}"/>
              </a:ext>
            </a:extLst>
          </p:cNvPr>
          <p:cNvSpPr/>
          <p:nvPr/>
        </p:nvSpPr>
        <p:spPr>
          <a:xfrm>
            <a:off x="161004" y="6488668"/>
            <a:ext cx="6495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hlinkClick r:id="rId4"/>
              </a:rPr>
              <a:t>https://algs4.cs.princeton.edu/lectures/64MaxFlow-2x2.pdf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759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0"/>
            <a:ext cx="8680705" cy="8925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00" u="sng" dirty="0" err="1"/>
              <a:t>addResidualFlowTo</a:t>
            </a:r>
            <a:r>
              <a:rPr lang="en-US" sz="2600" u="sng" dirty="0"/>
              <a:t>:</a:t>
            </a:r>
            <a:r>
              <a:rPr lang="en-US" sz="2600" dirty="0"/>
              <a:t> v and w are instance variables that represent the vertices at the start (v) and end (w) of the arrow </a:t>
            </a:r>
            <a:r>
              <a:rPr lang="en-US" sz="2600" u="sng" dirty="0"/>
              <a:t>  </a:t>
            </a:r>
          </a:p>
        </p:txBody>
      </p:sp>
      <p:pic>
        <p:nvPicPr>
          <p:cNvPr id="7" name="Picture 6" descr="C:\Users\Karin\Google Drive\CS\CS1501\recitations\temp.java - Notepad++">
            <a:extLst>
              <a:ext uri="{FF2B5EF4-FFF2-40B4-BE49-F238E27FC236}">
                <a16:creationId xmlns:a16="http://schemas.microsoft.com/office/drawing/2014/main" id="{E2F0A48C-3AA5-4B25-9719-AA81F0644A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2" t="27393" r="2506" b="8760"/>
          <a:stretch/>
        </p:blipFill>
        <p:spPr>
          <a:xfrm>
            <a:off x="268225" y="1167259"/>
            <a:ext cx="8412480" cy="452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29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6D7AE41-31AD-49EE-A561-811E4B459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39" y="857250"/>
            <a:ext cx="6858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Network flow graphs: Data structure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F3CC99-CCDC-4F19-9EDA-2DA661A30BD2}"/>
              </a:ext>
            </a:extLst>
          </p:cNvPr>
          <p:cNvSpPr txBox="1"/>
          <p:nvPr/>
        </p:nvSpPr>
        <p:spPr>
          <a:xfrm>
            <a:off x="164592" y="729996"/>
            <a:ext cx="4590288" cy="4924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Directed graph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4E6D40-CC51-4904-B928-8B7B2A631DE0}"/>
              </a:ext>
            </a:extLst>
          </p:cNvPr>
          <p:cNvSpPr txBox="1"/>
          <p:nvPr/>
        </p:nvSpPr>
        <p:spPr>
          <a:xfrm>
            <a:off x="170688" y="1211580"/>
            <a:ext cx="4590288" cy="4924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Edge weights = capacity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479284-FFC6-4BE4-B4A6-19D2133E7BB8}"/>
              </a:ext>
            </a:extLst>
          </p:cNvPr>
          <p:cNvSpPr txBox="1"/>
          <p:nvPr/>
        </p:nvSpPr>
        <p:spPr>
          <a:xfrm>
            <a:off x="176784" y="1732240"/>
            <a:ext cx="4590288" cy="8925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“s” node = source (in these slides, s = Node 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191967-C501-434B-B47B-F960DFB2F186}"/>
              </a:ext>
            </a:extLst>
          </p:cNvPr>
          <p:cNvSpPr txBox="1"/>
          <p:nvPr/>
        </p:nvSpPr>
        <p:spPr>
          <a:xfrm>
            <a:off x="7226307" y="106874"/>
            <a:ext cx="4145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0A6598-9C60-4150-A084-230FBC9991F4}"/>
              </a:ext>
            </a:extLst>
          </p:cNvPr>
          <p:cNvSpPr txBox="1"/>
          <p:nvPr/>
        </p:nvSpPr>
        <p:spPr>
          <a:xfrm>
            <a:off x="202692" y="2613071"/>
            <a:ext cx="4590288" cy="8925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“t” node = sink (here, t = Node with max ID #)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A8EDB0F-49FB-46F3-9A19-F15661008326}"/>
              </a:ext>
            </a:extLst>
          </p:cNvPr>
          <p:cNvCxnSpPr/>
          <p:nvPr/>
        </p:nvCxnSpPr>
        <p:spPr>
          <a:xfrm flipH="1">
            <a:off x="6872739" y="523220"/>
            <a:ext cx="357117" cy="41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B68F16A-728E-4399-B2CB-02C09A038512}"/>
              </a:ext>
            </a:extLst>
          </p:cNvPr>
          <p:cNvGrpSpPr/>
          <p:nvPr/>
        </p:nvGrpSpPr>
        <p:grpSpPr>
          <a:xfrm>
            <a:off x="7640835" y="4160714"/>
            <a:ext cx="664463" cy="523220"/>
            <a:chOff x="7037332" y="795722"/>
            <a:chExt cx="664463" cy="5232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E6029E2-9A62-40B7-8722-D72C95DB1DDB}"/>
                </a:ext>
              </a:extLst>
            </p:cNvPr>
            <p:cNvSpPr txBox="1"/>
            <p:nvPr/>
          </p:nvSpPr>
          <p:spPr>
            <a:xfrm>
              <a:off x="7378707" y="795722"/>
              <a:ext cx="323088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</a:rPr>
                <a:t>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54641A6-7C17-4715-8859-17B7D153E4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7332" y="1091672"/>
              <a:ext cx="3657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AAB2F6D-E950-458F-83A5-8C1F1E36913B}"/>
              </a:ext>
            </a:extLst>
          </p:cNvPr>
          <p:cNvSpPr txBox="1"/>
          <p:nvPr/>
        </p:nvSpPr>
        <p:spPr>
          <a:xfrm>
            <a:off x="164591" y="3476222"/>
            <a:ext cx="5062227" cy="28931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5"/>
                </a:solidFill>
              </a:rPr>
              <a:t>Concept: These enable algorithms that determine how much “flow” we can push along paths from the source to the sink (or alternatively, how we can most efficiently stop flow from s </a:t>
            </a:r>
            <a:r>
              <a:rPr lang="en-US" sz="2600" dirty="0">
                <a:solidFill>
                  <a:schemeClr val="accent5"/>
                </a:solidFill>
                <a:sym typeface="Wingdings" panose="05000000000000000000" pitchFamily="2" charset="2"/>
              </a:rPr>
              <a:t> t).</a:t>
            </a:r>
            <a:endParaRPr lang="en-US" sz="2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81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69804FD-06BB-442C-817B-0D9CC9249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39" y="857250"/>
            <a:ext cx="6858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Rules for adding flow: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F3CC99-CCDC-4F19-9EDA-2DA661A30BD2}"/>
              </a:ext>
            </a:extLst>
          </p:cNvPr>
          <p:cNvSpPr txBox="1"/>
          <p:nvPr/>
        </p:nvSpPr>
        <p:spPr>
          <a:xfrm>
            <a:off x="164592" y="729996"/>
            <a:ext cx="4590288" cy="209288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Must not exceed edge capacity.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Inflow = Outflow at all vertices except s and 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191967-C501-434B-B47B-F960DFB2F186}"/>
              </a:ext>
            </a:extLst>
          </p:cNvPr>
          <p:cNvSpPr txBox="1"/>
          <p:nvPr/>
        </p:nvSpPr>
        <p:spPr>
          <a:xfrm>
            <a:off x="7226307" y="106874"/>
            <a:ext cx="4145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A8EDB0F-49FB-46F3-9A19-F15661008326}"/>
              </a:ext>
            </a:extLst>
          </p:cNvPr>
          <p:cNvCxnSpPr/>
          <p:nvPr/>
        </p:nvCxnSpPr>
        <p:spPr>
          <a:xfrm flipH="1">
            <a:off x="6872739" y="523220"/>
            <a:ext cx="357117" cy="41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CA7C8E-41A4-4BFF-87BF-425C40E0A75E}"/>
              </a:ext>
            </a:extLst>
          </p:cNvPr>
          <p:cNvSpPr txBox="1"/>
          <p:nvPr/>
        </p:nvSpPr>
        <p:spPr>
          <a:xfrm>
            <a:off x="7982210" y="4160714"/>
            <a:ext cx="32308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436874-3F4A-4A5B-9EFE-3CAB1B82EC72}"/>
              </a:ext>
            </a:extLst>
          </p:cNvPr>
          <p:cNvCxnSpPr>
            <a:cxnSpLocks/>
          </p:cNvCxnSpPr>
          <p:nvPr/>
        </p:nvCxnSpPr>
        <p:spPr>
          <a:xfrm flipH="1">
            <a:off x="7640835" y="4456664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518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8F0BDA8B-C1A8-483E-B18C-86E4B3A21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288" y="857250"/>
            <a:ext cx="6858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Example of adding flow along a path: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191967-C501-434B-B47B-F960DFB2F186}"/>
              </a:ext>
            </a:extLst>
          </p:cNvPr>
          <p:cNvSpPr txBox="1"/>
          <p:nvPr/>
        </p:nvSpPr>
        <p:spPr>
          <a:xfrm>
            <a:off x="7226307" y="106874"/>
            <a:ext cx="4145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A8EDB0F-49FB-46F3-9A19-F15661008326}"/>
              </a:ext>
            </a:extLst>
          </p:cNvPr>
          <p:cNvCxnSpPr/>
          <p:nvPr/>
        </p:nvCxnSpPr>
        <p:spPr>
          <a:xfrm flipH="1">
            <a:off x="6872739" y="523220"/>
            <a:ext cx="357117" cy="41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CA7C8E-41A4-4BFF-87BF-425C40E0A75E}"/>
              </a:ext>
            </a:extLst>
          </p:cNvPr>
          <p:cNvSpPr txBox="1"/>
          <p:nvPr/>
        </p:nvSpPr>
        <p:spPr>
          <a:xfrm>
            <a:off x="7982210" y="4160714"/>
            <a:ext cx="32308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436874-3F4A-4A5B-9EFE-3CAB1B82EC72}"/>
              </a:ext>
            </a:extLst>
          </p:cNvPr>
          <p:cNvCxnSpPr>
            <a:cxnSpLocks/>
          </p:cNvCxnSpPr>
          <p:nvPr/>
        </p:nvCxnSpPr>
        <p:spPr>
          <a:xfrm flipH="1">
            <a:off x="7640835" y="4456664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2B9410-FC1E-4C0A-949C-DBEBFA9A8FDA}"/>
              </a:ext>
            </a:extLst>
          </p:cNvPr>
          <p:cNvSpPr txBox="1"/>
          <p:nvPr/>
        </p:nvSpPr>
        <p:spPr>
          <a:xfrm>
            <a:off x="164592" y="534924"/>
            <a:ext cx="3636264" cy="8925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Bottleneck on edge from 2 </a:t>
            </a:r>
            <a:r>
              <a:rPr lang="en-US" sz="2600" dirty="0">
                <a:solidFill>
                  <a:srgbClr val="002060"/>
                </a:solidFill>
                <a:sym typeface="Wingdings" panose="05000000000000000000" pitchFamily="2" charset="2"/>
              </a:rPr>
              <a:t> 3</a:t>
            </a:r>
            <a:endParaRPr lang="en-US" sz="26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2CE246-C5EC-4463-90CC-6738DBE11E44}"/>
              </a:ext>
            </a:extLst>
          </p:cNvPr>
          <p:cNvSpPr txBox="1"/>
          <p:nvPr/>
        </p:nvSpPr>
        <p:spPr>
          <a:xfrm>
            <a:off x="6233923" y="1549646"/>
            <a:ext cx="55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8/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65D050-ACCE-4C71-9DED-00CEFE6766EC}"/>
              </a:ext>
            </a:extLst>
          </p:cNvPr>
          <p:cNvSpPr txBox="1"/>
          <p:nvPr/>
        </p:nvSpPr>
        <p:spPr>
          <a:xfrm>
            <a:off x="6491098" y="2635496"/>
            <a:ext cx="55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8/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129E59-2B9B-44AD-AE8E-C45F1E863231}"/>
              </a:ext>
            </a:extLst>
          </p:cNvPr>
          <p:cNvSpPr txBox="1"/>
          <p:nvPr/>
        </p:nvSpPr>
        <p:spPr>
          <a:xfrm>
            <a:off x="6833998" y="3692771"/>
            <a:ext cx="55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8/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93A45A-2339-4CB2-B1E9-94F5A9509EE8}"/>
              </a:ext>
            </a:extLst>
          </p:cNvPr>
          <p:cNvSpPr txBox="1"/>
          <p:nvPr/>
        </p:nvSpPr>
        <p:spPr>
          <a:xfrm>
            <a:off x="164592" y="1494294"/>
            <a:ext cx="3636264" cy="28931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Once nonzero flow is present on the edge, it is possible to introduce paths that go backwards (against the arrow) along these edges.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AAB417-60BE-4729-A9FD-C631696DE8D1}"/>
              </a:ext>
            </a:extLst>
          </p:cNvPr>
          <p:cNvSpPr txBox="1"/>
          <p:nvPr/>
        </p:nvSpPr>
        <p:spPr>
          <a:xfrm>
            <a:off x="204727" y="4488862"/>
            <a:ext cx="5086602" cy="8925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5"/>
                </a:solidFill>
              </a:rPr>
              <a:t>Backwards flow </a:t>
            </a:r>
            <a:r>
              <a:rPr lang="en-US" sz="2600" dirty="0">
                <a:solidFill>
                  <a:schemeClr val="accent5"/>
                </a:solidFill>
                <a:sym typeface="Wingdings" panose="05000000000000000000" pitchFamily="2" charset="2"/>
              </a:rPr>
              <a:t> subtracting from current flow total on edge</a:t>
            </a:r>
            <a:endParaRPr lang="en-US" sz="2600" dirty="0">
              <a:solidFill>
                <a:schemeClr val="accent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9BBD5C-C91A-42BF-B7D6-7FC388A639C8}"/>
              </a:ext>
            </a:extLst>
          </p:cNvPr>
          <p:cNvSpPr txBox="1"/>
          <p:nvPr/>
        </p:nvSpPr>
        <p:spPr>
          <a:xfrm>
            <a:off x="204727" y="5411772"/>
            <a:ext cx="5086602" cy="129266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5"/>
                </a:solidFill>
              </a:rPr>
              <a:t>This can be conceptualized as undoing a past assignment of too much flow. </a:t>
            </a:r>
          </a:p>
        </p:txBody>
      </p:sp>
    </p:spTree>
    <p:extLst>
      <p:ext uri="{BB962C8B-B14F-4D97-AF65-F5344CB8AC3E}">
        <p14:creationId xmlns:p14="http://schemas.microsoft.com/office/powerpoint/2010/main" val="409529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8F0BDA8B-C1A8-483E-B18C-86E4B3A21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288" y="857250"/>
            <a:ext cx="6858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/>
              <a:t>Max Flow problem: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191967-C501-434B-B47B-F960DFB2F186}"/>
              </a:ext>
            </a:extLst>
          </p:cNvPr>
          <p:cNvSpPr txBox="1"/>
          <p:nvPr/>
        </p:nvSpPr>
        <p:spPr>
          <a:xfrm>
            <a:off x="7226307" y="106874"/>
            <a:ext cx="4145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A8EDB0F-49FB-46F3-9A19-F15661008326}"/>
              </a:ext>
            </a:extLst>
          </p:cNvPr>
          <p:cNvCxnSpPr/>
          <p:nvPr/>
        </p:nvCxnSpPr>
        <p:spPr>
          <a:xfrm flipH="1">
            <a:off x="6872739" y="523220"/>
            <a:ext cx="357117" cy="41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CA7C8E-41A4-4BFF-87BF-425C40E0A75E}"/>
              </a:ext>
            </a:extLst>
          </p:cNvPr>
          <p:cNvSpPr txBox="1"/>
          <p:nvPr/>
        </p:nvSpPr>
        <p:spPr>
          <a:xfrm>
            <a:off x="7982210" y="4160714"/>
            <a:ext cx="32308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436874-3F4A-4A5B-9EFE-3CAB1B82EC72}"/>
              </a:ext>
            </a:extLst>
          </p:cNvPr>
          <p:cNvCxnSpPr>
            <a:cxnSpLocks/>
          </p:cNvCxnSpPr>
          <p:nvPr/>
        </p:nvCxnSpPr>
        <p:spPr>
          <a:xfrm flipH="1">
            <a:off x="7640835" y="4456664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2CE246-C5EC-4463-90CC-6738DBE11E44}"/>
              </a:ext>
            </a:extLst>
          </p:cNvPr>
          <p:cNvSpPr txBox="1"/>
          <p:nvPr/>
        </p:nvSpPr>
        <p:spPr>
          <a:xfrm>
            <a:off x="6233923" y="1549646"/>
            <a:ext cx="55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8/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65D050-ACCE-4C71-9DED-00CEFE6766EC}"/>
              </a:ext>
            </a:extLst>
          </p:cNvPr>
          <p:cNvSpPr txBox="1"/>
          <p:nvPr/>
        </p:nvSpPr>
        <p:spPr>
          <a:xfrm>
            <a:off x="6491098" y="2635496"/>
            <a:ext cx="55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8/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129E59-2B9B-44AD-AE8E-C45F1E863231}"/>
              </a:ext>
            </a:extLst>
          </p:cNvPr>
          <p:cNvSpPr txBox="1"/>
          <p:nvPr/>
        </p:nvSpPr>
        <p:spPr>
          <a:xfrm>
            <a:off x="6833998" y="3692771"/>
            <a:ext cx="55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14E654-5710-4223-B583-E6FAFB9DD726}"/>
              </a:ext>
            </a:extLst>
          </p:cNvPr>
          <p:cNvSpPr txBox="1"/>
          <p:nvPr/>
        </p:nvSpPr>
        <p:spPr>
          <a:xfrm>
            <a:off x="74153" y="710672"/>
            <a:ext cx="3931920" cy="129266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What is the maximum amount of “flow” that we can get from s to t?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A32154-0402-4D8B-BAFA-2A7C9AA24848}"/>
              </a:ext>
            </a:extLst>
          </p:cNvPr>
          <p:cNvSpPr txBox="1"/>
          <p:nvPr/>
        </p:nvSpPr>
        <p:spPr>
          <a:xfrm>
            <a:off x="134493" y="2026485"/>
            <a:ext cx="4273296" cy="129266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Once we know the max flow, we also know the capacity of the “min cut”.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826429E-C2C8-4297-AFD4-09A48D758308}"/>
              </a:ext>
            </a:extLst>
          </p:cNvPr>
          <p:cNvGrpSpPr/>
          <p:nvPr/>
        </p:nvGrpSpPr>
        <p:grpSpPr>
          <a:xfrm>
            <a:off x="100443" y="3314328"/>
            <a:ext cx="6226444" cy="2980614"/>
            <a:chOff x="100443" y="3314328"/>
            <a:chExt cx="6226444" cy="298061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13B2BC-F734-4378-A52E-646482871579}"/>
                </a:ext>
              </a:extLst>
            </p:cNvPr>
            <p:cNvSpPr txBox="1"/>
            <p:nvPr/>
          </p:nvSpPr>
          <p:spPr>
            <a:xfrm>
              <a:off x="100443" y="3314328"/>
              <a:ext cx="4273296" cy="169277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600" u="sng" dirty="0">
                  <a:solidFill>
                    <a:srgbClr val="002060"/>
                  </a:solidFill>
                </a:rPr>
                <a:t>S-t Cut</a:t>
              </a:r>
              <a:r>
                <a:rPr lang="en-US" sz="2600" dirty="0">
                  <a:solidFill>
                    <a:srgbClr val="002060"/>
                  </a:solidFill>
                </a:rPr>
                <a:t>: Split of graph into two disjoint sets A and B, such that all paths from s-t are severed. 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973BAF5-3520-492F-9DC5-5E864EB46864}"/>
                </a:ext>
              </a:extLst>
            </p:cNvPr>
            <p:cNvSpPr txBox="1"/>
            <p:nvPr/>
          </p:nvSpPr>
          <p:spPr>
            <a:xfrm>
              <a:off x="134493" y="5002280"/>
              <a:ext cx="6192394" cy="129266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600" u="sng" dirty="0">
                  <a:solidFill>
                    <a:srgbClr val="002060"/>
                  </a:solidFill>
                </a:rPr>
                <a:t>Min cut</a:t>
              </a:r>
              <a:r>
                <a:rPr lang="en-US" sz="2600" dirty="0">
                  <a:solidFill>
                    <a:srgbClr val="002060"/>
                  </a:solidFill>
                </a:rPr>
                <a:t>: Cut that minimizes the sum of the capacities for the edges included in the cut (only edges from A</a:t>
              </a:r>
              <a:r>
                <a:rPr lang="en-US" sz="2600" dirty="0">
                  <a:solidFill>
                    <a:srgbClr val="002060"/>
                  </a:solidFill>
                  <a:sym typeface="Wingdings" panose="05000000000000000000" pitchFamily="2" charset="2"/>
                </a:rPr>
                <a:t></a:t>
              </a:r>
              <a:r>
                <a:rPr lang="en-US" sz="2600" dirty="0">
                  <a:solidFill>
                    <a:srgbClr val="002060"/>
                  </a:solidFill>
                </a:rPr>
                <a:t>B summed).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712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DBAE083-720A-46DD-A615-84B904A3D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39" y="857250"/>
            <a:ext cx="6858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/>
              <a:t>Max Flow problem: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191967-C501-434B-B47B-F960DFB2F186}"/>
              </a:ext>
            </a:extLst>
          </p:cNvPr>
          <p:cNvSpPr txBox="1"/>
          <p:nvPr/>
        </p:nvSpPr>
        <p:spPr>
          <a:xfrm>
            <a:off x="7226307" y="106874"/>
            <a:ext cx="4145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A8EDB0F-49FB-46F3-9A19-F15661008326}"/>
              </a:ext>
            </a:extLst>
          </p:cNvPr>
          <p:cNvCxnSpPr/>
          <p:nvPr/>
        </p:nvCxnSpPr>
        <p:spPr>
          <a:xfrm flipH="1">
            <a:off x="6872739" y="523220"/>
            <a:ext cx="357117" cy="41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CA7C8E-41A4-4BFF-87BF-425C40E0A75E}"/>
              </a:ext>
            </a:extLst>
          </p:cNvPr>
          <p:cNvSpPr txBox="1"/>
          <p:nvPr/>
        </p:nvSpPr>
        <p:spPr>
          <a:xfrm>
            <a:off x="7982210" y="4160714"/>
            <a:ext cx="32308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436874-3F4A-4A5B-9EFE-3CAB1B82EC72}"/>
              </a:ext>
            </a:extLst>
          </p:cNvPr>
          <p:cNvCxnSpPr>
            <a:cxnSpLocks/>
          </p:cNvCxnSpPr>
          <p:nvPr/>
        </p:nvCxnSpPr>
        <p:spPr>
          <a:xfrm flipH="1">
            <a:off x="7640835" y="4456664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3BD4860-AF3C-447A-812A-415047F04B3A}"/>
              </a:ext>
            </a:extLst>
          </p:cNvPr>
          <p:cNvSpPr txBox="1"/>
          <p:nvPr/>
        </p:nvSpPr>
        <p:spPr>
          <a:xfrm>
            <a:off x="74153" y="710672"/>
            <a:ext cx="3931920" cy="129266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How do we identify the paths that will lead to maximum flow?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50E247-D727-4FB3-80A2-EB2107839561}"/>
              </a:ext>
            </a:extLst>
          </p:cNvPr>
          <p:cNvSpPr txBox="1"/>
          <p:nvPr/>
        </p:nvSpPr>
        <p:spPr>
          <a:xfrm>
            <a:off x="36576" y="2063049"/>
            <a:ext cx="3931920" cy="273921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u="sng" dirty="0">
                <a:solidFill>
                  <a:srgbClr val="002060"/>
                </a:solidFill>
              </a:rPr>
              <a:t>Ford Fulkerson</a:t>
            </a:r>
            <a:r>
              <a:rPr lang="en-US" sz="2600" dirty="0">
                <a:solidFill>
                  <a:srgbClr val="002060"/>
                </a:solidFill>
              </a:rPr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Iteratively add paths from s to t, so long as it is possible to add positive flow along forward edges, or subtract flow along backward edges</a:t>
            </a:r>
            <a:r>
              <a:rPr lang="en-US" sz="260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CA064F-7BBF-419C-98C5-76B2BE2366A7}"/>
              </a:ext>
            </a:extLst>
          </p:cNvPr>
          <p:cNvSpPr txBox="1"/>
          <p:nvPr/>
        </p:nvSpPr>
        <p:spPr>
          <a:xfrm>
            <a:off x="24384" y="4783194"/>
            <a:ext cx="3931920" cy="169277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How do we identify which paths to draw, and when to draw them?</a:t>
            </a:r>
          </a:p>
        </p:txBody>
      </p:sp>
    </p:spTree>
    <p:extLst>
      <p:ext uri="{BB962C8B-B14F-4D97-AF65-F5344CB8AC3E}">
        <p14:creationId xmlns:p14="http://schemas.microsoft.com/office/powerpoint/2010/main" val="14273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DBAE083-720A-46DD-A615-84B904A3D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39" y="857250"/>
            <a:ext cx="6858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/>
              <a:t>Max Flow problem: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191967-C501-434B-B47B-F960DFB2F186}"/>
              </a:ext>
            </a:extLst>
          </p:cNvPr>
          <p:cNvSpPr txBox="1"/>
          <p:nvPr/>
        </p:nvSpPr>
        <p:spPr>
          <a:xfrm>
            <a:off x="7226307" y="106874"/>
            <a:ext cx="4145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A8EDB0F-49FB-46F3-9A19-F15661008326}"/>
              </a:ext>
            </a:extLst>
          </p:cNvPr>
          <p:cNvCxnSpPr/>
          <p:nvPr/>
        </p:nvCxnSpPr>
        <p:spPr>
          <a:xfrm flipH="1">
            <a:off x="6872739" y="523220"/>
            <a:ext cx="357117" cy="41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CA7C8E-41A4-4BFF-87BF-425C40E0A75E}"/>
              </a:ext>
            </a:extLst>
          </p:cNvPr>
          <p:cNvSpPr txBox="1"/>
          <p:nvPr/>
        </p:nvSpPr>
        <p:spPr>
          <a:xfrm>
            <a:off x="7982210" y="4160714"/>
            <a:ext cx="32308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436874-3F4A-4A5B-9EFE-3CAB1B82EC72}"/>
              </a:ext>
            </a:extLst>
          </p:cNvPr>
          <p:cNvCxnSpPr>
            <a:cxnSpLocks/>
          </p:cNvCxnSpPr>
          <p:nvPr/>
        </p:nvCxnSpPr>
        <p:spPr>
          <a:xfrm flipH="1">
            <a:off x="7640835" y="4456664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3BD4860-AF3C-447A-812A-415047F04B3A}"/>
              </a:ext>
            </a:extLst>
          </p:cNvPr>
          <p:cNvSpPr txBox="1"/>
          <p:nvPr/>
        </p:nvSpPr>
        <p:spPr>
          <a:xfrm>
            <a:off x="74153" y="710672"/>
            <a:ext cx="3931920" cy="209288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Edmonds Karp: Use BFS to sequence the path search.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BFS finds shortest paths.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C1ECAC-5FC6-4DDE-9572-F29E48EE54FF}"/>
              </a:ext>
            </a:extLst>
          </p:cNvPr>
          <p:cNvSpPr txBox="1"/>
          <p:nvPr/>
        </p:nvSpPr>
        <p:spPr>
          <a:xfrm>
            <a:off x="74153" y="2716256"/>
            <a:ext cx="3931920" cy="329320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General procedure: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Run iterations of BFS: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Each iteration will identify a path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Terminate when no open paths remain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18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9AB6E1F2-2C00-49C8-8E5A-852BDABB0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288" y="857250"/>
            <a:ext cx="6858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/>
              <a:t>Max Flow problem: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191967-C501-434B-B47B-F960DFB2F186}"/>
              </a:ext>
            </a:extLst>
          </p:cNvPr>
          <p:cNvSpPr txBox="1"/>
          <p:nvPr/>
        </p:nvSpPr>
        <p:spPr>
          <a:xfrm>
            <a:off x="7226307" y="106874"/>
            <a:ext cx="4145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A8EDB0F-49FB-46F3-9A19-F15661008326}"/>
              </a:ext>
            </a:extLst>
          </p:cNvPr>
          <p:cNvCxnSpPr/>
          <p:nvPr/>
        </p:nvCxnSpPr>
        <p:spPr>
          <a:xfrm flipH="1">
            <a:off x="6872739" y="523220"/>
            <a:ext cx="357117" cy="41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CA7C8E-41A4-4BFF-87BF-425C40E0A75E}"/>
              </a:ext>
            </a:extLst>
          </p:cNvPr>
          <p:cNvSpPr txBox="1"/>
          <p:nvPr/>
        </p:nvSpPr>
        <p:spPr>
          <a:xfrm>
            <a:off x="7982210" y="4160714"/>
            <a:ext cx="32308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436874-3F4A-4A5B-9EFE-3CAB1B82EC72}"/>
              </a:ext>
            </a:extLst>
          </p:cNvPr>
          <p:cNvCxnSpPr>
            <a:cxnSpLocks/>
          </p:cNvCxnSpPr>
          <p:nvPr/>
        </p:nvCxnSpPr>
        <p:spPr>
          <a:xfrm flipH="1">
            <a:off x="7640835" y="4456664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3BD4860-AF3C-447A-812A-415047F04B3A}"/>
              </a:ext>
            </a:extLst>
          </p:cNvPr>
          <p:cNvSpPr txBox="1"/>
          <p:nvPr/>
        </p:nvSpPr>
        <p:spPr>
          <a:xfrm>
            <a:off x="74153" y="710672"/>
            <a:ext cx="3931920" cy="209288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Iteration #1 (Assuming BFS convention of visiting leftmost edges first</a:t>
            </a:r>
            <a:r>
              <a:rPr lang="en-US" sz="2600" dirty="0">
                <a:solidFill>
                  <a:srgbClr val="002060"/>
                </a:solidFill>
                <a:sym typeface="Wingdings" panose="05000000000000000000" pitchFamily="2" charset="2"/>
              </a:rPr>
              <a:t>, when nodes are an equal # of edges away)</a:t>
            </a:r>
            <a:endParaRPr lang="en-US" sz="2600" dirty="0">
              <a:solidFill>
                <a:srgbClr val="0020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528BCD-2B50-4BA1-83F0-70147D02FFD1}"/>
              </a:ext>
            </a:extLst>
          </p:cNvPr>
          <p:cNvSpPr txBox="1"/>
          <p:nvPr/>
        </p:nvSpPr>
        <p:spPr>
          <a:xfrm>
            <a:off x="6246115" y="1525262"/>
            <a:ext cx="55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8/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651D3B-6DC8-4B34-956A-D8C9C0283BA0}"/>
              </a:ext>
            </a:extLst>
          </p:cNvPr>
          <p:cNvSpPr txBox="1"/>
          <p:nvPr/>
        </p:nvSpPr>
        <p:spPr>
          <a:xfrm>
            <a:off x="6491098" y="2611112"/>
            <a:ext cx="55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8/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8DB446-7DBB-43D9-8E87-5E8E5C07CFF4}"/>
              </a:ext>
            </a:extLst>
          </p:cNvPr>
          <p:cNvSpPr txBox="1"/>
          <p:nvPr/>
        </p:nvSpPr>
        <p:spPr>
          <a:xfrm>
            <a:off x="6833998" y="3680579"/>
            <a:ext cx="55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8/</a:t>
            </a:r>
          </a:p>
        </p:txBody>
      </p:sp>
    </p:spTree>
    <p:extLst>
      <p:ext uri="{BB962C8B-B14F-4D97-AF65-F5344CB8AC3E}">
        <p14:creationId xmlns:p14="http://schemas.microsoft.com/office/powerpoint/2010/main" val="509922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48DD098-A19F-447F-931D-4EEE8251D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288" y="857250"/>
            <a:ext cx="6858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/>
              <a:t>Max Flow problem: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191967-C501-434B-B47B-F960DFB2F186}"/>
              </a:ext>
            </a:extLst>
          </p:cNvPr>
          <p:cNvSpPr txBox="1"/>
          <p:nvPr/>
        </p:nvSpPr>
        <p:spPr>
          <a:xfrm>
            <a:off x="7226307" y="106874"/>
            <a:ext cx="4145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A8EDB0F-49FB-46F3-9A19-F15661008326}"/>
              </a:ext>
            </a:extLst>
          </p:cNvPr>
          <p:cNvCxnSpPr/>
          <p:nvPr/>
        </p:nvCxnSpPr>
        <p:spPr>
          <a:xfrm flipH="1">
            <a:off x="6872739" y="523220"/>
            <a:ext cx="357117" cy="41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CA7C8E-41A4-4BFF-87BF-425C40E0A75E}"/>
              </a:ext>
            </a:extLst>
          </p:cNvPr>
          <p:cNvSpPr txBox="1"/>
          <p:nvPr/>
        </p:nvSpPr>
        <p:spPr>
          <a:xfrm>
            <a:off x="7982210" y="4160714"/>
            <a:ext cx="32308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436874-3F4A-4A5B-9EFE-3CAB1B82EC72}"/>
              </a:ext>
            </a:extLst>
          </p:cNvPr>
          <p:cNvCxnSpPr>
            <a:cxnSpLocks/>
          </p:cNvCxnSpPr>
          <p:nvPr/>
        </p:nvCxnSpPr>
        <p:spPr>
          <a:xfrm flipH="1">
            <a:off x="7640835" y="4456664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3BD4860-AF3C-447A-812A-415047F04B3A}"/>
              </a:ext>
            </a:extLst>
          </p:cNvPr>
          <p:cNvSpPr txBox="1"/>
          <p:nvPr/>
        </p:nvSpPr>
        <p:spPr>
          <a:xfrm>
            <a:off x="74153" y="710672"/>
            <a:ext cx="3931920" cy="169277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Iteration #2: Note initial bottleneck from 1 </a:t>
            </a:r>
            <a:r>
              <a:rPr lang="en-US" sz="2600" dirty="0">
                <a:solidFill>
                  <a:srgbClr val="002060"/>
                </a:solidFill>
                <a:sym typeface="Wingdings" panose="05000000000000000000" pitchFamily="2" charset="2"/>
              </a:rPr>
              <a:t> 2; constrains flow along path to 5.</a:t>
            </a:r>
            <a:endParaRPr lang="en-US" sz="2600" dirty="0">
              <a:solidFill>
                <a:srgbClr val="0020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528BCD-2B50-4BA1-83F0-70147D02FFD1}"/>
              </a:ext>
            </a:extLst>
          </p:cNvPr>
          <p:cNvSpPr txBox="1"/>
          <p:nvPr/>
        </p:nvSpPr>
        <p:spPr>
          <a:xfrm>
            <a:off x="6109716" y="1541645"/>
            <a:ext cx="50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13/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651D3B-6DC8-4B34-956A-D8C9C0283BA0}"/>
              </a:ext>
            </a:extLst>
          </p:cNvPr>
          <p:cNvSpPr txBox="1"/>
          <p:nvPr/>
        </p:nvSpPr>
        <p:spPr>
          <a:xfrm>
            <a:off x="6491098" y="2611112"/>
            <a:ext cx="55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8/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8DB446-7DBB-43D9-8E87-5E8E5C07CFF4}"/>
              </a:ext>
            </a:extLst>
          </p:cNvPr>
          <p:cNvSpPr txBox="1"/>
          <p:nvPr/>
        </p:nvSpPr>
        <p:spPr>
          <a:xfrm>
            <a:off x="6694693" y="3680579"/>
            <a:ext cx="55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CBB76A-D19F-458E-9E20-5986CD38821E}"/>
              </a:ext>
            </a:extLst>
          </p:cNvPr>
          <p:cNvSpPr txBox="1"/>
          <p:nvPr/>
        </p:nvSpPr>
        <p:spPr>
          <a:xfrm>
            <a:off x="5711952" y="3177278"/>
            <a:ext cx="50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2C16C-701C-4F1A-9DF6-916CA990FBCD}"/>
              </a:ext>
            </a:extLst>
          </p:cNvPr>
          <p:cNvSpPr txBox="1"/>
          <p:nvPr/>
        </p:nvSpPr>
        <p:spPr>
          <a:xfrm>
            <a:off x="5936362" y="4683934"/>
            <a:ext cx="50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5/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7013BD-655E-4883-9B9B-EDDD049F96C0}"/>
              </a:ext>
            </a:extLst>
          </p:cNvPr>
          <p:cNvSpPr txBox="1"/>
          <p:nvPr/>
        </p:nvSpPr>
        <p:spPr>
          <a:xfrm>
            <a:off x="7231261" y="4503260"/>
            <a:ext cx="50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5/</a:t>
            </a:r>
          </a:p>
        </p:txBody>
      </p:sp>
    </p:spTree>
    <p:extLst>
      <p:ext uri="{BB962C8B-B14F-4D97-AF65-F5344CB8AC3E}">
        <p14:creationId xmlns:p14="http://schemas.microsoft.com/office/powerpoint/2010/main" val="77756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3878</TotalTime>
  <Words>745</Words>
  <Application>Microsoft Office PowerPoint</Application>
  <PresentationFormat>On-screen Show (4:3)</PresentationFormat>
  <Paragraphs>125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303</cp:revision>
  <dcterms:created xsi:type="dcterms:W3CDTF">2016-10-06T23:04:54Z</dcterms:created>
  <dcterms:modified xsi:type="dcterms:W3CDTF">2017-11-10T10:03:27Z</dcterms:modified>
</cp:coreProperties>
</file>