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8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1840" autoAdjust="0"/>
  </p:normalViewPr>
  <p:slideViewPr>
    <p:cSldViewPr snapToGrid="0" showGuides="1">
      <p:cViewPr varScale="1">
        <p:scale>
          <a:sx n="58" d="100"/>
          <a:sy n="58" d="100"/>
        </p:scale>
        <p:origin x="288" y="60"/>
      </p:cViewPr>
      <p:guideLst>
        <p:guide orient="horz" pos="528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think of j in</a:t>
            </a:r>
            <a:r>
              <a:rPr lang="en-US" baseline="0" dirty="0"/>
              <a:t> two ways: which character in the pattern are we looking to match, and how long a string of consecutive matches exists in our recent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69 sets the matches – these are like the straight lines in the DFA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70 prepares</a:t>
            </a:r>
            <a:r>
              <a:rPr lang="en-US" baseline="0" dirty="0"/>
              <a:t> x for the next iteration, to determine which column to copy over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4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6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7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3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6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5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3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#5: 10/6/17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Quiz #1 is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Knuth-Morris-Pratt (KMP) substring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18" y="3801037"/>
            <a:ext cx="246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of outer </a:t>
            </a:r>
            <a:r>
              <a:rPr lang="en-US" i="1" dirty="0"/>
              <a:t>for </a:t>
            </a:r>
            <a:r>
              <a:rPr lang="en-US" dirty="0"/>
              <a:t>loop: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x at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j at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through departure states, excluding final state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22676" y="2291507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65701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485A2E-940A-4256-818B-E2FE4EB196A2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08226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67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of inner </a:t>
            </a:r>
            <a:r>
              <a:rPr lang="en-US" i="1" dirty="0"/>
              <a:t>for </a:t>
            </a:r>
            <a:r>
              <a:rPr lang="en-US" dirty="0"/>
              <a:t>loop: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over characters in ASCII set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138246" y="2038120"/>
            <a:ext cx="1370188" cy="4354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95C35D-601D-4575-98E5-1E58374CF76E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8302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of inner </a:t>
            </a:r>
            <a:r>
              <a:rPr lang="en-US" i="1" dirty="0"/>
              <a:t>for</a:t>
            </a:r>
            <a:r>
              <a:rPr lang="en-US" dirty="0"/>
              <a:t> loop over ASCII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dfa</a:t>
            </a:r>
            <a:r>
              <a:rPr lang="en-US" dirty="0"/>
              <a:t>[c][1] = </a:t>
            </a:r>
            <a:r>
              <a:rPr lang="en-US" dirty="0" err="1"/>
              <a:t>dfa</a:t>
            </a:r>
            <a:r>
              <a:rPr lang="en-US" dirty="0"/>
              <a:t>[c][0]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114800" y="2038120"/>
            <a:ext cx="1030078" cy="62301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91730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0E4952-EB4C-4B87-A511-BEDD8B81D36A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408593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pat.charAt</a:t>
            </a:r>
            <a:r>
              <a:rPr lang="en-US" dirty="0"/>
              <a:t>(1) = “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][1] =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04036" y="2016087"/>
            <a:ext cx="610335" cy="8152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90133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2D1E81-8EA2-429B-AA76-18D09F30E6AF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91746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pat.charAt</a:t>
            </a:r>
            <a:r>
              <a:rPr lang="en-US" dirty="0"/>
              <a:t>(1) = “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r>
              <a:rPr lang="en-US" dirty="0"/>
              <a:t>x = </a:t>
            </a:r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 =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1665" y="2247442"/>
            <a:ext cx="610335" cy="8152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1E4813-59FE-4A76-AB65-313CCD6EDF26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4839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outer loop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 = </a:t>
            </a:r>
            <a:r>
              <a:rPr lang="en-US" dirty="0"/>
              <a:t>2</a:t>
            </a: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372709" y="2309447"/>
            <a:ext cx="1348153" cy="1172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9EE337-A073-4778-B769-1C88C3AE41A0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84869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rows, copy over contents of column 0 to column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24648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85141" y="2473569"/>
            <a:ext cx="1289536" cy="1172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ED215D-0E29-46C1-A6B4-FB815615761D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40111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[v][2]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75431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26525" y="2168769"/>
            <a:ext cx="867506" cy="6799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740B9E-E308-4841-B149-CE3439F353B4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92485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dfa</a:t>
            </a:r>
            <a:r>
              <a:rPr lang="en-US" dirty="0">
                <a:sym typeface="Wingdings" panose="05000000000000000000" pitchFamily="2" charset="2"/>
              </a:rPr>
              <a:t>[v][0] = 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032739" y="2400935"/>
            <a:ext cx="867506" cy="6799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24BAE4-55B6-412A-911A-D92BC12DA05D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39689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3" y="3955275"/>
            <a:ext cx="219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572000" y="2238168"/>
            <a:ext cx="1066800" cy="21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71BC63-0516-4426-8445-797B739D4FCC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9212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Brute Force Substring 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082" y="605984"/>
            <a:ext cx="283091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  <a:p>
            <a:endParaRPr lang="en-US" sz="2800" dirty="0"/>
          </a:p>
          <a:p>
            <a:r>
              <a:rPr lang="en-US" sz="2800" u="sng" dirty="0"/>
              <a:t>Text to search</a:t>
            </a:r>
            <a:r>
              <a:rPr lang="en-US" sz="2800" dirty="0"/>
              <a:t>: </a:t>
            </a:r>
            <a:r>
              <a:rPr lang="en-US" sz="2800" dirty="0" err="1"/>
              <a:t>viiivi</a:t>
            </a:r>
            <a:r>
              <a:rPr lang="en-US" sz="2800" dirty="0" err="1">
                <a:solidFill>
                  <a:srgbClr val="C00000"/>
                </a:solidFill>
              </a:rPr>
              <a:t>vivid</a:t>
            </a:r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77" y="605984"/>
            <a:ext cx="5728860" cy="354960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3286" y="2767051"/>
            <a:ext cx="2830918" cy="2315344"/>
            <a:chOff x="103286" y="2767051"/>
            <a:chExt cx="2830918" cy="2315344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 flipV="1">
              <a:off x="501805" y="2767051"/>
              <a:ext cx="267629" cy="648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3286" y="3512735"/>
              <a:ext cx="2830918" cy="15696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Unnecessary work  when </a:t>
              </a:r>
              <a:r>
                <a:rPr lang="en-US" sz="2400" dirty="0" err="1"/>
                <a:t>i</a:t>
              </a:r>
              <a:r>
                <a:rPr lang="en-US" sz="2400" dirty="0"/>
                <a:t> = 1 (We saw this character on the previous iteration.)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947854" y="2767051"/>
            <a:ext cx="0" cy="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47854" y="2763719"/>
            <a:ext cx="6969512" cy="3182621"/>
            <a:chOff x="947854" y="2763719"/>
            <a:chExt cx="6969512" cy="3182621"/>
          </a:xfrm>
        </p:grpSpPr>
        <p:grpSp>
          <p:nvGrpSpPr>
            <p:cNvPr id="22" name="Group 21"/>
            <p:cNvGrpSpPr/>
            <p:nvPr/>
          </p:nvGrpSpPr>
          <p:grpSpPr>
            <a:xfrm>
              <a:off x="1293541" y="2809902"/>
              <a:ext cx="6623825" cy="3136438"/>
              <a:chOff x="1293541" y="2809902"/>
              <a:chExt cx="6623825" cy="313643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146077" y="4376680"/>
                <a:ext cx="4771289" cy="15696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never back up the text pointer, we may need some way to remember previous characters that matched the target.</a:t>
                </a:r>
              </a:p>
            </p:txBody>
          </p: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flipH="1" flipV="1">
                <a:off x="1293541" y="2809902"/>
                <a:ext cx="1880415" cy="176700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947854" y="2763719"/>
              <a:ext cx="345687" cy="3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Lines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column 1 to column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52726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96862" y="2238168"/>
            <a:ext cx="1031630" cy="2930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DC8AB4-FA21-4921-8F0A-747C8E6A9EAF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58016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][3]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61569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208585" y="2036157"/>
            <a:ext cx="515815" cy="788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E6F66F-D430-4D88-8318-29327DD52FC0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5278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dfa</a:t>
            </a: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 = 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70648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997569" y="2238596"/>
            <a:ext cx="515815" cy="788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6D45E5-D5B8-429B-AE08-A8EB39EBFD5F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6994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25142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572000" y="2349043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6DF026-15DC-4372-A458-6132AF253920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67749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Lines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inner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column 2 to column 4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59245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61692" y="2642120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1B48F7-F102-4910-9451-479616C4ACFE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777356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[d][4] =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85138" y="2841412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925DD8-CB36-4EF2-B8BE-A898B19E7E84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377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Both representations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19037"/>
              </p:ext>
            </p:extLst>
          </p:nvPr>
        </p:nvGraphicFramePr>
        <p:xfrm>
          <a:off x="260441" y="614667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8" y="2870187"/>
            <a:ext cx="8541236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4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Exercise: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29" y="622756"/>
            <a:ext cx="756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 an alphabet consisting of {</a:t>
            </a:r>
            <a:r>
              <a:rPr lang="en-US" sz="2400" dirty="0" err="1"/>
              <a:t>a,b</a:t>
            </a:r>
            <a:r>
              <a:rPr lang="en-US" sz="2400" dirty="0"/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search pattern is “</a:t>
            </a:r>
            <a:r>
              <a:rPr lang="en-US" sz="2400" dirty="0" err="1"/>
              <a:t>aabaaa</a:t>
            </a:r>
            <a:r>
              <a:rPr lang="en-US" sz="2400" dirty="0"/>
              <a:t>.” (2a + 1b + 3a)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the DFA as a set of states and arrows.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Optional: Try converting this to a 2D array.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1014" y="5802923"/>
            <a:ext cx="7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credit: http://www.cs.princeton.edu/~rs/AlgsDS07/21PatternMatching.pdf</a:t>
            </a:r>
          </a:p>
        </p:txBody>
      </p:sp>
    </p:spTree>
    <p:extLst>
      <p:ext uri="{BB962C8B-B14F-4D97-AF65-F5344CB8AC3E}">
        <p14:creationId xmlns:p14="http://schemas.microsoft.com/office/powerpoint/2010/main" val="404945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4" y="1058763"/>
            <a:ext cx="7132320" cy="14819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93802"/>
            <a:ext cx="75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aabaaa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1" y="2737751"/>
            <a:ext cx="8437028" cy="11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Some terminology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0028" y="838200"/>
            <a:ext cx="283091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  <a:p>
            <a:endParaRPr lang="en-US" sz="2800" dirty="0"/>
          </a:p>
          <a:p>
            <a:r>
              <a:rPr lang="en-US" sz="2800" u="sng" dirty="0"/>
              <a:t>Text to search</a:t>
            </a:r>
            <a:r>
              <a:rPr lang="en-US" sz="2800" dirty="0"/>
              <a:t>: </a:t>
            </a:r>
            <a:r>
              <a:rPr lang="en-US" sz="2800" dirty="0" err="1"/>
              <a:t>viiivi</a:t>
            </a:r>
            <a:r>
              <a:rPr lang="en-US" sz="2800" dirty="0" err="1">
                <a:solidFill>
                  <a:srgbClr val="C00000"/>
                </a:solidFill>
              </a:rPr>
              <a:t>vivid</a:t>
            </a:r>
            <a:r>
              <a:rPr lang="en-US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790" y="730969"/>
            <a:ext cx="42441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Text pointer</a:t>
            </a:r>
            <a:r>
              <a:rPr lang="en-US" sz="2400" dirty="0"/>
              <a:t>: Keeps track of our current character position in the text to search.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377" y="2184607"/>
            <a:ext cx="424415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Pattern pointer</a:t>
            </a:r>
            <a:r>
              <a:rPr lang="en-US" sz="2400" dirty="0"/>
              <a:t>: Keeps track of the current character in the pattern, which we are matching against the text to search.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790" y="4007576"/>
            <a:ext cx="42441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KMP will never decrement the text pointer, but it can decrement the pattern pointer.</a:t>
            </a:r>
          </a:p>
        </p:txBody>
      </p:sp>
    </p:spTree>
    <p:extLst>
      <p:ext uri="{BB962C8B-B14F-4D97-AF65-F5344CB8AC3E}">
        <p14:creationId xmlns:p14="http://schemas.microsoft.com/office/powerpoint/2010/main" val="6705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Deterministic finite state automaton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0028" y="838200"/>
            <a:ext cx="283091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707" y="502995"/>
            <a:ext cx="5035142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The DFA helps keep track of the recent history of matches, which determines how to update the pattern pointer.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98788" y="1653242"/>
            <a:ext cx="8594221" cy="2672062"/>
            <a:chOff x="198788" y="1452524"/>
            <a:chExt cx="8594221" cy="2672062"/>
          </a:xfrm>
        </p:grpSpPr>
        <p:sp>
          <p:nvSpPr>
            <p:cNvPr id="7" name="TextBox 6"/>
            <p:cNvSpPr txBox="1"/>
            <p:nvPr/>
          </p:nvSpPr>
          <p:spPr>
            <a:xfrm>
              <a:off x="198788" y="1452524"/>
              <a:ext cx="503514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# of states = </a:t>
              </a:r>
              <a:r>
                <a:rPr lang="en-US" sz="2200" dirty="0" err="1"/>
                <a:t>pattern.length</a:t>
              </a:r>
              <a:r>
                <a:rPr lang="en-US" sz="2200" dirty="0"/>
                <a:t>() + 1 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3834" y="3203272"/>
              <a:ext cx="8519175" cy="921314"/>
              <a:chOff x="273834" y="3203272"/>
              <a:chExt cx="8519175" cy="921314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3834" y="3203272"/>
                <a:ext cx="8519175" cy="921314"/>
                <a:chOff x="273834" y="3203272"/>
                <a:chExt cx="8519175" cy="921314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73834" y="3203272"/>
                  <a:ext cx="8519175" cy="921314"/>
                  <a:chOff x="273834" y="3203272"/>
                  <a:chExt cx="8519175" cy="921314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273834" y="3203272"/>
                    <a:ext cx="8519175" cy="921314"/>
                    <a:chOff x="273834" y="3348235"/>
                    <a:chExt cx="8519175" cy="921314"/>
                  </a:xfrm>
                </p:grpSpPr>
                <p:sp>
                  <p:nvSpPr>
                    <p:cNvPr id="3" name="Oval 2"/>
                    <p:cNvSpPr>
                      <a:spLocks noChangeAspect="1"/>
                    </p:cNvSpPr>
                    <p:nvPr/>
                  </p:nvSpPr>
                  <p:spPr>
                    <a:xfrm>
                      <a:off x="273834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" name="Oval 9"/>
                    <p:cNvSpPr>
                      <a:spLocks noChangeAspect="1"/>
                    </p:cNvSpPr>
                    <p:nvPr/>
                  </p:nvSpPr>
                  <p:spPr>
                    <a:xfrm>
                      <a:off x="1792997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Oval 10"/>
                    <p:cNvSpPr>
                      <a:spLocks noChangeAspect="1"/>
                    </p:cNvSpPr>
                    <p:nvPr/>
                  </p:nvSpPr>
                  <p:spPr>
                    <a:xfrm>
                      <a:off x="6350486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>
                      <a:spLocks noChangeAspect="1"/>
                    </p:cNvSpPr>
                    <p:nvPr/>
                  </p:nvSpPr>
                  <p:spPr>
                    <a:xfrm>
                      <a:off x="3312160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>
                      <a:spLocks noChangeAspect="1"/>
                    </p:cNvSpPr>
                    <p:nvPr/>
                  </p:nvSpPr>
                  <p:spPr>
                    <a:xfrm>
                      <a:off x="4831323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>
                      <a:spLocks noChangeAspect="1"/>
                    </p:cNvSpPr>
                    <p:nvPr/>
                  </p:nvSpPr>
                  <p:spPr>
                    <a:xfrm>
                      <a:off x="7869647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80652" y="3497248"/>
                    <a:ext cx="297900" cy="374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2105728" y="3497248"/>
                  <a:ext cx="297900" cy="374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3618976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29224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663217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182376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90023" y="2679453"/>
            <a:ext cx="1202974" cy="1205671"/>
            <a:chOff x="590023" y="2679453"/>
            <a:chExt cx="1202974" cy="1205671"/>
          </a:xfrm>
        </p:grpSpPr>
        <p:cxnSp>
          <p:nvCxnSpPr>
            <p:cNvPr id="8" name="Straight Arrow Connector 7"/>
            <p:cNvCxnSpPr>
              <a:stCxn id="3" idx="6"/>
              <a:endCxn id="10" idx="2"/>
            </p:cNvCxnSpPr>
            <p:nvPr/>
          </p:nvCxnSpPr>
          <p:spPr>
            <a:xfrm>
              <a:off x="1197196" y="3864647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42162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90023" y="2679453"/>
              <a:ext cx="893074" cy="845668"/>
              <a:chOff x="615437" y="2682854"/>
              <a:chExt cx="893074" cy="845668"/>
            </a:xfrm>
          </p:grpSpPr>
          <p:cxnSp>
            <p:nvCxnSpPr>
              <p:cNvPr id="55" name="Connector: Curved 54"/>
              <p:cNvCxnSpPr/>
              <p:nvPr/>
            </p:nvCxnSpPr>
            <p:spPr>
              <a:xfrm rot="16200000" flipV="1">
                <a:off x="831283" y="3297832"/>
                <a:ext cx="134923" cy="326458"/>
              </a:xfrm>
              <a:prstGeom prst="curvedConnector3">
                <a:avLst>
                  <a:gd name="adj1" fmla="val 36860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15437" y="2682854"/>
                <a:ext cx="8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!= v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41865" y="2687240"/>
            <a:ext cx="2579212" cy="2072619"/>
            <a:chOff x="741865" y="2687240"/>
            <a:chExt cx="2579212" cy="2072619"/>
          </a:xfrm>
        </p:grpSpPr>
        <p:sp>
          <p:nvSpPr>
            <p:cNvPr id="33" name="TextBox 32"/>
            <p:cNvSpPr txBox="1"/>
            <p:nvPr/>
          </p:nvSpPr>
          <p:spPr>
            <a:xfrm>
              <a:off x="2855161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41865" y="2687240"/>
              <a:ext cx="2579212" cy="2072619"/>
              <a:chOff x="741865" y="2687240"/>
              <a:chExt cx="2579212" cy="2072619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2725276" y="3905602"/>
                <a:ext cx="595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41865" y="2687240"/>
                <a:ext cx="2139525" cy="2072619"/>
                <a:chOff x="741865" y="2687240"/>
                <a:chExt cx="2139525" cy="2072619"/>
              </a:xfrm>
            </p:grpSpPr>
            <p:cxnSp>
              <p:nvCxnSpPr>
                <p:cNvPr id="58" name="Connector: Curved 57"/>
                <p:cNvCxnSpPr/>
                <p:nvPr/>
              </p:nvCxnSpPr>
              <p:spPr>
                <a:xfrm rot="16200000" flipV="1">
                  <a:off x="2371200" y="3315365"/>
                  <a:ext cx="134923" cy="326458"/>
                </a:xfrm>
                <a:prstGeom prst="curvedConnector3">
                  <a:avLst>
                    <a:gd name="adj1" fmla="val 36860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289166" y="2687240"/>
                  <a:ext cx="592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6083" y="4390527"/>
                  <a:ext cx="910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!(v || </a:t>
                  </a:r>
                  <a:r>
                    <a:rPr lang="en-US" dirty="0" err="1"/>
                    <a:t>i</a:t>
                  </a:r>
                  <a:r>
                    <a:rPr lang="en-US" dirty="0"/>
                    <a:t>)</a:t>
                  </a:r>
                </a:p>
              </p:txBody>
            </p:sp>
            <p:cxnSp>
              <p:nvCxnSpPr>
                <p:cNvPr id="63" name="Connector: Curved 62"/>
                <p:cNvCxnSpPr>
                  <a:stCxn id="10" idx="4"/>
                  <a:endCxn id="3" idx="4"/>
                </p:cNvCxnSpPr>
                <p:nvPr/>
              </p:nvCxnSpPr>
              <p:spPr>
                <a:xfrm rot="5400000">
                  <a:off x="1495097" y="3565723"/>
                  <a:ext cx="12700" cy="1519163"/>
                </a:xfrm>
                <a:prstGeom prst="curved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Group 67"/>
          <p:cNvGrpSpPr/>
          <p:nvPr/>
        </p:nvGrpSpPr>
        <p:grpSpPr>
          <a:xfrm>
            <a:off x="741865" y="3510808"/>
            <a:ext cx="4100609" cy="1677257"/>
            <a:chOff x="741865" y="3510808"/>
            <a:chExt cx="4100609" cy="167725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246673" y="3880690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84471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41865" y="4318954"/>
              <a:ext cx="3038326" cy="869111"/>
              <a:chOff x="741865" y="4318954"/>
              <a:chExt cx="3038326" cy="869111"/>
            </a:xfrm>
          </p:grpSpPr>
          <p:cxnSp>
            <p:nvCxnSpPr>
              <p:cNvPr id="69" name="Connector: Curved 68"/>
              <p:cNvCxnSpPr>
                <a:stCxn id="12" idx="4"/>
                <a:endCxn id="3" idx="4"/>
              </p:cNvCxnSpPr>
              <p:nvPr/>
            </p:nvCxnSpPr>
            <p:spPr>
              <a:xfrm rot="5400000">
                <a:off x="2254678" y="2806141"/>
                <a:ext cx="12700" cy="3038326"/>
              </a:xfrm>
              <a:prstGeom prst="curvedConnector3">
                <a:avLst>
                  <a:gd name="adj1" fmla="val 57512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55354" y="4818733"/>
                <a:ext cx="8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!= v</a:t>
                </a: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741865" y="2900937"/>
            <a:ext cx="7127782" cy="3098350"/>
            <a:chOff x="741865" y="2900937"/>
            <a:chExt cx="7127782" cy="309835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273846" y="3893146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439788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20" name="Connector: Curved 19"/>
            <p:cNvCxnSpPr/>
            <p:nvPr/>
          </p:nvCxnSpPr>
          <p:spPr>
            <a:xfrm rot="16200000" flipV="1">
              <a:off x="6030846" y="2737765"/>
              <a:ext cx="12700" cy="1360816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920099" y="2900937"/>
              <a:ext cx="59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38" name="Curved Connector 37"/>
            <p:cNvCxnSpPr>
              <a:stCxn id="11" idx="4"/>
              <a:endCxn id="3" idx="4"/>
            </p:cNvCxnSpPr>
            <p:nvPr/>
          </p:nvCxnSpPr>
          <p:spPr>
            <a:xfrm rot="5400000">
              <a:off x="3773841" y="1286978"/>
              <a:ext cx="12700" cy="6076652"/>
            </a:xfrm>
            <a:prstGeom prst="curvedConnector3">
              <a:avLst>
                <a:gd name="adj1" fmla="val 113538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608877" y="5629955"/>
              <a:ext cx="110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!(v || d)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4352" y="3510808"/>
            <a:ext cx="5649012" cy="1990535"/>
            <a:chOff x="704352" y="3510808"/>
            <a:chExt cx="5649012" cy="1990535"/>
          </a:xfrm>
        </p:grpSpPr>
        <p:grpSp>
          <p:nvGrpSpPr>
            <p:cNvPr id="83" name="Group 82"/>
            <p:cNvGrpSpPr/>
            <p:nvPr/>
          </p:nvGrpSpPr>
          <p:grpSpPr>
            <a:xfrm>
              <a:off x="704352" y="3510808"/>
              <a:ext cx="5649012" cy="1990535"/>
              <a:chOff x="704352" y="3510808"/>
              <a:chExt cx="5649012" cy="1990535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920099" y="351080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947062" y="5132011"/>
                <a:ext cx="910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!(v ||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21" name="Curved Connector 20"/>
              <p:cNvCxnSpPr/>
              <p:nvPr/>
            </p:nvCxnSpPr>
            <p:spPr>
              <a:xfrm rot="5400000">
                <a:off x="2976747" y="2028206"/>
                <a:ext cx="12700" cy="4557489"/>
              </a:xfrm>
              <a:prstGeom prst="curvedConnector3">
                <a:avLst>
                  <a:gd name="adj1" fmla="val 796158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757563" y="3874429"/>
                <a:ext cx="595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261028" y="4318954"/>
              <a:ext cx="3038326" cy="655500"/>
              <a:chOff x="2261028" y="4318954"/>
              <a:chExt cx="3038326" cy="655500"/>
            </a:xfrm>
          </p:grpSpPr>
          <p:cxnSp>
            <p:nvCxnSpPr>
              <p:cNvPr id="15" name="Connector: Curved 14"/>
              <p:cNvCxnSpPr>
                <a:stCxn id="13" idx="4"/>
                <a:endCxn id="10" idx="4"/>
              </p:cNvCxnSpPr>
              <p:nvPr/>
            </p:nvCxnSpPr>
            <p:spPr>
              <a:xfrm rot="5400000">
                <a:off x="3773841" y="2806141"/>
                <a:ext cx="12700" cy="3038326"/>
              </a:xfrm>
              <a:prstGeom prst="curvedConnector3">
                <a:avLst>
                  <a:gd name="adj1" fmla="val 35538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3631241" y="460013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1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DFA data structure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154" y="660312"/>
            <a:ext cx="374609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How do we implement this in code?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8154" y="1628401"/>
            <a:ext cx="44933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What data structure do we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Textbook implementation (KMP.java) stores the transition matrix as a 2D array.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7687"/>
              </p:ext>
            </p:extLst>
          </p:nvPr>
        </p:nvGraphicFramePr>
        <p:xfrm>
          <a:off x="530820" y="3574951"/>
          <a:ext cx="406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-43495" y="3105731"/>
            <a:ext cx="5268723" cy="3029540"/>
            <a:chOff x="2214968" y="3105729"/>
            <a:chExt cx="5268723" cy="302954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89282" y="3448281"/>
              <a:ext cx="4023360" cy="110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403690" y="3105729"/>
              <a:ext cx="5080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 = pattern pointer = DFA state we are departing </a:t>
              </a: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rot="5400000" flipV="1">
              <a:off x="1351948" y="4855109"/>
              <a:ext cx="2560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 rot="16200000">
              <a:off x="1133919" y="4603381"/>
              <a:ext cx="2500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 = ASCII character 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262301" y="3444285"/>
            <a:ext cx="2904959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the ‘vivid’ example, the full array dimensions would be 256 x 5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54" y="453435"/>
            <a:ext cx="4136506" cy="16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46-51</a:t>
            </a:r>
          </a:p>
        </p:txBody>
      </p:sp>
      <p:pic>
        <p:nvPicPr>
          <p:cNvPr id="2" name="Picture 1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28397" r="8960" b="15714"/>
          <a:stretch/>
        </p:blipFill>
        <p:spPr>
          <a:xfrm>
            <a:off x="220337" y="804225"/>
            <a:ext cx="8321040" cy="1616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92" y="2776251"/>
            <a:ext cx="78440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Declaration of instance variables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code works with patterns represented as either char arrays or Strings; here we’ll focus on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99" y="3657598"/>
            <a:ext cx="78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Lines 59-60</a:t>
            </a:r>
            <a:r>
              <a:rPr lang="en-US" dirty="0"/>
              <a:t>: Initialize instance variables; Radix = character set size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10149" y="1101687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5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" y="3624547"/>
            <a:ext cx="78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Lines 63-64</a:t>
            </a:r>
            <a:r>
              <a:rPr lang="en-US" dirty="0"/>
              <a:t>: Initialize transition matrix (here compressing all unused ASCII characters to one row)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83874" y="1861851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38543"/>
              </p:ext>
            </p:extLst>
          </p:nvPr>
        </p:nvGraphicFramePr>
        <p:xfrm>
          <a:off x="2886422" y="4223344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29788" y="3915508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99598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70" y="4072314"/>
            <a:ext cx="221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 65</a:t>
            </a:r>
            <a:r>
              <a:rPr lang="en-US" dirty="0"/>
              <a:t>: Add a ‘1’ to </a:t>
            </a:r>
            <a:r>
              <a:rPr lang="en-US" dirty="0" err="1"/>
              <a:t>dfa</a:t>
            </a:r>
            <a:r>
              <a:rPr lang="en-US" dirty="0"/>
              <a:t>[v][0]  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66184" y="2126679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68717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83139D-5289-4981-94BE-3EEFD037C3F9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410033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2728</TotalTime>
  <Words>1693</Words>
  <Application>Microsoft Office PowerPoint</Application>
  <PresentationFormat>On-screen Show (4:3)</PresentationFormat>
  <Paragraphs>734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198</cp:revision>
  <dcterms:created xsi:type="dcterms:W3CDTF">2016-10-06T23:04:54Z</dcterms:created>
  <dcterms:modified xsi:type="dcterms:W3CDTF">2017-10-06T04:00:30Z</dcterms:modified>
</cp:coreProperties>
</file>