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4510" autoAdjust="0"/>
  </p:normalViewPr>
  <p:slideViewPr>
    <p:cSldViewPr snapToGrid="0" showGuides="1">
      <p:cViewPr>
        <p:scale>
          <a:sx n="80" d="100"/>
          <a:sy n="80" d="100"/>
        </p:scale>
        <p:origin x="1056" y="120"/>
      </p:cViewPr>
      <p:guideLst>
        <p:guide orient="horz" pos="55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7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4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1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c13/CS15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c13/CS1501-Spring-2017/blob/master/cs1501_rec3_Jan27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CS1501 Recitation #2: 9/15/17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Review of / practice with LSD radix sort</a:t>
            </a:r>
          </a:p>
          <a:p>
            <a:pPr marL="457200" indent="-457200">
              <a:buAutoNum type="arabicPeriod"/>
            </a:pPr>
            <a:r>
              <a:rPr lang="en-US" sz="2400" dirty="0"/>
              <a:t>Discussion of implementation in 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3"/>
              </a:rPr>
              <a:t>https://github.com/kc13/CS1501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A9E8-DC87-4BF6-B962-3457B224DDAD}"/>
              </a:ext>
            </a:extLst>
          </p:cNvPr>
          <p:cNvSpPr txBox="1"/>
          <p:nvPr/>
        </p:nvSpPr>
        <p:spPr>
          <a:xfrm>
            <a:off x="400146" y="331527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Note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dirty="0"/>
              <a:t>DLBs will not be covered today, but relevant slides from the Spring can be found here: </a:t>
            </a:r>
            <a:r>
              <a:rPr lang="en-US" sz="2400" dirty="0">
                <a:hlinkClick r:id="rId4"/>
              </a:rPr>
              <a:t>https://github.com/kc13/CS1501-Spring-2017/blob/master/cs1501_rec3_Jan27.pptx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DB1F55-FBF2-44B1-AAB7-B4CDBF0CCF3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Steps for each digit: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6C63-A3B2-421B-A7DB-B309215FE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28024" r="23109" b="49972"/>
          <a:stretch/>
        </p:blipFill>
        <p:spPr>
          <a:xfrm>
            <a:off x="130627" y="529444"/>
            <a:ext cx="4754880" cy="15976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E1696E-95D1-4FE8-A902-B49F11FB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89" y="523220"/>
            <a:ext cx="1188720" cy="36586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0B83C1-B926-479C-B802-5E8FC92CCB79}"/>
              </a:ext>
            </a:extLst>
          </p:cNvPr>
          <p:cNvSpPr txBox="1"/>
          <p:nvPr/>
        </p:nvSpPr>
        <p:spPr>
          <a:xfrm>
            <a:off x="6511848" y="141489"/>
            <a:ext cx="3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Counts: d = 4, t = 4, w = 2</a:t>
            </a:r>
          </a:p>
        </p:txBody>
      </p:sp>
    </p:spTree>
    <p:extLst>
      <p:ext uri="{BB962C8B-B14F-4D97-AF65-F5344CB8AC3E}">
        <p14:creationId xmlns:p14="http://schemas.microsoft.com/office/powerpoint/2010/main" val="7712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DB1F55-FBF2-44B1-AAB7-B4CDBF0CCF30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Steps for each digit: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6C63-A3B2-421B-A7DB-B309215FE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6" t="28024" r="23109" b="49972"/>
          <a:stretch/>
        </p:blipFill>
        <p:spPr>
          <a:xfrm>
            <a:off x="130627" y="529444"/>
            <a:ext cx="4754880" cy="1597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92D4F66-75AE-4890-8AB0-8221F6660FE0}"/>
              </a:ext>
            </a:extLst>
          </p:cNvPr>
          <p:cNvGrpSpPr/>
          <p:nvPr/>
        </p:nvGrpSpPr>
        <p:grpSpPr>
          <a:xfrm>
            <a:off x="130627" y="2014910"/>
            <a:ext cx="6668736" cy="1301827"/>
            <a:chOff x="130627" y="2014910"/>
            <a:chExt cx="6668736" cy="13018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80E891-3C90-44B1-97AD-60BD75DC2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25" t="46931" r="14394" b="37253"/>
            <a:stretch/>
          </p:blipFill>
          <p:spPr>
            <a:xfrm>
              <a:off x="130627" y="2014910"/>
              <a:ext cx="5581650" cy="114693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573D0D-F965-47FC-BD78-42ED0E405960}"/>
                </a:ext>
              </a:extLst>
            </p:cNvPr>
            <p:cNvSpPr txBox="1"/>
            <p:nvPr/>
          </p:nvSpPr>
          <p:spPr>
            <a:xfrm>
              <a:off x="4351102" y="2116408"/>
              <a:ext cx="2448261" cy="1200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Compute offsets for character positions in aux array: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0, 4, 8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F714FE-06A5-423D-ABE5-ADF11F2ABA61}"/>
              </a:ext>
            </a:extLst>
          </p:cNvPr>
          <p:cNvGrpSpPr/>
          <p:nvPr/>
        </p:nvGrpSpPr>
        <p:grpSpPr>
          <a:xfrm>
            <a:off x="130627" y="3437911"/>
            <a:ext cx="7526096" cy="2634238"/>
            <a:chOff x="130627" y="3437911"/>
            <a:chExt cx="7526096" cy="26342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CC6F22-459C-40B2-9C86-C6997D710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752" t="60597" r="13332" b="3078"/>
            <a:stretch/>
          </p:blipFill>
          <p:spPr>
            <a:xfrm>
              <a:off x="130627" y="3437911"/>
              <a:ext cx="5675262" cy="263423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430955-6081-4422-BBEF-36BD2BFFFF8D}"/>
                </a:ext>
              </a:extLst>
            </p:cNvPr>
            <p:cNvSpPr txBox="1"/>
            <p:nvPr/>
          </p:nvSpPr>
          <p:spPr>
            <a:xfrm>
              <a:off x="4643466" y="4715995"/>
              <a:ext cx="3013257" cy="120032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over words to new array.  Once the sort on digit d is complete, copy the sorted array back to the original.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B626B41-792F-4D05-972A-D462CB3A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89" y="523220"/>
            <a:ext cx="1188720" cy="36586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474E0C-98E0-426E-9089-531429CF0F01}"/>
              </a:ext>
            </a:extLst>
          </p:cNvPr>
          <p:cNvSpPr txBox="1"/>
          <p:nvPr/>
        </p:nvSpPr>
        <p:spPr>
          <a:xfrm>
            <a:off x="6511848" y="141489"/>
            <a:ext cx="3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Counts: d = 4, t = 4, w = 2</a:t>
            </a:r>
          </a:p>
        </p:txBody>
      </p:sp>
    </p:spTree>
    <p:extLst>
      <p:ext uri="{BB962C8B-B14F-4D97-AF65-F5344CB8AC3E}">
        <p14:creationId xmlns:p14="http://schemas.microsoft.com/office/powerpoint/2010/main" val="42691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" y="705148"/>
            <a:ext cx="5076000" cy="485715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67250" y="705149"/>
            <a:ext cx="3943350" cy="723602"/>
            <a:chOff x="4667250" y="705149"/>
            <a:chExt cx="3943350" cy="723602"/>
          </a:xfrm>
        </p:grpSpPr>
        <p:sp>
          <p:nvSpPr>
            <p:cNvPr id="13" name="TextBox 12"/>
            <p:cNvSpPr txBox="1"/>
            <p:nvPr/>
          </p:nvSpPr>
          <p:spPr>
            <a:xfrm>
              <a:off x="5056846" y="789951"/>
              <a:ext cx="3553754" cy="55399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 = # chars in Strings</a:t>
              </a:r>
            </a:p>
            <a:p>
              <a:r>
                <a:rPr lang="en-US" sz="1400" dirty="0"/>
                <a:t>n = # of Strings, R = radix, aux = blank array </a:t>
              </a:r>
              <a:r>
                <a:rPr lang="en-US" sz="1600" dirty="0"/>
                <a:t> </a:t>
              </a:r>
            </a:p>
          </p:txBody>
        </p:sp>
        <p:sp>
          <p:nvSpPr>
            <p:cNvPr id="4" name="Right Brace 3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81200" y="1597651"/>
            <a:ext cx="2996025" cy="552017"/>
            <a:chOff x="4667250" y="687652"/>
            <a:chExt cx="3943350" cy="741099"/>
          </a:xfrm>
        </p:grpSpPr>
        <p:sp>
          <p:nvSpPr>
            <p:cNvPr id="16" name="TextBox 15"/>
            <p:cNvSpPr txBox="1"/>
            <p:nvPr/>
          </p:nvSpPr>
          <p:spPr>
            <a:xfrm>
              <a:off x="5056846" y="687652"/>
              <a:ext cx="3553754" cy="70244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Looping from least to most significant digit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79191" y="2204122"/>
            <a:ext cx="4321862" cy="789939"/>
            <a:chOff x="4667250" y="705149"/>
            <a:chExt cx="3942358" cy="726554"/>
          </a:xfrm>
        </p:grpSpPr>
        <p:sp>
          <p:nvSpPr>
            <p:cNvPr id="19" name="TextBox 18"/>
            <p:cNvSpPr txBox="1"/>
            <p:nvPr/>
          </p:nvSpPr>
          <p:spPr>
            <a:xfrm>
              <a:off x="5055854" y="752308"/>
              <a:ext cx="3553754" cy="6793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this column: Fill the array “count” so that it tracks the frequencies of the different possible characters.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17241" y="3107082"/>
            <a:ext cx="4760009" cy="847085"/>
            <a:chOff x="4667250" y="705149"/>
            <a:chExt cx="3934485" cy="779117"/>
          </a:xfrm>
        </p:grpSpPr>
        <p:sp>
          <p:nvSpPr>
            <p:cNvPr id="24" name="TextBox 23"/>
            <p:cNvSpPr txBox="1"/>
            <p:nvPr/>
          </p:nvSpPr>
          <p:spPr>
            <a:xfrm>
              <a:off x="5047981" y="804872"/>
              <a:ext cx="3553754" cy="67939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Transform the “count” array so the entries instead represent the sum of the preceding frequency counts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05204" y="3819854"/>
            <a:ext cx="4410197" cy="954108"/>
            <a:chOff x="4667250" y="673461"/>
            <a:chExt cx="3926006" cy="877552"/>
          </a:xfrm>
        </p:grpSpPr>
        <p:sp>
          <p:nvSpPr>
            <p:cNvPr id="34" name="TextBox 33"/>
            <p:cNvSpPr txBox="1"/>
            <p:nvPr/>
          </p:nvSpPr>
          <p:spPr>
            <a:xfrm>
              <a:off x="5039502" y="673461"/>
              <a:ext cx="3553754" cy="877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original array’s entries to new array at appropriate offset for that character.  Update the offset for any subsequent entries with the same character.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72109" y="4665688"/>
            <a:ext cx="4337179" cy="786728"/>
            <a:chOff x="4667250" y="705149"/>
            <a:chExt cx="3861000" cy="723602"/>
          </a:xfrm>
        </p:grpSpPr>
        <p:sp>
          <p:nvSpPr>
            <p:cNvPr id="38" name="TextBox 37"/>
            <p:cNvSpPr txBox="1"/>
            <p:nvPr/>
          </p:nvSpPr>
          <p:spPr>
            <a:xfrm>
              <a:off x="4974496" y="931513"/>
              <a:ext cx="3553754" cy="2830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the data back to the original array.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BDC8BA-6042-421F-947B-37131D482F33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The full method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Review of LSD (Least Significant Digit) Radix Sort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72" y="2956890"/>
            <a:ext cx="4363845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LSD Radix sort is a comparison-free algorithm.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72" y="1679582"/>
            <a:ext cx="4363845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worst-case inputs, comparison-based algorithms run with time complexity of at least </a:t>
            </a:r>
            <a:r>
              <a:rPr lang="en-US" sz="2200" i="1" dirty="0" err="1"/>
              <a:t>nlg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1972" y="714493"/>
            <a:ext cx="6994117" cy="1821169"/>
            <a:chOff x="341972" y="714493"/>
            <a:chExt cx="6994117" cy="1821169"/>
          </a:xfrm>
        </p:grpSpPr>
        <p:sp>
          <p:nvSpPr>
            <p:cNvPr id="11" name="TextBox 10"/>
            <p:cNvSpPr txBox="1"/>
            <p:nvPr/>
          </p:nvSpPr>
          <p:spPr>
            <a:xfrm>
              <a:off x="341972" y="714493"/>
              <a:ext cx="4363845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Many sorting algorithms require comparisons.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9494" y="823502"/>
              <a:ext cx="1376595" cy="171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1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One approach to executing radix sort by hand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823502"/>
            <a:ext cx="1376595" cy="171216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41972" y="714493"/>
            <a:ext cx="6783658" cy="1821169"/>
            <a:chOff x="341972" y="714493"/>
            <a:chExt cx="6783658" cy="1821169"/>
          </a:xfrm>
        </p:grpSpPr>
        <p:sp>
          <p:nvSpPr>
            <p:cNvPr id="11" name="TextBox 10"/>
            <p:cNvSpPr txBox="1"/>
            <p:nvPr/>
          </p:nvSpPr>
          <p:spPr>
            <a:xfrm>
              <a:off x="341972" y="714493"/>
              <a:ext cx="4363845" cy="7694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Split the entries into </a:t>
              </a:r>
              <a:r>
                <a:rPr lang="en-US" sz="2200" i="1" dirty="0"/>
                <a:t>k </a:t>
              </a:r>
              <a:r>
                <a:rPr lang="en-US" sz="2200" dirty="0"/>
                <a:t>columns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i="1" dirty="0"/>
                <a:t>k</a:t>
              </a:r>
              <a:r>
                <a:rPr lang="en-US" sz="2200" dirty="0"/>
                <a:t> = max # of digits in an entry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7102398" y="819150"/>
              <a:ext cx="23232" cy="1716512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34898" y="456313"/>
            <a:ext cx="6779941" cy="2393797"/>
            <a:chOff x="434898" y="456313"/>
            <a:chExt cx="6779941" cy="2393797"/>
          </a:xfrm>
        </p:grpSpPr>
        <p:sp>
          <p:nvSpPr>
            <p:cNvPr id="12" name="TextBox 11"/>
            <p:cNvSpPr txBox="1"/>
            <p:nvPr/>
          </p:nvSpPr>
          <p:spPr>
            <a:xfrm>
              <a:off x="434898" y="1742114"/>
              <a:ext cx="427091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Work from LSD column to MSD column: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i="1" dirty="0"/>
                <a:t>for(</a:t>
              </a:r>
              <a:r>
                <a:rPr lang="en-US" sz="2200" i="1" dirty="0" err="1"/>
                <a:t>int</a:t>
              </a:r>
              <a:r>
                <a:rPr lang="en-US" sz="2200" i="1" dirty="0"/>
                <a:t> d = k-1; d &gt;=0; d--)</a:t>
              </a:r>
            </a:p>
          </p:txBody>
        </p: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7214839" y="456313"/>
              <a:ext cx="0" cy="25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714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One approach to executing radix sort by hand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2915" y="1734845"/>
            <a:ext cx="5383544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Loop through possible digit values </a:t>
            </a:r>
            <a:r>
              <a:rPr lang="en-US" sz="2200" i="1" dirty="0"/>
              <a:t>r</a:t>
            </a:r>
            <a:r>
              <a:rPr lang="en-US" sz="2200" dirty="0"/>
              <a:t>, according to base </a:t>
            </a:r>
            <a:r>
              <a:rPr lang="en-US" sz="2200" i="1" dirty="0"/>
              <a:t>R</a:t>
            </a:r>
            <a:r>
              <a:rPr lang="en-US" sz="2200" dirty="0"/>
              <a:t> (i.e., radix):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1" dirty="0"/>
              <a:t>for(</a:t>
            </a:r>
            <a:r>
              <a:rPr lang="en-US" sz="2200" i="1" dirty="0" err="1"/>
              <a:t>int</a:t>
            </a:r>
            <a:r>
              <a:rPr lang="en-US" sz="2200" i="1" dirty="0"/>
              <a:t> r = 0; r &lt; R; r++)</a:t>
            </a:r>
            <a:r>
              <a:rPr lang="en-US" sz="2200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972" y="714493"/>
            <a:ext cx="436384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200" dirty="0"/>
              <a:t>For each digit column: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41971" y="823502"/>
            <a:ext cx="8548970" cy="1712160"/>
            <a:chOff x="341971" y="823502"/>
            <a:chExt cx="8548970" cy="1712160"/>
          </a:xfrm>
        </p:grpSpPr>
        <p:sp>
          <p:nvSpPr>
            <p:cNvPr id="15" name="TextBox 14"/>
            <p:cNvSpPr txBox="1"/>
            <p:nvPr/>
          </p:nvSpPr>
          <p:spPr>
            <a:xfrm>
              <a:off x="341971" y="1213102"/>
              <a:ext cx="4363845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Create a new blank array. 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346" y="823502"/>
              <a:ext cx="1376595" cy="171216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94" y="823502"/>
            <a:ext cx="1376595" cy="171216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7102398" y="819150"/>
            <a:ext cx="23232" cy="1716512"/>
          </a:xfrm>
          <a:prstGeom prst="line">
            <a:avLst/>
          </a:prstGeom>
          <a:ln w="31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7214839" y="456313"/>
            <a:ext cx="0" cy="2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62915" y="825734"/>
            <a:ext cx="8526799" cy="3764085"/>
            <a:chOff x="362915" y="825734"/>
            <a:chExt cx="8526799" cy="376408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4346" y="825734"/>
              <a:ext cx="1375368" cy="170992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62915" y="2804715"/>
              <a:ext cx="4786313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descend through array, searching for values that match </a:t>
              </a:r>
              <a:r>
                <a:rPr lang="en-US" sz="2200" i="1" dirty="0"/>
                <a:t>r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200" dirty="0"/>
                <a:t>upon finding a matching entry, copy it to the first available position in the new blank array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346" y="825734"/>
            <a:ext cx="1375368" cy="17099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10" y="831889"/>
            <a:ext cx="1375368" cy="17099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278" y="835320"/>
            <a:ext cx="1375368" cy="17099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616873" y="456313"/>
            <a:ext cx="69927" cy="2079349"/>
            <a:chOff x="8616873" y="456313"/>
            <a:chExt cx="69927" cy="2079349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8616873" y="456313"/>
              <a:ext cx="0" cy="25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>
              <a:off x="8664499" y="819150"/>
              <a:ext cx="22301" cy="1716512"/>
            </a:xfrm>
            <a:prstGeom prst="line">
              <a:avLst/>
            </a:prstGeom>
            <a:ln w="31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1278" y="2757116"/>
            <a:ext cx="1375368" cy="17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Two more examples to try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8172" y="275570"/>
            <a:ext cx="235040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An ASCII string example (radix = 256):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0972" y="523220"/>
            <a:ext cx="27028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Another base 10 example</a:t>
            </a:r>
            <a:r>
              <a:rPr lang="en-US" dirty="0"/>
              <a:t>:</a:t>
            </a:r>
            <a:endParaRPr lang="en-US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375" y="1004377"/>
            <a:ext cx="872438" cy="26851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231" y="931426"/>
            <a:ext cx="873459" cy="268833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56CBD0-35CD-4CAB-9F0B-77E0292FD758}"/>
              </a:ext>
            </a:extLst>
          </p:cNvPr>
          <p:cNvCxnSpPr/>
          <p:nvPr/>
        </p:nvCxnSpPr>
        <p:spPr>
          <a:xfrm flipH="1" flipV="1">
            <a:off x="2824317" y="2026212"/>
            <a:ext cx="726404" cy="24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7C5B55-1C61-4DDD-B79A-3AECC67FD16C}"/>
              </a:ext>
            </a:extLst>
          </p:cNvPr>
          <p:cNvSpPr txBox="1"/>
          <p:nvPr/>
        </p:nvSpPr>
        <p:spPr>
          <a:xfrm>
            <a:off x="3063101" y="2383068"/>
            <a:ext cx="1652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will illustrate the stability of the sort.</a:t>
            </a:r>
          </a:p>
        </p:txBody>
      </p:sp>
    </p:spTree>
    <p:extLst>
      <p:ext uri="{BB962C8B-B14F-4D97-AF65-F5344CB8AC3E}">
        <p14:creationId xmlns:p14="http://schemas.microsoft.com/office/powerpoint/2010/main" val="204265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Solutions</a:t>
            </a:r>
            <a:r>
              <a:rPr lang="en-US" sz="2800" dirty="0">
                <a:solidFill>
                  <a:srgbClr val="002060"/>
                </a:solidFill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83F25-36D8-4105-BA63-275E9BF6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51" y="1073823"/>
            <a:ext cx="3587490" cy="309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1949C9-C73D-4FF2-86FE-DB26B951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95" y="1073823"/>
            <a:ext cx="3587490" cy="3090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466FC-2944-4931-BCF3-2AFC767844B6}"/>
              </a:ext>
            </a:extLst>
          </p:cNvPr>
          <p:cNvSpPr txBox="1"/>
          <p:nvPr/>
        </p:nvSpPr>
        <p:spPr>
          <a:xfrm>
            <a:off x="223995" y="607820"/>
            <a:ext cx="270282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Base 10 example</a:t>
            </a:r>
            <a:r>
              <a:rPr lang="en-US" dirty="0"/>
              <a:t>:</a:t>
            </a:r>
            <a:endParaRPr lang="en-US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7C986-1D53-4068-9228-FE21BE7AD8B5}"/>
              </a:ext>
            </a:extLst>
          </p:cNvPr>
          <p:cNvSpPr txBox="1"/>
          <p:nvPr/>
        </p:nvSpPr>
        <p:spPr>
          <a:xfrm>
            <a:off x="4420651" y="607820"/>
            <a:ext cx="35874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ASCII string example</a:t>
            </a:r>
          </a:p>
        </p:txBody>
      </p:sp>
    </p:spTree>
    <p:extLst>
      <p:ext uri="{BB962C8B-B14F-4D97-AF65-F5344CB8AC3E}">
        <p14:creationId xmlns:p14="http://schemas.microsoft.com/office/powerpoint/2010/main" val="367220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9209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Important properties of LSD radix sort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2" y="685918"/>
            <a:ext cx="754673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Runtime complexity: </a:t>
            </a:r>
            <a:r>
              <a:rPr lang="en-US" sz="2300" b="1" dirty="0" err="1"/>
              <a:t>nk</a:t>
            </a:r>
            <a:r>
              <a:rPr lang="en-US" sz="2300" b="1" dirty="0"/>
              <a:t> ( k = # digits or characters per item) </a:t>
            </a:r>
            <a:endParaRPr lang="en-US" sz="2300" dirty="0"/>
          </a:p>
        </p:txBody>
      </p:sp>
      <p:sp>
        <p:nvSpPr>
          <p:cNvPr id="9" name="TextBox 8"/>
          <p:cNvSpPr txBox="1"/>
          <p:nvPr/>
        </p:nvSpPr>
        <p:spPr>
          <a:xfrm>
            <a:off x="199096" y="1362193"/>
            <a:ext cx="660175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In-place: </a:t>
            </a:r>
            <a:r>
              <a:rPr lang="en-US" sz="2300" b="1" dirty="0"/>
              <a:t>No</a:t>
            </a:r>
            <a:endParaRPr 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199096" y="2086093"/>
            <a:ext cx="6601753" cy="446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300" dirty="0"/>
              <a:t>Stable: </a:t>
            </a:r>
            <a:r>
              <a:rPr lang="en-US" sz="2300" b="1" dirty="0"/>
              <a:t>Yes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942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Java code from the textbook (String method)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878855-01C9-467F-99BA-840EC533E249}"/>
              </a:ext>
            </a:extLst>
          </p:cNvPr>
          <p:cNvGrpSpPr/>
          <p:nvPr/>
        </p:nvGrpSpPr>
        <p:grpSpPr>
          <a:xfrm>
            <a:off x="271875" y="705148"/>
            <a:ext cx="8338725" cy="4857153"/>
            <a:chOff x="271875" y="705148"/>
            <a:chExt cx="8338725" cy="48571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75" y="705148"/>
              <a:ext cx="5076000" cy="4857153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4667250" y="705149"/>
              <a:ext cx="3943350" cy="723602"/>
              <a:chOff x="4667250" y="705149"/>
              <a:chExt cx="3943350" cy="723602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056846" y="789951"/>
                <a:ext cx="3553754" cy="55399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w = # chars in Strings</a:t>
                </a:r>
              </a:p>
              <a:p>
                <a:r>
                  <a:rPr lang="en-US" sz="1400" dirty="0"/>
                  <a:t>n = # of Strings, R = radix, aux = blank array </a:t>
                </a:r>
                <a:r>
                  <a:rPr lang="en-US" sz="1600" dirty="0"/>
                  <a:t> </a:t>
                </a:r>
              </a:p>
            </p:txBody>
          </p:sp>
          <p:sp>
            <p:nvSpPr>
              <p:cNvPr id="4" name="Right Brace 3"/>
              <p:cNvSpPr/>
              <p:nvPr/>
            </p:nvSpPr>
            <p:spPr>
              <a:xfrm>
                <a:off x="4667250" y="705149"/>
                <a:ext cx="274320" cy="72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281200" y="1597651"/>
            <a:ext cx="2996025" cy="552017"/>
            <a:chOff x="4667250" y="687652"/>
            <a:chExt cx="3943350" cy="741099"/>
          </a:xfrm>
        </p:grpSpPr>
        <p:sp>
          <p:nvSpPr>
            <p:cNvPr id="16" name="TextBox 15"/>
            <p:cNvSpPr txBox="1"/>
            <p:nvPr/>
          </p:nvSpPr>
          <p:spPr>
            <a:xfrm>
              <a:off x="5056846" y="687652"/>
              <a:ext cx="3553754" cy="70244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Looping from least to most significant digit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79191" y="2204122"/>
            <a:ext cx="4321862" cy="789939"/>
            <a:chOff x="4667250" y="705149"/>
            <a:chExt cx="3942358" cy="726554"/>
          </a:xfrm>
        </p:grpSpPr>
        <p:sp>
          <p:nvSpPr>
            <p:cNvPr id="19" name="TextBox 18"/>
            <p:cNvSpPr txBox="1"/>
            <p:nvPr/>
          </p:nvSpPr>
          <p:spPr>
            <a:xfrm>
              <a:off x="5055854" y="752308"/>
              <a:ext cx="3553754" cy="6793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this column: Fill the array “count” so that it tracks the frequencies of the different possible characters.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17241" y="3107082"/>
            <a:ext cx="4760009" cy="847085"/>
            <a:chOff x="4667250" y="705149"/>
            <a:chExt cx="3934485" cy="779117"/>
          </a:xfrm>
        </p:grpSpPr>
        <p:sp>
          <p:nvSpPr>
            <p:cNvPr id="24" name="TextBox 23"/>
            <p:cNvSpPr txBox="1"/>
            <p:nvPr/>
          </p:nvSpPr>
          <p:spPr>
            <a:xfrm>
              <a:off x="5047981" y="804872"/>
              <a:ext cx="3553754" cy="67939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Transform the “count” array so the entries instead represent the sum of the preceding frequency counts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05204" y="3819854"/>
            <a:ext cx="4410197" cy="954108"/>
            <a:chOff x="4667250" y="673461"/>
            <a:chExt cx="3926006" cy="877552"/>
          </a:xfrm>
        </p:grpSpPr>
        <p:sp>
          <p:nvSpPr>
            <p:cNvPr id="34" name="TextBox 33"/>
            <p:cNvSpPr txBox="1"/>
            <p:nvPr/>
          </p:nvSpPr>
          <p:spPr>
            <a:xfrm>
              <a:off x="5039502" y="673461"/>
              <a:ext cx="3553754" cy="877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original array’s entries to new array at appropriate offset for that character.  Update the offset for any subsequent entries with the same character.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72109" y="4665688"/>
            <a:ext cx="4337179" cy="786728"/>
            <a:chOff x="4667250" y="705149"/>
            <a:chExt cx="3861000" cy="723602"/>
          </a:xfrm>
        </p:grpSpPr>
        <p:sp>
          <p:nvSpPr>
            <p:cNvPr id="38" name="TextBox 37"/>
            <p:cNvSpPr txBox="1"/>
            <p:nvPr/>
          </p:nvSpPr>
          <p:spPr>
            <a:xfrm>
              <a:off x="4974496" y="931513"/>
              <a:ext cx="3553754" cy="2830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the data back to the original array.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AF2FEF-FBE8-4C9E-9665-B356E0DDD9F3}"/>
              </a:ext>
            </a:extLst>
          </p:cNvPr>
          <p:cNvSpPr/>
          <p:nvPr/>
        </p:nvSpPr>
        <p:spPr>
          <a:xfrm>
            <a:off x="178130" y="1601531"/>
            <a:ext cx="8737271" cy="4660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DBF62-6655-4BE3-A75D-13570A0D9F23}"/>
              </a:ext>
            </a:extLst>
          </p:cNvPr>
          <p:cNvSpPr txBox="1"/>
          <p:nvPr/>
        </p:nvSpPr>
        <p:spPr>
          <a:xfrm>
            <a:off x="494764" y="1706999"/>
            <a:ext cx="7469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should the method do next?  </a:t>
            </a:r>
          </a:p>
        </p:txBody>
      </p:sp>
    </p:spTree>
    <p:extLst>
      <p:ext uri="{BB962C8B-B14F-4D97-AF65-F5344CB8AC3E}">
        <p14:creationId xmlns:p14="http://schemas.microsoft.com/office/powerpoint/2010/main" val="31639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u="sng" dirty="0">
                <a:solidFill>
                  <a:srgbClr val="002060"/>
                </a:solidFill>
              </a:rPr>
              <a:t>Java code from the textbook (String method)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281200" y="1597651"/>
            <a:ext cx="2996025" cy="552017"/>
            <a:chOff x="4667250" y="687652"/>
            <a:chExt cx="3943350" cy="741099"/>
          </a:xfrm>
        </p:grpSpPr>
        <p:sp>
          <p:nvSpPr>
            <p:cNvPr id="16" name="TextBox 15"/>
            <p:cNvSpPr txBox="1"/>
            <p:nvPr/>
          </p:nvSpPr>
          <p:spPr>
            <a:xfrm>
              <a:off x="5056846" y="687652"/>
              <a:ext cx="3553754" cy="70244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Looping from least to most significant digit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79191" y="2204122"/>
            <a:ext cx="4321862" cy="789939"/>
            <a:chOff x="4667250" y="705149"/>
            <a:chExt cx="3942358" cy="726554"/>
          </a:xfrm>
        </p:grpSpPr>
        <p:sp>
          <p:nvSpPr>
            <p:cNvPr id="19" name="TextBox 18"/>
            <p:cNvSpPr txBox="1"/>
            <p:nvPr/>
          </p:nvSpPr>
          <p:spPr>
            <a:xfrm>
              <a:off x="5055854" y="752308"/>
              <a:ext cx="3553754" cy="67939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For this column: Fill the array “count” so that it tracks the frequencies of the different possible characters.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17241" y="3107082"/>
            <a:ext cx="4760009" cy="847085"/>
            <a:chOff x="4667250" y="705149"/>
            <a:chExt cx="3934485" cy="779117"/>
          </a:xfrm>
        </p:grpSpPr>
        <p:sp>
          <p:nvSpPr>
            <p:cNvPr id="24" name="TextBox 23"/>
            <p:cNvSpPr txBox="1"/>
            <p:nvPr/>
          </p:nvSpPr>
          <p:spPr>
            <a:xfrm>
              <a:off x="5047981" y="804872"/>
              <a:ext cx="3553754" cy="67939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Transform the “count” array so the entries instead represent the sum of the preceding frequency counts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05204" y="3819854"/>
            <a:ext cx="4410197" cy="954108"/>
            <a:chOff x="4667250" y="673461"/>
            <a:chExt cx="3926006" cy="877552"/>
          </a:xfrm>
        </p:grpSpPr>
        <p:sp>
          <p:nvSpPr>
            <p:cNvPr id="34" name="TextBox 33"/>
            <p:cNvSpPr txBox="1"/>
            <p:nvPr/>
          </p:nvSpPr>
          <p:spPr>
            <a:xfrm>
              <a:off x="5039502" y="673461"/>
              <a:ext cx="3553754" cy="87755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original array’s entries to new array at appropriate offset for that character.  Update the offset for any subsequent entries with the same character.</a:t>
              </a:r>
            </a:p>
          </p:txBody>
        </p:sp>
        <p:sp>
          <p:nvSpPr>
            <p:cNvPr id="35" name="Right Brace 34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72109" y="4665688"/>
            <a:ext cx="4337179" cy="786728"/>
            <a:chOff x="4667250" y="705149"/>
            <a:chExt cx="3861000" cy="723602"/>
          </a:xfrm>
        </p:grpSpPr>
        <p:sp>
          <p:nvSpPr>
            <p:cNvPr id="38" name="TextBox 37"/>
            <p:cNvSpPr txBox="1"/>
            <p:nvPr/>
          </p:nvSpPr>
          <p:spPr>
            <a:xfrm>
              <a:off x="4974496" y="931513"/>
              <a:ext cx="3553754" cy="28308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 the data back to the original array.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4667250" y="705149"/>
              <a:ext cx="274320" cy="72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9584B0-F755-40F7-85B6-CFBB424748CD}"/>
              </a:ext>
            </a:extLst>
          </p:cNvPr>
          <p:cNvGrpSpPr/>
          <p:nvPr/>
        </p:nvGrpSpPr>
        <p:grpSpPr>
          <a:xfrm>
            <a:off x="136567" y="705148"/>
            <a:ext cx="8737271" cy="6039960"/>
            <a:chOff x="136567" y="705148"/>
            <a:chExt cx="8737271" cy="60399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878855-01C9-467F-99BA-840EC533E249}"/>
                </a:ext>
              </a:extLst>
            </p:cNvPr>
            <p:cNvGrpSpPr/>
            <p:nvPr/>
          </p:nvGrpSpPr>
          <p:grpSpPr>
            <a:xfrm>
              <a:off x="271875" y="705148"/>
              <a:ext cx="8338725" cy="4857153"/>
              <a:chOff x="271875" y="705148"/>
              <a:chExt cx="8338725" cy="4857153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875" y="705148"/>
                <a:ext cx="5076000" cy="4857153"/>
              </a:xfrm>
              <a:prstGeom prst="rect">
                <a:avLst/>
              </a:prstGeom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4667250" y="705149"/>
                <a:ext cx="3943350" cy="723602"/>
                <a:chOff x="4667250" y="705149"/>
                <a:chExt cx="3943350" cy="72360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5056846" y="789951"/>
                  <a:ext cx="3553754" cy="55399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w = # chars in Strings</a:t>
                  </a:r>
                </a:p>
                <a:p>
                  <a:r>
                    <a:rPr lang="en-US" sz="1400" dirty="0"/>
                    <a:t>n = # of Strings, R = radix, aux = blank array </a:t>
                  </a:r>
                  <a:r>
                    <a:rPr lang="en-US" sz="1600" dirty="0"/>
                    <a:t> </a:t>
                  </a:r>
                </a:p>
              </p:txBody>
            </p:sp>
            <p:sp>
              <p:nvSpPr>
                <p:cNvPr id="4" name="Right Brace 3"/>
                <p:cNvSpPr/>
                <p:nvPr/>
              </p:nvSpPr>
              <p:spPr>
                <a:xfrm>
                  <a:off x="4667250" y="705149"/>
                  <a:ext cx="274320" cy="723602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3096B5-1EC0-4AFE-8C08-F3563FD9FC5C}"/>
                </a:ext>
              </a:extLst>
            </p:cNvPr>
            <p:cNvSpPr/>
            <p:nvPr/>
          </p:nvSpPr>
          <p:spPr>
            <a:xfrm>
              <a:off x="136567" y="2180295"/>
              <a:ext cx="8737271" cy="45648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3981C25-F8CC-4A01-BD14-EDCA5D6BB4B7}"/>
              </a:ext>
            </a:extLst>
          </p:cNvPr>
          <p:cNvSpPr txBox="1"/>
          <p:nvPr/>
        </p:nvSpPr>
        <p:spPr>
          <a:xfrm>
            <a:off x="332243" y="2258382"/>
            <a:ext cx="854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sort the entries according to the ASCII value of </a:t>
            </a:r>
            <a:r>
              <a:rPr lang="en-US" sz="2400" dirty="0" err="1"/>
              <a:t>charAt</a:t>
            </a:r>
            <a:r>
              <a:rPr lang="en-US" sz="2400" dirty="0"/>
              <a:t>(d).  How can we do that without </a:t>
            </a:r>
            <a:r>
              <a:rPr lang="en-US" sz="2400"/>
              <a:t>making comparisons?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7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1678</TotalTime>
  <Words>746</Words>
  <Application>Microsoft Office PowerPoint</Application>
  <PresentationFormat>On-screen Show (4:3)</PresentationFormat>
  <Paragraphs>73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114</cp:revision>
  <dcterms:created xsi:type="dcterms:W3CDTF">2016-10-06T23:04:54Z</dcterms:created>
  <dcterms:modified xsi:type="dcterms:W3CDTF">2017-09-15T02:40:53Z</dcterms:modified>
</cp:coreProperties>
</file>