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6" r:id="rId25"/>
    <p:sldId id="287" r:id="rId26"/>
    <p:sldId id="288" r:id="rId27"/>
    <p:sldId id="283" r:id="rId28"/>
    <p:sldId id="289" r:id="rId29"/>
    <p:sldId id="290" r:id="rId30"/>
    <p:sldId id="291" r:id="rId31"/>
    <p:sldId id="28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1840" autoAdjust="0"/>
  </p:normalViewPr>
  <p:slideViewPr>
    <p:cSldViewPr snapToGrid="0" showGuides="1">
      <p:cViewPr>
        <p:scale>
          <a:sx n="70" d="100"/>
          <a:sy n="70" d="100"/>
        </p:scale>
        <p:origin x="1326" y="270"/>
      </p:cViewPr>
      <p:guideLst>
        <p:guide orient="horz" pos="576"/>
        <p:guide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67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8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1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4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8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80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1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0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02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86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0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05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lectures/24PriorityQueues.pdf" TargetMode="External"/><Relationship Id="rId2" Type="http://schemas.openxmlformats.org/officeDocument/2006/relationships/hyperlink" Target="https://github.com/kc13/CS150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eople.cs.pitt.edu/~nlf4/cs1501/slides/pqs.pdf" TargetMode="External"/><Relationship Id="rId4" Type="http://schemas.openxmlformats.org/officeDocument/2006/relationships/hyperlink" Target="https://www.youtube.com/watch?v=C8dsmIflDy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usfca.edu/~galles/visualization/Heap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Heap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10/13/17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84" y="1781025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/>
              <a:t>Review of Priority Queues: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 Heaps + 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Indexable PQs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https://github.com/kc13/CS1501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5486" y="5583936"/>
            <a:ext cx="854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credits: Some images and content for these slides were adapted from the following: </a:t>
            </a:r>
          </a:p>
          <a:p>
            <a:r>
              <a:rPr lang="en-US" dirty="0">
                <a:hlinkClick r:id="rId3"/>
              </a:rPr>
              <a:t>http://algs4.cs.princeton.edu/lectures/24PriorityQueues.pdf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https://www.youtube.com/watch?v=C8dsmIflDyI</a:t>
            </a:r>
            <a:endParaRPr lang="en-US" dirty="0"/>
          </a:p>
          <a:p>
            <a:r>
              <a:rPr lang="en-US" dirty="0">
                <a:hlinkClick r:id="rId5"/>
              </a:rPr>
              <a:t>http://people.cs.pitt.edu/~nlf4/cs1501/slides/pqs.pdf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86498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10: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196414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remove the root (min key)?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Replace root with last leaf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6961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key(node) &gt; 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node with child with min key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778" y="2918213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“sink” </a:t>
            </a:r>
          </a:p>
        </p:txBody>
      </p:sp>
    </p:spTree>
    <p:extLst>
      <p:ext uri="{BB962C8B-B14F-4D97-AF65-F5344CB8AC3E}">
        <p14:creationId xmlns:p14="http://schemas.microsoft.com/office/powerpoint/2010/main" val="26726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9435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87168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</p:spTree>
    <p:extLst>
      <p:ext uri="{BB962C8B-B14F-4D97-AF65-F5344CB8AC3E}">
        <p14:creationId xmlns:p14="http://schemas.microsoft.com/office/powerpoint/2010/main" val="69736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 and 15: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Removal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 want to remove the root: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15" name="TextBox 14"/>
          <p:cNvSpPr txBox="1"/>
          <p:nvPr/>
        </p:nvSpPr>
        <p:spPr>
          <a:xfrm>
            <a:off x="415134" y="1994421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Overwrite with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33" y="2763001"/>
            <a:ext cx="35636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12 &gt; 10 and 15: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 with 10 </a:t>
            </a:r>
          </a:p>
          <a:p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avoid overhead of linked lists?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0346" y="1568999"/>
            <a:ext cx="5167724" cy="3915074"/>
            <a:chOff x="1988138" y="1471463"/>
            <a:chExt cx="5167724" cy="3915074"/>
          </a:xfrm>
        </p:grpSpPr>
        <p:sp>
          <p:nvSpPr>
            <p:cNvPr id="18" name="Shape 103"/>
            <p:cNvSpPr/>
            <p:nvPr/>
          </p:nvSpPr>
          <p:spPr>
            <a:xfrm>
              <a:off x="4539913" y="1471463"/>
              <a:ext cx="894899" cy="4934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"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</a:p>
          </p:txBody>
        </p:sp>
        <p:grpSp>
          <p:nvGrpSpPr>
            <p:cNvPr id="19" name="Shape 104"/>
            <p:cNvGrpSpPr/>
            <p:nvPr/>
          </p:nvGrpSpPr>
          <p:grpSpPr>
            <a:xfrm>
              <a:off x="3688713" y="1964962"/>
              <a:ext cx="1298649" cy="972025"/>
              <a:chOff x="3273350" y="1865124"/>
              <a:chExt cx="1298649" cy="972025"/>
            </a:xfrm>
          </p:grpSpPr>
          <p:sp>
            <p:nvSpPr>
              <p:cNvPr id="71" name="Shape 105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  <p:cxnSp>
            <p:nvCxnSpPr>
              <p:cNvPr id="72" name="Shape 106"/>
              <p:cNvCxnSpPr>
                <a:stCxn id="18" idx="2"/>
                <a:endCxn id="71" idx="0"/>
              </p:cNvCxnSpPr>
              <p:nvPr/>
            </p:nvCxnSpPr>
            <p:spPr>
              <a:xfrm flipH="1">
                <a:off x="3720899" y="1865124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0" name="Shape 107"/>
            <p:cNvGrpSpPr/>
            <p:nvPr/>
          </p:nvGrpSpPr>
          <p:grpSpPr>
            <a:xfrm>
              <a:off x="4987362" y="1964962"/>
              <a:ext cx="1342350" cy="972025"/>
              <a:chOff x="4571999" y="1865124"/>
              <a:chExt cx="1342350" cy="972025"/>
            </a:xfrm>
          </p:grpSpPr>
          <p:sp>
            <p:nvSpPr>
              <p:cNvPr id="65" name="Shape 108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  <p:cxnSp>
            <p:nvCxnSpPr>
              <p:cNvPr id="67" name="Shape 109"/>
              <p:cNvCxnSpPr>
                <a:stCxn id="18" idx="2"/>
                <a:endCxn id="65" idx="0"/>
              </p:cNvCxnSpPr>
              <p:nvPr/>
            </p:nvCxnSpPr>
            <p:spPr>
              <a:xfrm>
                <a:off x="4571999" y="1865124"/>
                <a:ext cx="8949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1" name="Shape 110"/>
            <p:cNvGrpSpPr/>
            <p:nvPr/>
          </p:nvGrpSpPr>
          <p:grpSpPr>
            <a:xfrm>
              <a:off x="2793813" y="2936987"/>
              <a:ext cx="1342349" cy="1181100"/>
              <a:chOff x="2378450" y="2837149"/>
              <a:chExt cx="1342349" cy="1181100"/>
            </a:xfrm>
          </p:grpSpPr>
          <p:sp>
            <p:nvSpPr>
              <p:cNvPr id="61" name="Shape 111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cxnSp>
            <p:nvCxnSpPr>
              <p:cNvPr id="64" name="Shape 112"/>
              <p:cNvCxnSpPr>
                <a:stCxn id="71" idx="2"/>
                <a:endCxn id="61" idx="0"/>
              </p:cNvCxnSpPr>
              <p:nvPr/>
            </p:nvCxnSpPr>
            <p:spPr>
              <a:xfrm flipH="1">
                <a:off x="2825899" y="2837149"/>
                <a:ext cx="8949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2" name="Shape 113"/>
            <p:cNvGrpSpPr/>
            <p:nvPr/>
          </p:nvGrpSpPr>
          <p:grpSpPr>
            <a:xfrm>
              <a:off x="2793813" y="2443488"/>
              <a:ext cx="1789799" cy="1674599"/>
              <a:chOff x="2378450" y="2343650"/>
              <a:chExt cx="1789799" cy="1674599"/>
            </a:xfrm>
          </p:grpSpPr>
          <p:sp>
            <p:nvSpPr>
              <p:cNvPr id="59" name="Shape 114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  <p:sp>
            <p:nvSpPr>
              <p:cNvPr id="60" name="Shape 115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23" name="Shape 116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57" name="Shape 117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  <p:sp>
            <p:nvSpPr>
              <p:cNvPr id="58" name="Shape 118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  <p:grpSp>
          <p:nvGrpSpPr>
            <p:cNvPr id="24" name="Shape 119"/>
            <p:cNvGrpSpPr/>
            <p:nvPr/>
          </p:nvGrpSpPr>
          <p:grpSpPr>
            <a:xfrm>
              <a:off x="4015838" y="2936987"/>
              <a:ext cx="894899" cy="1181100"/>
              <a:chOff x="3600475" y="2837149"/>
              <a:chExt cx="894899" cy="1181100"/>
            </a:xfrm>
          </p:grpSpPr>
          <p:sp>
            <p:nvSpPr>
              <p:cNvPr id="55" name="Shape 120"/>
              <p:cNvSpPr/>
              <p:nvPr/>
            </p:nvSpPr>
            <p:spPr>
              <a:xfrm>
                <a:off x="36004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</a:p>
            </p:txBody>
          </p:sp>
          <p:cxnSp>
            <p:nvCxnSpPr>
              <p:cNvPr id="56" name="Shape 121"/>
              <p:cNvCxnSpPr>
                <a:stCxn id="57" idx="2"/>
                <a:endCxn id="55" idx="0"/>
              </p:cNvCxnSpPr>
              <p:nvPr/>
            </p:nvCxnSpPr>
            <p:spPr>
              <a:xfrm>
                <a:off x="3720799" y="2837149"/>
                <a:ext cx="327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5" name="Shape 122"/>
            <p:cNvGrpSpPr/>
            <p:nvPr/>
          </p:nvGrpSpPr>
          <p:grpSpPr>
            <a:xfrm>
              <a:off x="5041738" y="2936987"/>
              <a:ext cx="894899" cy="1181100"/>
              <a:chOff x="4626375" y="2837149"/>
              <a:chExt cx="894899" cy="1181100"/>
            </a:xfrm>
          </p:grpSpPr>
          <p:sp>
            <p:nvSpPr>
              <p:cNvPr id="53" name="Shape 123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cxnSp>
            <p:nvCxnSpPr>
              <p:cNvPr id="54" name="Shape 124"/>
              <p:cNvCxnSpPr>
                <a:stCxn id="65" idx="2"/>
                <a:endCxn id="53" idx="0"/>
              </p:cNvCxnSpPr>
              <p:nvPr/>
            </p:nvCxnSpPr>
            <p:spPr>
              <a:xfrm flipH="1">
                <a:off x="5073899" y="2837149"/>
                <a:ext cx="3930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6" name="Shape 125"/>
            <p:cNvGrpSpPr/>
            <p:nvPr/>
          </p:nvGrpSpPr>
          <p:grpSpPr>
            <a:xfrm>
              <a:off x="5041738" y="2443488"/>
              <a:ext cx="1287974" cy="1674599"/>
              <a:chOff x="4626375" y="2343650"/>
              <a:chExt cx="1287974" cy="1674599"/>
            </a:xfrm>
          </p:grpSpPr>
          <p:sp>
            <p:nvSpPr>
              <p:cNvPr id="51" name="Shape 126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52" name="Shape 127"/>
              <p:cNvSpPr/>
              <p:nvPr/>
            </p:nvSpPr>
            <p:spPr>
              <a:xfrm>
                <a:off x="4626375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37</a:t>
                </a:r>
              </a:p>
            </p:txBody>
          </p:sp>
        </p:grpSp>
        <p:grpSp>
          <p:nvGrpSpPr>
            <p:cNvPr id="27" name="Shape 128"/>
            <p:cNvGrpSpPr/>
            <p:nvPr/>
          </p:nvGrpSpPr>
          <p:grpSpPr>
            <a:xfrm>
              <a:off x="5882262" y="2936987"/>
              <a:ext cx="1273600" cy="1181100"/>
              <a:chOff x="5466899" y="2837149"/>
              <a:chExt cx="1273600" cy="1181100"/>
            </a:xfrm>
          </p:grpSpPr>
          <p:sp>
            <p:nvSpPr>
              <p:cNvPr id="49" name="Shape 129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  <p:cxnSp>
            <p:nvCxnSpPr>
              <p:cNvPr id="50" name="Shape 130"/>
              <p:cNvCxnSpPr>
                <a:stCxn id="51" idx="2"/>
                <a:endCxn id="49" idx="0"/>
              </p:cNvCxnSpPr>
              <p:nvPr/>
            </p:nvCxnSpPr>
            <p:spPr>
              <a:xfrm>
                <a:off x="5466899" y="2837149"/>
                <a:ext cx="826200" cy="687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28" name="Shape 131"/>
            <p:cNvGrpSpPr/>
            <p:nvPr/>
          </p:nvGrpSpPr>
          <p:grpSpPr>
            <a:xfrm>
              <a:off x="5434813" y="2443488"/>
              <a:ext cx="1721049" cy="1674599"/>
              <a:chOff x="5019450" y="2343650"/>
              <a:chExt cx="1721049" cy="1674599"/>
            </a:xfrm>
          </p:grpSpPr>
          <p:sp>
            <p:nvSpPr>
              <p:cNvPr id="47" name="Shape 132"/>
              <p:cNvSpPr/>
              <p:nvPr/>
            </p:nvSpPr>
            <p:spPr>
              <a:xfrm>
                <a:off x="584560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15</a:t>
                </a:r>
              </a:p>
            </p:txBody>
          </p:sp>
          <p:sp>
            <p:nvSpPr>
              <p:cNvPr id="48" name="Shape 133"/>
              <p:cNvSpPr/>
              <p:nvPr/>
            </p:nvSpPr>
            <p:spPr>
              <a:xfrm>
                <a:off x="50194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12</a:t>
                </a:r>
              </a:p>
            </p:txBody>
          </p:sp>
        </p:grpSp>
        <p:grpSp>
          <p:nvGrpSpPr>
            <p:cNvPr id="29" name="Shape 134"/>
            <p:cNvGrpSpPr/>
            <p:nvPr/>
          </p:nvGrpSpPr>
          <p:grpSpPr>
            <a:xfrm>
              <a:off x="1988138" y="4118087"/>
              <a:ext cx="1253124" cy="1268450"/>
              <a:chOff x="1572775" y="4018249"/>
              <a:chExt cx="1253124" cy="1268450"/>
            </a:xfrm>
          </p:grpSpPr>
          <p:sp>
            <p:nvSpPr>
              <p:cNvPr id="45" name="Shape 135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cxnSp>
            <p:nvCxnSpPr>
              <p:cNvPr id="46" name="Shape 136"/>
              <p:cNvCxnSpPr>
                <a:stCxn id="60" idx="2"/>
                <a:endCxn id="45" idx="0"/>
              </p:cNvCxnSpPr>
              <p:nvPr/>
            </p:nvCxnSpPr>
            <p:spPr>
              <a:xfrm flipH="1">
                <a:off x="2020099" y="4018249"/>
                <a:ext cx="8058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0" name="Shape 137"/>
            <p:cNvGrpSpPr/>
            <p:nvPr/>
          </p:nvGrpSpPr>
          <p:grpSpPr>
            <a:xfrm>
              <a:off x="1988138" y="3624588"/>
              <a:ext cx="1700574" cy="1761949"/>
              <a:chOff x="1572775" y="3524750"/>
              <a:chExt cx="1700574" cy="1761949"/>
            </a:xfrm>
          </p:grpSpPr>
          <p:sp>
            <p:nvSpPr>
              <p:cNvPr id="43" name="Shape 13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  <p:sp>
            <p:nvSpPr>
              <p:cNvPr id="44" name="Shape 139"/>
              <p:cNvSpPr/>
              <p:nvPr/>
            </p:nvSpPr>
            <p:spPr>
              <a:xfrm>
                <a:off x="15727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42</a:t>
                </a:r>
              </a:p>
            </p:txBody>
          </p:sp>
        </p:grpSp>
        <p:grpSp>
          <p:nvGrpSpPr>
            <p:cNvPr id="31" name="Shape 140"/>
            <p:cNvGrpSpPr/>
            <p:nvPr/>
          </p:nvGrpSpPr>
          <p:grpSpPr>
            <a:xfrm>
              <a:off x="3181338" y="4118087"/>
              <a:ext cx="894899" cy="1268450"/>
              <a:chOff x="2765975" y="4018249"/>
              <a:chExt cx="894899" cy="1268450"/>
            </a:xfrm>
          </p:grpSpPr>
          <p:sp>
            <p:nvSpPr>
              <p:cNvPr id="41" name="Shape 141"/>
              <p:cNvSpPr/>
              <p:nvPr/>
            </p:nvSpPr>
            <p:spPr>
              <a:xfrm>
                <a:off x="2765975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cxnSp>
            <p:nvCxnSpPr>
              <p:cNvPr id="42" name="Shape 142"/>
              <p:cNvCxnSpPr>
                <a:stCxn id="43" idx="2"/>
                <a:endCxn id="41" idx="0"/>
              </p:cNvCxnSpPr>
              <p:nvPr/>
            </p:nvCxnSpPr>
            <p:spPr>
              <a:xfrm>
                <a:off x="2825899" y="4018249"/>
                <a:ext cx="387600" cy="7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grpSp>
          <p:nvGrpSpPr>
            <p:cNvPr id="32" name="Shape 143"/>
            <p:cNvGrpSpPr/>
            <p:nvPr/>
          </p:nvGrpSpPr>
          <p:grpSpPr>
            <a:xfrm>
              <a:off x="2793800" y="3624588"/>
              <a:ext cx="1282424" cy="1761949"/>
              <a:chOff x="2378437" y="3524750"/>
              <a:chExt cx="1282424" cy="1761949"/>
            </a:xfrm>
          </p:grpSpPr>
          <p:sp>
            <p:nvSpPr>
              <p:cNvPr id="39" name="Shape 144"/>
              <p:cNvSpPr/>
              <p:nvPr/>
            </p:nvSpPr>
            <p:spPr>
              <a:xfrm>
                <a:off x="2378437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40" name="Shape 145"/>
              <p:cNvSpPr/>
              <p:nvPr/>
            </p:nvSpPr>
            <p:spPr>
              <a:xfrm>
                <a:off x="2765962" y="479320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</a:p>
            </p:txBody>
          </p:sp>
        </p:grpSp>
        <p:grpSp>
          <p:nvGrpSpPr>
            <p:cNvPr id="33" name="Shape 146"/>
            <p:cNvGrpSpPr/>
            <p:nvPr/>
          </p:nvGrpSpPr>
          <p:grpSpPr>
            <a:xfrm>
              <a:off x="2793813" y="2443475"/>
              <a:ext cx="1789799" cy="1674612"/>
              <a:chOff x="2378450" y="2343637"/>
              <a:chExt cx="1789799" cy="1674612"/>
            </a:xfrm>
          </p:grpSpPr>
          <p:sp>
            <p:nvSpPr>
              <p:cNvPr id="37" name="Shape 147"/>
              <p:cNvSpPr/>
              <p:nvPr/>
            </p:nvSpPr>
            <p:spPr>
              <a:xfrm>
                <a:off x="3273350" y="2343637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8" name="Shape 148"/>
              <p:cNvSpPr/>
              <p:nvPr/>
            </p:nvSpPr>
            <p:spPr>
              <a:xfrm>
                <a:off x="2378450" y="35247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</a:p>
            </p:txBody>
          </p:sp>
        </p:grpSp>
        <p:grpSp>
          <p:nvGrpSpPr>
            <p:cNvPr id="34" name="Shape 149"/>
            <p:cNvGrpSpPr/>
            <p:nvPr/>
          </p:nvGrpSpPr>
          <p:grpSpPr>
            <a:xfrm>
              <a:off x="3688713" y="1471463"/>
              <a:ext cx="1746099" cy="1465524"/>
              <a:chOff x="3273350" y="1371625"/>
              <a:chExt cx="1746099" cy="1465524"/>
            </a:xfrm>
          </p:grpSpPr>
          <p:sp>
            <p:nvSpPr>
              <p:cNvPr id="35" name="Shape 150"/>
              <p:cNvSpPr/>
              <p:nvPr/>
            </p:nvSpPr>
            <p:spPr>
              <a:xfrm>
                <a:off x="4124550" y="1371625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</a:p>
            </p:txBody>
          </p:sp>
          <p:sp>
            <p:nvSpPr>
              <p:cNvPr id="36" name="Shape 151"/>
              <p:cNvSpPr/>
              <p:nvPr/>
            </p:nvSpPr>
            <p:spPr>
              <a:xfrm>
                <a:off x="3273350" y="2343650"/>
                <a:ext cx="894899" cy="493499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537722" y="1055062"/>
            <a:ext cx="266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Use an array representation.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15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 differences between textbook and lecture slides: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60226" y="167665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Lecture slides start indexing at 0, textbook starts at 1.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60225" y="25766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slides will use the textbook’s approach.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4" name="TextBox 3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119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13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3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4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144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endParaRPr sz="2200" b="1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148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150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1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2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3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4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5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6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7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58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49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4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42" grpId="0"/>
      <p:bldP spid="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Why are they useful?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733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PQ’s are useful whenever an algorithm needs to: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896" y="1197864"/>
            <a:ext cx="7735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(1) Maintain a collection of items and their values (here, called “keys”)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Character frequencies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Edge weights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0896" y="3114247"/>
            <a:ext cx="7839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(2) Retrieve (and possibly remove) the item the current collection that has the smallest key.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Assuming a min PQ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0896" y="4668727"/>
            <a:ext cx="7839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 Insert new items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Both insertions and removals may require adjustment of the PQ. </a:t>
            </a:r>
          </a:p>
        </p:txBody>
      </p:sp>
    </p:spTree>
    <p:extLst>
      <p:ext uri="{BB962C8B-B14F-4D97-AF65-F5344CB8AC3E}">
        <p14:creationId xmlns:p14="http://schemas.microsoft.com/office/powerpoint/2010/main" val="22178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can we represent them as arrays?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approach:</a:t>
            </a:r>
            <a:r>
              <a:rPr lang="en-US" sz="2400" dirty="0"/>
              <a:t> Put root value into A[1]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190475" y="1634360"/>
            <a:ext cx="3930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filling in entries (go L</a:t>
            </a:r>
            <a:r>
              <a:rPr lang="en-US" sz="2400" dirty="0">
                <a:sym typeface="Wingdings" panose="05000000000000000000" pitchFamily="2" charset="2"/>
              </a:rPr>
              <a:t> R in row before descending to the next level)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3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287899" y="1238365"/>
            <a:ext cx="39304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Lecture approach will differ!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7899" y="1749551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Parent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k/2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(integer </a:t>
            </a:r>
            <a:r>
              <a:rPr lang="en-US" sz="2200" dirty="0" err="1">
                <a:sym typeface="Wingdings" panose="05000000000000000000" pitchFamily="2" charset="2"/>
              </a:rPr>
              <a:t>divison</a:t>
            </a:r>
            <a:r>
              <a:rPr lang="en-US" sz="2200" dirty="0">
                <a:sym typeface="Wingdings" panose="05000000000000000000" pitchFamily="2" charset="2"/>
              </a:rPr>
              <a:t>)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7899" y="2888677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A[7] =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Parent is A[3] = 12</a:t>
            </a:r>
          </a:p>
        </p:txBody>
      </p:sp>
    </p:spTree>
    <p:extLst>
      <p:ext uri="{BB962C8B-B14F-4D97-AF65-F5344CB8AC3E}">
        <p14:creationId xmlns:p14="http://schemas.microsoft.com/office/powerpoint/2010/main" val="34370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Array representation</a:t>
            </a:r>
            <a:r>
              <a:rPr lang="en-US" sz="2800" dirty="0">
                <a:solidFill>
                  <a:srgbClr val="002060"/>
                </a:solidFill>
              </a:rPr>
              <a:t>: Formulas to find parents/children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76700"/>
            <a:ext cx="428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Textbook formulas</a:t>
            </a:r>
            <a:r>
              <a:rPr lang="en-US" sz="2400" dirty="0"/>
              <a:t>: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871" y="866780"/>
            <a:ext cx="3840480" cy="29820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859" y="4660974"/>
            <a:ext cx="7837062" cy="510300"/>
            <a:chOff x="695859" y="4660974"/>
            <a:chExt cx="7837062" cy="510300"/>
          </a:xfrm>
        </p:grpSpPr>
        <p:sp>
          <p:nvSpPr>
            <p:cNvPr id="18" name="TextBox 17"/>
            <p:cNvSpPr txBox="1"/>
            <p:nvPr/>
          </p:nvSpPr>
          <p:spPr>
            <a:xfrm>
              <a:off x="695859" y="4709609"/>
              <a:ext cx="573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341921" y="4660974"/>
              <a:ext cx="7191000" cy="510300"/>
              <a:chOff x="1341921" y="4660974"/>
              <a:chExt cx="7191000" cy="510300"/>
            </a:xfrm>
          </p:grpSpPr>
          <p:grpSp>
            <p:nvGrpSpPr>
              <p:cNvPr id="20" name="Shape 228"/>
              <p:cNvGrpSpPr/>
              <p:nvPr/>
            </p:nvGrpSpPr>
            <p:grpSpPr>
              <a:xfrm>
                <a:off x="1341921" y="4660974"/>
                <a:ext cx="6471900" cy="510300"/>
                <a:chOff x="1003600" y="5210400"/>
                <a:chExt cx="6471900" cy="510300"/>
              </a:xfrm>
            </p:grpSpPr>
            <p:sp>
              <p:nvSpPr>
                <p:cNvPr id="22" name="Shape 229"/>
                <p:cNvSpPr/>
                <p:nvPr/>
              </p:nvSpPr>
              <p:spPr>
                <a:xfrm>
                  <a:off x="10036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buNone/>
                  </a:pPr>
                  <a:endParaRPr sz="2200" b="1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3" name="Shape 230"/>
                <p:cNvSpPr/>
                <p:nvPr/>
              </p:nvSpPr>
              <p:spPr>
                <a:xfrm>
                  <a:off x="17227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algn="ctr"/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  <p:sp>
              <p:nvSpPr>
                <p:cNvPr id="24" name="Shape 231"/>
                <p:cNvSpPr/>
                <p:nvPr/>
              </p:nvSpPr>
              <p:spPr>
                <a:xfrm>
                  <a:off x="24418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5" name="Shape 232"/>
                <p:cNvSpPr/>
                <p:nvPr/>
              </p:nvSpPr>
              <p:spPr>
                <a:xfrm>
                  <a:off x="31609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6" name="Shape 233"/>
                <p:cNvSpPr/>
                <p:nvPr/>
              </p:nvSpPr>
              <p:spPr>
                <a:xfrm>
                  <a:off x="38800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7" name="Shape 234"/>
                <p:cNvSpPr/>
                <p:nvPr/>
              </p:nvSpPr>
              <p:spPr>
                <a:xfrm>
                  <a:off x="45991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8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8" name="Shape 235"/>
                <p:cNvSpPr/>
                <p:nvPr/>
              </p:nvSpPr>
              <p:spPr>
                <a:xfrm>
                  <a:off x="53182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37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29" name="Shape 236"/>
                <p:cNvSpPr/>
                <p:nvPr/>
              </p:nvSpPr>
              <p:spPr>
                <a:xfrm>
                  <a:off x="60373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30" name="Shape 237"/>
                <p:cNvSpPr/>
                <p:nvPr/>
              </p:nvSpPr>
              <p:spPr>
                <a:xfrm>
                  <a:off x="6756400" y="5210400"/>
                  <a:ext cx="719100" cy="5103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42</a:t>
                  </a:r>
                  <a:endParaRPr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  <p:sp>
            <p:nvSpPr>
              <p:cNvPr id="21" name="Shape 237"/>
              <p:cNvSpPr/>
              <p:nvPr/>
            </p:nvSpPr>
            <p:spPr>
              <a:xfrm>
                <a:off x="7813821" y="4660974"/>
                <a:ext cx="719100" cy="510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rgbClr val="002B5E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9</a:t>
                </a:r>
                <a:endParaRPr sz="2200" b="1" dirty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41921" y="5391881"/>
            <a:ext cx="7191000" cy="510300"/>
            <a:chOff x="1341921" y="4660974"/>
            <a:chExt cx="7191000" cy="510300"/>
          </a:xfrm>
        </p:grpSpPr>
        <p:grpSp>
          <p:nvGrpSpPr>
            <p:cNvPr id="34" name="Shape 228"/>
            <p:cNvGrpSpPr/>
            <p:nvPr/>
          </p:nvGrpSpPr>
          <p:grpSpPr>
            <a:xfrm>
              <a:off x="1341921" y="4660974"/>
              <a:ext cx="6471900" cy="510300"/>
              <a:chOff x="1003600" y="5210400"/>
              <a:chExt cx="6471900" cy="510300"/>
            </a:xfrm>
          </p:grpSpPr>
          <p:sp>
            <p:nvSpPr>
              <p:cNvPr id="36" name="Shape 229"/>
              <p:cNvSpPr/>
              <p:nvPr/>
            </p:nvSpPr>
            <p:spPr>
              <a:xfrm>
                <a:off x="10036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0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7" name="Shape 230"/>
              <p:cNvSpPr/>
              <p:nvPr/>
            </p:nvSpPr>
            <p:spPr>
              <a:xfrm>
                <a:off x="17227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Shape 231"/>
              <p:cNvSpPr/>
              <p:nvPr/>
            </p:nvSpPr>
            <p:spPr>
              <a:xfrm>
                <a:off x="24418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9" name="Shape 232"/>
              <p:cNvSpPr/>
              <p:nvPr/>
            </p:nvSpPr>
            <p:spPr>
              <a:xfrm>
                <a:off x="31609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0" name="Shape 233"/>
              <p:cNvSpPr/>
              <p:nvPr/>
            </p:nvSpPr>
            <p:spPr>
              <a:xfrm>
                <a:off x="38800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4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Shape 234"/>
              <p:cNvSpPr/>
              <p:nvPr/>
            </p:nvSpPr>
            <p:spPr>
              <a:xfrm>
                <a:off x="45991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5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Shape 235"/>
              <p:cNvSpPr/>
              <p:nvPr/>
            </p:nvSpPr>
            <p:spPr>
              <a:xfrm>
                <a:off x="53182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6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Shape 236"/>
              <p:cNvSpPr/>
              <p:nvPr/>
            </p:nvSpPr>
            <p:spPr>
              <a:xfrm>
                <a:off x="60373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Shape 237"/>
              <p:cNvSpPr/>
              <p:nvPr/>
            </p:nvSpPr>
            <p:spPr>
              <a:xfrm>
                <a:off x="6756400" y="5210400"/>
                <a:ext cx="719100" cy="510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rPr>
                  <a:t>8</a:t>
                </a:r>
                <a:endParaRPr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5" name="Shape 237"/>
            <p:cNvSpPr/>
            <p:nvPr/>
          </p:nvSpPr>
          <p:spPr>
            <a:xfrm>
              <a:off x="7813821" y="4660974"/>
              <a:ext cx="719100" cy="5103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 rtl="0">
                <a:spcBef>
                  <a:spcPts val="0"/>
                </a:spcBef>
                <a:buNone/>
              </a:pPr>
              <a:r>
                <a:rPr lang="en-US" sz="2200" b="1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2200" b="1" dirty="0">
                <a:solidFill>
                  <a:schemeClr val="tx1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90475" y="1311993"/>
            <a:ext cx="3930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Children of key in A[k]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2k and 2k+1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0475" y="2143494"/>
            <a:ext cx="393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Example: A[4] = 7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Left = A[8] = 42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Right = A[9] = 9</a:t>
            </a:r>
          </a:p>
        </p:txBody>
      </p:sp>
    </p:spTree>
    <p:extLst>
      <p:ext uri="{BB962C8B-B14F-4D97-AF65-F5344CB8AC3E}">
        <p14:creationId xmlns:p14="http://schemas.microsoft.com/office/powerpoint/2010/main" val="274436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Build a new min PQ by inserting the following elements: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1248" y="1194816"/>
            <a:ext cx="77784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17, 3, 9, 19, 16, 20, 14,1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632" y="200112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Then, remove the min key (root) and adjust the heap.</a:t>
            </a:r>
          </a:p>
        </p:txBody>
      </p:sp>
    </p:spTree>
    <p:extLst>
      <p:ext uri="{BB962C8B-B14F-4D97-AF65-F5344CB8AC3E}">
        <p14:creationId xmlns:p14="http://schemas.microsoft.com/office/powerpoint/2010/main" val="199428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Solution (initial heap)</a:t>
            </a:r>
          </a:p>
        </p:txBody>
      </p:sp>
      <p:pic>
        <p:nvPicPr>
          <p:cNvPr id="4" name="Picture 3" descr="Heap Visualization - Mozilla Firefox">
            <a:extLst>
              <a:ext uri="{FF2B5EF4-FFF2-40B4-BE49-F238E27FC236}">
                <a16:creationId xmlns:a16="http://schemas.microsoft.com/office/drawing/2014/main" id="{6C3B4B7B-4362-4BB6-BD13-44C0DC001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20765" r="50249" b="38875"/>
          <a:stretch/>
        </p:blipFill>
        <p:spPr>
          <a:xfrm>
            <a:off x="87344" y="586840"/>
            <a:ext cx="8961120" cy="392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229AC-0DA3-41BE-B5B9-55DA4A718C65}"/>
              </a:ext>
            </a:extLst>
          </p:cNvPr>
          <p:cNvSpPr txBox="1"/>
          <p:nvPr/>
        </p:nvSpPr>
        <p:spPr>
          <a:xfrm>
            <a:off x="68240" y="4619649"/>
            <a:ext cx="834842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To recreate: </a:t>
            </a:r>
            <a:r>
              <a:rPr lang="en-US" sz="2600" dirty="0">
                <a:solidFill>
                  <a:srgbClr val="0070C0"/>
                </a:solidFill>
                <a:hlinkClick r:id="rId4"/>
              </a:rPr>
              <a:t>https://www.cs.usfca.edu/~galles/visualization/Heap.html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9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Exercise</a:t>
            </a:r>
            <a:r>
              <a:rPr lang="en-US" sz="2800" dirty="0">
                <a:solidFill>
                  <a:srgbClr val="002060"/>
                </a:solidFill>
              </a:rPr>
              <a:t>: Solution (remove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229AC-0DA3-41BE-B5B9-55DA4A718C65}"/>
              </a:ext>
            </a:extLst>
          </p:cNvPr>
          <p:cNvSpPr txBox="1"/>
          <p:nvPr/>
        </p:nvSpPr>
        <p:spPr>
          <a:xfrm>
            <a:off x="68239" y="4142922"/>
            <a:ext cx="8348427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To recreate: </a:t>
            </a:r>
            <a:r>
              <a:rPr lang="en-US" sz="2600" dirty="0">
                <a:solidFill>
                  <a:srgbClr val="0070C0"/>
                </a:solidFill>
                <a:hlinkClick r:id="rId3"/>
              </a:rPr>
              <a:t>https://www.cs.usfca.edu/~galles/visualization/Heap.html</a:t>
            </a:r>
            <a:endParaRPr lang="en-US" sz="2600" dirty="0">
              <a:solidFill>
                <a:srgbClr val="0070C0"/>
              </a:solidFill>
            </a:endParaRPr>
          </a:p>
        </p:txBody>
      </p:sp>
      <p:pic>
        <p:nvPicPr>
          <p:cNvPr id="3" name="Picture 2" descr="Heap Visualization - Mozilla Firefox">
            <a:extLst>
              <a:ext uri="{FF2B5EF4-FFF2-40B4-BE49-F238E27FC236}">
                <a16:creationId xmlns:a16="http://schemas.microsoft.com/office/drawing/2014/main" id="{5645F78E-8E89-4143-B15E-D4C7817CE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2122" r="47164" b="41809"/>
          <a:stretch/>
        </p:blipFill>
        <p:spPr>
          <a:xfrm>
            <a:off x="68239" y="614135"/>
            <a:ext cx="901344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183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894892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PQ Heap Indexing</a:t>
            </a:r>
            <a:r>
              <a:rPr lang="en-US" sz="2800" dirty="0">
                <a:solidFill>
                  <a:srgbClr val="002060"/>
                </a:solidFill>
              </a:rPr>
              <a:t>: How can we achieve random access based on the key (and not just the array index)?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3B9D0B-D067-488E-B2AA-15ECC1438CFB}"/>
              </a:ext>
            </a:extLst>
          </p:cNvPr>
          <p:cNvSpPr txBox="1"/>
          <p:nvPr/>
        </p:nvSpPr>
        <p:spPr>
          <a:xfrm>
            <a:off x="369554" y="1119547"/>
            <a:ext cx="79965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600" dirty="0"/>
              <a:t>IndexMinPQ.java implements an “Indexable </a:t>
            </a:r>
            <a:r>
              <a:rPr lang="en-US" sz="2600" dirty="0" err="1"/>
              <a:t>MinPQ</a:t>
            </a:r>
            <a:r>
              <a:rPr lang="en-US" sz="2600" dirty="0"/>
              <a:t>”: a min-oriented PQ that allows access by </a:t>
            </a:r>
            <a:r>
              <a:rPr lang="en-US" sz="2600" u="sng" dirty="0"/>
              <a:t>key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95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Some good things to know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0475" y="743827"/>
            <a:ext cx="8758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three important data structures: “</a:t>
            </a:r>
            <a:r>
              <a:rPr lang="en-US" sz="2400" dirty="0" err="1"/>
              <a:t>pq</a:t>
            </a:r>
            <a:r>
              <a:rPr lang="en-US" sz="2400" dirty="0"/>
              <a:t>”, “</a:t>
            </a:r>
            <a:r>
              <a:rPr lang="en-US" sz="2400" dirty="0" err="1"/>
              <a:t>qp</a:t>
            </a:r>
            <a:r>
              <a:rPr lang="en-US" sz="2400" dirty="0"/>
              <a:t>”, “Keys”.  The work of implementing the indexable PQ is distributed across all three of these arrays.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119B75-33D9-4B2E-9177-CADB871E027A}"/>
              </a:ext>
            </a:extLst>
          </p:cNvPr>
          <p:cNvGrpSpPr/>
          <p:nvPr/>
        </p:nvGrpSpPr>
        <p:grpSpPr>
          <a:xfrm>
            <a:off x="95536" y="2164763"/>
            <a:ext cx="8386203" cy="3737418"/>
            <a:chOff x="146718" y="2164763"/>
            <a:chExt cx="8386203" cy="3737418"/>
          </a:xfrm>
        </p:grpSpPr>
        <p:grpSp>
          <p:nvGrpSpPr>
            <p:cNvPr id="2" name="Group 1"/>
            <p:cNvGrpSpPr/>
            <p:nvPr/>
          </p:nvGrpSpPr>
          <p:grpSpPr>
            <a:xfrm>
              <a:off x="695859" y="4660974"/>
              <a:ext cx="7837062" cy="1241207"/>
              <a:chOff x="695859" y="4660974"/>
              <a:chExt cx="7837062" cy="1241207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5859" y="4660974"/>
                <a:ext cx="7837062" cy="510300"/>
                <a:chOff x="695859" y="4660974"/>
                <a:chExt cx="7837062" cy="510300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5859" y="4709609"/>
                  <a:ext cx="5730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</a:t>
                  </a: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1341921" y="4660974"/>
                  <a:ext cx="7191000" cy="510300"/>
                  <a:chOff x="1341921" y="4660974"/>
                  <a:chExt cx="7191000" cy="510300"/>
                </a:xfrm>
              </p:grpSpPr>
              <p:grpSp>
                <p:nvGrpSpPr>
                  <p:cNvPr id="20" name="Shape 228"/>
                  <p:cNvGrpSpPr/>
                  <p:nvPr/>
                </p:nvGrpSpPr>
                <p:grpSpPr>
                  <a:xfrm>
                    <a:off x="1341921" y="4660974"/>
                    <a:ext cx="6471900" cy="510300"/>
                    <a:chOff x="1003600" y="5210400"/>
                    <a:chExt cx="6471900" cy="510300"/>
                  </a:xfrm>
                </p:grpSpPr>
                <p:sp>
                  <p:nvSpPr>
                    <p:cNvPr id="22" name="Shape 229"/>
                    <p:cNvSpPr/>
                    <p:nvPr/>
                  </p:nvSpPr>
                  <p:spPr>
                    <a:xfrm>
                      <a:off x="10036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sz="2200" b="1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3" name="Shape 230"/>
                    <p:cNvSpPr/>
                    <p:nvPr/>
                  </p:nvSpPr>
                  <p:spPr>
                    <a:xfrm>
                      <a:off x="17227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</a:t>
                      </a:r>
                    </a:p>
                  </p:txBody>
                </p:sp>
                <p:sp>
                  <p:nvSpPr>
                    <p:cNvPr id="24" name="Shape 231"/>
                    <p:cNvSpPr/>
                    <p:nvPr/>
                  </p:nvSpPr>
                  <p:spPr>
                    <a:xfrm>
                      <a:off x="24418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5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5" name="Shape 232"/>
                    <p:cNvSpPr/>
                    <p:nvPr/>
                  </p:nvSpPr>
                  <p:spPr>
                    <a:xfrm>
                      <a:off x="31609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12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6" name="Shape 233"/>
                    <p:cNvSpPr/>
                    <p:nvPr/>
                  </p:nvSpPr>
                  <p:spPr>
                    <a:xfrm>
                      <a:off x="38800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7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7" name="Shape 234"/>
                    <p:cNvSpPr/>
                    <p:nvPr/>
                  </p:nvSpPr>
                  <p:spPr>
                    <a:xfrm>
                      <a:off x="45991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8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8" name="Shape 235"/>
                    <p:cNvSpPr/>
                    <p:nvPr/>
                  </p:nvSpPr>
                  <p:spPr>
                    <a:xfrm>
                      <a:off x="53182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37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29" name="Shape 236"/>
                    <p:cNvSpPr/>
                    <p:nvPr/>
                  </p:nvSpPr>
                  <p:spPr>
                    <a:xfrm>
                      <a:off x="60373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15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  <p:sp>
                  <p:nvSpPr>
                    <p:cNvPr id="30" name="Shape 237"/>
                    <p:cNvSpPr/>
                    <p:nvPr/>
                  </p:nvSpPr>
                  <p:spPr>
                    <a:xfrm>
                      <a:off x="6756400" y="5210400"/>
                      <a:ext cx="719100" cy="5103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lIns="91425" tIns="91425" rIns="91425" bIns="91425" anchor="ctr" anchorCtr="0">
                      <a:noAutofit/>
                    </a:bodyPr>
                    <a:lstStyle>
                      <a:def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1pPr>
                      <a:lvl2pPr marR="0" lvl="1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2pPr>
                      <a:lvl3pPr marR="0" lvl="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3pPr>
                      <a:lvl4pPr marR="0" lvl="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4pPr>
                      <a:lvl5pPr marR="0" lvl="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5pPr>
                      <a:lvl6pPr marR="0" lvl="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6pPr>
                      <a:lvl7pPr marR="0" lvl="6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7pPr>
                      <a:lvl8pPr marR="0" lvl="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8pPr>
                      <a:lvl9pPr marR="0" lvl="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lvl9pPr>
                    </a:lstStyle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200" b="1" dirty="0">
                          <a:solidFill>
                            <a:srgbClr val="002B5E"/>
                          </a:solidFill>
                          <a:latin typeface="Droid Sans"/>
                          <a:ea typeface="Droid Sans"/>
                          <a:cs typeface="Droid Sans"/>
                          <a:sym typeface="Droid Sans"/>
                        </a:rPr>
                        <a:t>42</a:t>
                      </a:r>
                      <a:endParaRPr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endParaRPr>
                    </a:p>
                  </p:txBody>
                </p:sp>
              </p:grpSp>
              <p:sp>
                <p:nvSpPr>
                  <p:cNvPr id="21" name="Shape 237"/>
                  <p:cNvSpPr/>
                  <p:nvPr/>
                </p:nvSpPr>
                <p:spPr>
                  <a:xfrm>
                    <a:off x="7813821" y="4660974"/>
                    <a:ext cx="719100" cy="510300"/>
                  </a:xfrm>
                  <a:prstGeom prst="rect">
                    <a:avLst/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rgbClr val="002B5E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9</a:t>
                    </a:r>
                    <a:endParaRPr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</p:grpSp>
          <p:grpSp>
            <p:nvGrpSpPr>
              <p:cNvPr id="33" name="Group 32"/>
              <p:cNvGrpSpPr/>
              <p:nvPr/>
            </p:nvGrpSpPr>
            <p:grpSpPr>
              <a:xfrm>
                <a:off x="1341921" y="5391881"/>
                <a:ext cx="7191000" cy="510300"/>
                <a:chOff x="1341921" y="4660974"/>
                <a:chExt cx="7191000" cy="510300"/>
              </a:xfrm>
            </p:grpSpPr>
            <p:grpSp>
              <p:nvGrpSpPr>
                <p:cNvPr id="34" name="Shape 228"/>
                <p:cNvGrpSpPr/>
                <p:nvPr/>
              </p:nvGrpSpPr>
              <p:grpSpPr>
                <a:xfrm>
                  <a:off x="1341921" y="4660974"/>
                  <a:ext cx="6471900" cy="510300"/>
                  <a:chOff x="1003600" y="5210400"/>
                  <a:chExt cx="6471900" cy="510300"/>
                </a:xfrm>
              </p:grpSpPr>
              <p:sp>
                <p:nvSpPr>
                  <p:cNvPr id="36" name="Shape 229"/>
                  <p:cNvSpPr/>
                  <p:nvPr/>
                </p:nvSpPr>
                <p:spPr>
                  <a:xfrm>
                    <a:off x="10036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0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7" name="Shape 230"/>
                  <p:cNvSpPr/>
                  <p:nvPr/>
                </p:nvSpPr>
                <p:spPr>
                  <a:xfrm>
                    <a:off x="17227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1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8" name="Shape 231"/>
                  <p:cNvSpPr/>
                  <p:nvPr/>
                </p:nvSpPr>
                <p:spPr>
                  <a:xfrm>
                    <a:off x="24418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2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39" name="Shape 232"/>
                  <p:cNvSpPr/>
                  <p:nvPr/>
                </p:nvSpPr>
                <p:spPr>
                  <a:xfrm>
                    <a:off x="31609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3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0" name="Shape 233"/>
                  <p:cNvSpPr/>
                  <p:nvPr/>
                </p:nvSpPr>
                <p:spPr>
                  <a:xfrm>
                    <a:off x="38800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4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1" name="Shape 234"/>
                  <p:cNvSpPr/>
                  <p:nvPr/>
                </p:nvSpPr>
                <p:spPr>
                  <a:xfrm>
                    <a:off x="45991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5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2" name="Shape 235"/>
                  <p:cNvSpPr/>
                  <p:nvPr/>
                </p:nvSpPr>
                <p:spPr>
                  <a:xfrm>
                    <a:off x="53182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6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3" name="Shape 236"/>
                  <p:cNvSpPr/>
                  <p:nvPr/>
                </p:nvSpPr>
                <p:spPr>
                  <a:xfrm>
                    <a:off x="60373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7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  <p:sp>
                <p:nvSpPr>
                  <p:cNvPr id="44" name="Shape 237"/>
                  <p:cNvSpPr/>
                  <p:nvPr/>
                </p:nvSpPr>
                <p:spPr>
                  <a:xfrm>
                    <a:off x="6756400" y="5210400"/>
                    <a:ext cx="719100" cy="510300"/>
                  </a:xfrm>
                  <a:prstGeom prst="rect">
                    <a:avLst/>
                  </a:prstGeom>
                  <a:noFill/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lvl="0" algn="ctr" rtl="0">
                      <a:spcBef>
                        <a:spcPts val="0"/>
                      </a:spcBef>
                      <a:buNone/>
                    </a:pPr>
                    <a:r>
                      <a:rPr lang="en-US" sz="2200" b="1" dirty="0">
                        <a:solidFill>
                          <a:schemeClr val="tx1"/>
                        </a:solidFill>
                        <a:latin typeface="Droid Sans"/>
                        <a:ea typeface="Droid Sans"/>
                        <a:cs typeface="Droid Sans"/>
                        <a:sym typeface="Droid Sans"/>
                      </a:rPr>
                      <a:t>8</a:t>
                    </a:r>
                    <a:endParaRPr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endParaRPr>
                  </a:p>
                </p:txBody>
              </p:sp>
            </p:grpSp>
            <p:sp>
              <p:nvSpPr>
                <p:cNvPr id="35" name="Shape 237"/>
                <p:cNvSpPr/>
                <p:nvPr/>
              </p:nvSpPr>
              <p:spPr>
                <a:xfrm>
                  <a:off x="7813821" y="4660974"/>
                  <a:ext cx="719100" cy="510300"/>
                </a:xfrm>
                <a:prstGeom prst="rect">
                  <a:avLst/>
                </a:prstGeom>
                <a:noFill/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2200" b="1" dirty="0">
                      <a:solidFill>
                        <a:schemeClr val="tx1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9</a:t>
                  </a:r>
                  <a:endParaRPr sz="2200" b="1" dirty="0">
                    <a:solidFill>
                      <a:schemeClr val="tx1"/>
                    </a:solidFill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</p:grpSp>
        <p:sp>
          <p:nvSpPr>
            <p:cNvPr id="47" name="TextBox 46"/>
            <p:cNvSpPr txBox="1"/>
            <p:nvPr/>
          </p:nvSpPr>
          <p:spPr>
            <a:xfrm>
              <a:off x="146718" y="2164763"/>
              <a:ext cx="3300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The </a:t>
              </a:r>
              <a:r>
                <a:rPr lang="en-US" sz="2400" dirty="0" err="1"/>
                <a:t>pq</a:t>
              </a:r>
              <a:r>
                <a:rPr lang="en-US" sz="2400" dirty="0"/>
                <a:t> data structure is </a:t>
              </a:r>
              <a:r>
                <a:rPr lang="en-US" sz="2400" b="1" dirty="0"/>
                <a:t>not </a:t>
              </a:r>
              <a:r>
                <a:rPr lang="en-US" sz="2400" dirty="0"/>
                <a:t>analogous to ‘A’ from previous slide (see below).  It does </a:t>
              </a:r>
              <a:r>
                <a:rPr lang="en-US" sz="2400" b="1" dirty="0"/>
                <a:t>not</a:t>
              </a:r>
              <a:r>
                <a:rPr lang="en-US" sz="2400" dirty="0"/>
                <a:t> store keys!</a:t>
              </a:r>
            </a:p>
          </p:txBody>
        </p:sp>
      </p:grpSp>
      <p:pic>
        <p:nvPicPr>
          <p:cNvPr id="4" name="Picture 3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4889A93E-161C-4636-990E-3188116B7B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39810" r="65224" b="37595"/>
          <a:stretch/>
        </p:blipFill>
        <p:spPr>
          <a:xfrm>
            <a:off x="3960921" y="1815153"/>
            <a:ext cx="4663440" cy="18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</a:t>
            </a:r>
            <a:r>
              <a:rPr lang="en-US" sz="2800" dirty="0" err="1">
                <a:solidFill>
                  <a:srgbClr val="002060"/>
                </a:solidFill>
              </a:rPr>
              <a:t>pq</a:t>
            </a:r>
            <a:r>
              <a:rPr lang="en-US" sz="2800" dirty="0">
                <a:solidFill>
                  <a:srgbClr val="002060"/>
                </a:solidFill>
              </a:rPr>
              <a:t>[] contain? </a:t>
            </a:r>
          </a:p>
        </p:txBody>
      </p:sp>
      <p:pic>
        <p:nvPicPr>
          <p:cNvPr id="11" name="Picture 10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9A5E085D-5F73-454A-91EC-5B12813B6E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 t="28244" r="3968" b="16102"/>
          <a:stretch/>
        </p:blipFill>
        <p:spPr>
          <a:xfrm>
            <a:off x="122832" y="682381"/>
            <a:ext cx="8503920" cy="23706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66E1984-E2D6-4E16-AAE8-71540417EE47}"/>
              </a:ext>
            </a:extLst>
          </p:cNvPr>
          <p:cNvSpPr txBox="1"/>
          <p:nvPr/>
        </p:nvSpPr>
        <p:spPr>
          <a:xfrm>
            <a:off x="245661" y="3212236"/>
            <a:ext cx="806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key (in the test in main, these are Strings) is assigned an arbitrary index, based on its position in the strings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stored in PQ.  So, these are the keys’ “IDs”.</a:t>
            </a:r>
          </a:p>
        </p:txBody>
      </p:sp>
    </p:spTree>
    <p:extLst>
      <p:ext uri="{BB962C8B-B14F-4D97-AF65-F5344CB8AC3E}">
        <p14:creationId xmlns:p14="http://schemas.microsoft.com/office/powerpoint/2010/main" val="157719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</a:t>
            </a:r>
            <a:r>
              <a:rPr lang="en-US" sz="2800" dirty="0" err="1">
                <a:solidFill>
                  <a:srgbClr val="002060"/>
                </a:solidFill>
              </a:rPr>
              <a:t>qp</a:t>
            </a:r>
            <a:r>
              <a:rPr lang="en-US" sz="2800" dirty="0">
                <a:solidFill>
                  <a:srgbClr val="002060"/>
                </a:solidFill>
              </a:rPr>
              <a:t>[] contain?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712392E3-FB53-4FA1-8DBE-C9F45470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26212" r="9783" b="15620"/>
          <a:stretch/>
        </p:blipFill>
        <p:spPr>
          <a:xfrm>
            <a:off x="136475" y="655092"/>
            <a:ext cx="8778240" cy="2740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72F0DE-B71B-4084-B680-C1307166F0C8}"/>
              </a:ext>
            </a:extLst>
          </p:cNvPr>
          <p:cNvSpPr txBox="1"/>
          <p:nvPr/>
        </p:nvSpPr>
        <p:spPr>
          <a:xfrm>
            <a:off x="421711" y="3526994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qp</a:t>
            </a:r>
            <a:r>
              <a:rPr lang="en-US" sz="2600" dirty="0"/>
              <a:t> is the “inverse” of </a:t>
            </a:r>
            <a:r>
              <a:rPr lang="en-US" sz="2600" dirty="0" err="1"/>
              <a:t>pq</a:t>
            </a:r>
            <a:r>
              <a:rPr lang="en-US" sz="2600" dirty="0"/>
              <a:t>.   </a:t>
            </a:r>
            <a:r>
              <a:rPr lang="en-US" sz="2600" dirty="0" err="1"/>
              <a:t>qp</a:t>
            </a:r>
            <a:r>
              <a:rPr lang="en-US" sz="2600" dirty="0"/>
              <a:t>[key ID] = location of that key in </a:t>
            </a:r>
            <a:r>
              <a:rPr lang="en-US" sz="2600" dirty="0" err="1"/>
              <a:t>pq</a:t>
            </a:r>
            <a:r>
              <a:rPr lang="en-US" sz="2600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8F32B-8907-410F-B373-39DF04200B83}"/>
              </a:ext>
            </a:extLst>
          </p:cNvPr>
          <p:cNvSpPr txBox="1"/>
          <p:nvPr/>
        </p:nvSpPr>
        <p:spPr>
          <a:xfrm>
            <a:off x="421711" y="4419546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For example, “best” was assigned ID #3.   We would go to </a:t>
            </a:r>
            <a:r>
              <a:rPr lang="en-US" sz="2600" dirty="0" err="1"/>
              <a:t>qp</a:t>
            </a:r>
            <a:r>
              <a:rPr lang="en-US" sz="2600" dirty="0"/>
              <a:t>[3] to find out where “best” is located in </a:t>
            </a:r>
            <a:r>
              <a:rPr lang="en-US" sz="2600" dirty="0" err="1"/>
              <a:t>pq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9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Priority Queues</a:t>
            </a:r>
            <a:r>
              <a:rPr lang="en-US" sz="2800" dirty="0">
                <a:solidFill>
                  <a:srgbClr val="002060"/>
                </a:solidFill>
              </a:rPr>
              <a:t>: What data structure do we use?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473" y="606552"/>
            <a:ext cx="269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Heaps: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73" y="1213104"/>
            <a:ext cx="5266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Adopt the form of a 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17119"/>
          <a:stretch/>
        </p:blipFill>
        <p:spPr>
          <a:xfrm>
            <a:off x="458594" y="2014728"/>
            <a:ext cx="5943600" cy="262098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102154" y="1523392"/>
            <a:ext cx="3663696" cy="1217808"/>
            <a:chOff x="5102154" y="1523392"/>
            <a:chExt cx="3663696" cy="1217808"/>
          </a:xfrm>
        </p:grpSpPr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5102154" y="1892724"/>
              <a:ext cx="1554480" cy="8484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56634" y="1523392"/>
              <a:ext cx="2109216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Nodes hold keys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71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</a:t>
            </a:r>
            <a:r>
              <a:rPr lang="en-US" sz="2800" dirty="0">
                <a:solidFill>
                  <a:srgbClr val="002060"/>
                </a:solidFill>
              </a:rPr>
              <a:t>: What does keys[] contain?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712392E3-FB53-4FA1-8DBE-C9F454706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t="26212" r="9783" b="15620"/>
          <a:stretch/>
        </p:blipFill>
        <p:spPr>
          <a:xfrm>
            <a:off x="136475" y="655092"/>
            <a:ext cx="8778240" cy="2740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72F0DE-B71B-4084-B680-C1307166F0C8}"/>
              </a:ext>
            </a:extLst>
          </p:cNvPr>
          <p:cNvSpPr txBox="1"/>
          <p:nvPr/>
        </p:nvSpPr>
        <p:spPr>
          <a:xfrm>
            <a:off x="421711" y="3526994"/>
            <a:ext cx="82077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The contents of keys[] should match those of the original string array.</a:t>
            </a:r>
          </a:p>
        </p:txBody>
      </p:sp>
    </p:spTree>
    <p:extLst>
      <p:ext uri="{BB962C8B-B14F-4D97-AF65-F5344CB8AC3E}">
        <p14:creationId xmlns:p14="http://schemas.microsoft.com/office/powerpoint/2010/main" val="3254648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IndexMinPQ.java: Summary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8714" y="716602"/>
            <a:ext cx="875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Keys[]</a:t>
            </a:r>
            <a:r>
              <a:rPr lang="en-US" sz="2400" dirty="0"/>
              <a:t>: A key’s position in this array is determined by an ID that was assigned by the user when the Key was added.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86007" y="3123562"/>
            <a:ext cx="823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QP</a:t>
            </a:r>
            <a:r>
              <a:rPr lang="en-US" sz="2400" dirty="0"/>
              <a:t>: </a:t>
            </a:r>
            <a:r>
              <a:rPr lang="en-US" sz="2400" dirty="0" err="1"/>
              <a:t>qp</a:t>
            </a:r>
            <a:r>
              <a:rPr lang="en-US" sz="2400" dirty="0"/>
              <a:t>[ID] tells you the current heap position of the key with that ID</a:t>
            </a:r>
            <a:endParaRPr lang="en-US" sz="2400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286007" y="1735416"/>
            <a:ext cx="8366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PQ</a:t>
            </a:r>
            <a:r>
              <a:rPr lang="en-US" sz="2400" dirty="0"/>
              <a:t>: </a:t>
            </a:r>
            <a:r>
              <a:rPr lang="en-US" sz="2400" dirty="0" err="1"/>
              <a:t>pq</a:t>
            </a:r>
            <a:r>
              <a:rPr lang="en-US" sz="2400" dirty="0"/>
              <a:t>[j] says what is at position j in the heap, but does </a:t>
            </a:r>
            <a:r>
              <a:rPr lang="en-US" sz="2400" b="1" dirty="0"/>
              <a:t>not</a:t>
            </a:r>
            <a:r>
              <a:rPr lang="en-US" sz="2400" dirty="0"/>
              <a:t> store the key itself: It stores its ID.  Must go to Keys[ID] to get actual key </a:t>
            </a:r>
            <a:endParaRPr lang="en-US" sz="24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A579F-27E2-493D-9BDC-72B2B2D9C630}"/>
              </a:ext>
            </a:extLst>
          </p:cNvPr>
          <p:cNvSpPr txBox="1"/>
          <p:nvPr/>
        </p:nvSpPr>
        <p:spPr>
          <a:xfrm>
            <a:off x="286007" y="4142376"/>
            <a:ext cx="8230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So how do we edit a key in the heap?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4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IndexMinPQ.java: </a:t>
            </a:r>
            <a:r>
              <a:rPr lang="en-US" sz="2800" dirty="0" err="1">
                <a:solidFill>
                  <a:srgbClr val="002060"/>
                </a:solidFill>
              </a:rPr>
              <a:t>changeKey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3" name="Picture 2" descr="C:\Users\Karin\Google Drive\CS\CS1501_Sp2017\code\IndexMinPQ.java - Notepad++">
            <a:extLst>
              <a:ext uri="{FF2B5EF4-FFF2-40B4-BE49-F238E27FC236}">
                <a16:creationId xmlns:a16="http://schemas.microsoft.com/office/drawing/2014/main" id="{0F6FC332-5107-4BFD-B295-23C818705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34112" r="6070" b="14543"/>
          <a:stretch/>
        </p:blipFill>
        <p:spPr>
          <a:xfrm>
            <a:off x="110640" y="723331"/>
            <a:ext cx="8961120" cy="2194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940AFA-EC31-40B9-A968-11DFC753F550}"/>
              </a:ext>
            </a:extLst>
          </p:cNvPr>
          <p:cNvSpPr txBox="1"/>
          <p:nvPr/>
        </p:nvSpPr>
        <p:spPr>
          <a:xfrm>
            <a:off x="313302" y="3255272"/>
            <a:ext cx="823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If we know the key’s ID, we can change it quickly and easily in keys[].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We used the ID and </a:t>
            </a:r>
            <a:r>
              <a:rPr lang="en-US" sz="2400" dirty="0" err="1">
                <a:solidFill>
                  <a:srgbClr val="0070C0"/>
                </a:solidFill>
              </a:rPr>
              <a:t>qp</a:t>
            </a:r>
            <a:r>
              <a:rPr lang="en-US" sz="2400" dirty="0">
                <a:solidFill>
                  <a:srgbClr val="0070C0"/>
                </a:solidFill>
              </a:rPr>
              <a:t>[] to find out where the key of the ID is in the heap.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The sink and swim methods adjust for any new violations in the heap principles. </a:t>
            </a:r>
          </a:p>
        </p:txBody>
      </p:sp>
    </p:spTree>
    <p:extLst>
      <p:ext uri="{BB962C8B-B14F-4D97-AF65-F5344CB8AC3E}">
        <p14:creationId xmlns:p14="http://schemas.microsoft.com/office/powerpoint/2010/main" val="234899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are they different from BSTs?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Ordering properties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26" y="1301967"/>
            <a:ext cx="356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Min value is at root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26" y="1839221"/>
            <a:ext cx="462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For each parent (i.e., non-leaf) node: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</a:t>
            </a:r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002060"/>
                </a:solidFill>
              </a:rPr>
              <a:t>key(</a:t>
            </a:r>
            <a:r>
              <a:rPr lang="en-US" sz="2800" dirty="0" err="1">
                <a:solidFill>
                  <a:srgbClr val="002060"/>
                </a:solidFill>
              </a:rPr>
              <a:t>node.children</a:t>
            </a:r>
            <a:r>
              <a:rPr lang="en-US" sz="2800" dirty="0">
                <a:solidFill>
                  <a:srgbClr val="002060"/>
                </a:solidFill>
              </a:rPr>
              <a:t>) &gt;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          key(node)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353" y="3745441"/>
            <a:ext cx="3563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No claims made about relationship of left and right child!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914400"/>
            <a:ext cx="5182049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How do we insert new entries?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172" y="381055"/>
            <a:ext cx="1145828" cy="1026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778" y="764713"/>
            <a:ext cx="5400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Must maintain heap ordering</a:t>
            </a:r>
            <a:r>
              <a:rPr lang="en-US" sz="2800" dirty="0"/>
              <a:t>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394" y="1301967"/>
            <a:ext cx="751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Add new node to first available leaf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394" y="1839221"/>
            <a:ext cx="87414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While key(new-node) &lt; key(new-</a:t>
            </a:r>
            <a:r>
              <a:rPr lang="en-US" sz="2800" dirty="0" err="1">
                <a:solidFill>
                  <a:srgbClr val="002060"/>
                </a:solidFill>
              </a:rPr>
              <a:t>node.parent</a:t>
            </a:r>
            <a:r>
              <a:rPr lang="en-US" sz="2800" dirty="0">
                <a:solidFill>
                  <a:srgbClr val="002060"/>
                </a:solidFill>
              </a:rPr>
              <a:t>):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sym typeface="Wingdings" panose="05000000000000000000" pitchFamily="2" charset="2"/>
              </a:rPr>
              <a:t> Exchange child and parent nodes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506" y="2879578"/>
            <a:ext cx="6961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Textbook code calls this process “swim” </a:t>
            </a:r>
          </a:p>
        </p:txBody>
      </p:sp>
    </p:spTree>
    <p:extLst>
      <p:ext uri="{BB962C8B-B14F-4D97-AF65-F5344CB8AC3E}">
        <p14:creationId xmlns:p14="http://schemas.microsoft.com/office/powerpoint/2010/main" val="38768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B3B59E-B7E0-4EC7-8CF4-2B1CD4D658DE}"/>
              </a:ext>
            </a:extLst>
          </p:cNvPr>
          <p:cNvSpPr txBox="1"/>
          <p:nvPr/>
        </p:nvSpPr>
        <p:spPr>
          <a:xfrm>
            <a:off x="189499" y="6117576"/>
            <a:ext cx="8759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(Keys can be anything Comparable; here keys are numbers)</a:t>
            </a:r>
          </a:p>
        </p:txBody>
      </p:sp>
    </p:spTree>
    <p:extLst>
      <p:ext uri="{BB962C8B-B14F-4D97-AF65-F5344CB8AC3E}">
        <p14:creationId xmlns:p14="http://schemas.microsoft.com/office/powerpoint/2010/main" val="4275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716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12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6843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4892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Binary Heaps</a:t>
            </a:r>
            <a:r>
              <a:rPr lang="en-US" sz="2800" dirty="0">
                <a:solidFill>
                  <a:srgbClr val="002060"/>
                </a:solidFill>
              </a:rPr>
              <a:t>: Insertion example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3365" y="860913"/>
            <a:ext cx="6507671" cy="1946834"/>
            <a:chOff x="573365" y="860913"/>
            <a:chExt cx="6507671" cy="1946834"/>
          </a:xfrm>
        </p:grpSpPr>
        <p:sp>
          <p:nvSpPr>
            <p:cNvPr id="62" name="TextBox 61"/>
            <p:cNvSpPr txBox="1"/>
            <p:nvPr/>
          </p:nvSpPr>
          <p:spPr>
            <a:xfrm>
              <a:off x="573365" y="860913"/>
              <a:ext cx="356363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Assume we start with this heap…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440136" y="1342223"/>
              <a:ext cx="2640900" cy="1465524"/>
              <a:chOff x="2737836" y="1471463"/>
              <a:chExt cx="2640900" cy="1465524"/>
            </a:xfrm>
          </p:grpSpPr>
          <p:cxnSp>
            <p:nvCxnSpPr>
              <p:cNvPr id="76" name="Shape 106"/>
              <p:cNvCxnSpPr>
                <a:cxnSpLocks/>
              </p:cNvCxnSpPr>
              <p:nvPr/>
            </p:nvCxnSpPr>
            <p:spPr>
              <a:xfrm flipH="1">
                <a:off x="3185286" y="1964962"/>
                <a:ext cx="851100" cy="47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grpSp>
            <p:nvGrpSpPr>
              <p:cNvPr id="66" name="Shape 107"/>
              <p:cNvGrpSpPr/>
              <p:nvPr/>
            </p:nvGrpSpPr>
            <p:grpSpPr>
              <a:xfrm>
                <a:off x="4036386" y="1964962"/>
                <a:ext cx="1342350" cy="972025"/>
                <a:chOff x="3621023" y="1865124"/>
                <a:chExt cx="1342350" cy="972025"/>
              </a:xfrm>
            </p:grpSpPr>
            <p:sp>
              <p:nvSpPr>
                <p:cNvPr id="73" name="Shape 108"/>
                <p:cNvSpPr/>
                <p:nvPr/>
              </p:nvSpPr>
              <p:spPr>
                <a:xfrm>
                  <a:off x="4068474" y="2343650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15</a:t>
                  </a:r>
                </a:p>
              </p:txBody>
            </p:sp>
            <p:cxnSp>
              <p:nvCxnSpPr>
                <p:cNvPr id="74" name="Shape 109"/>
                <p:cNvCxnSpPr>
                  <a:cxnSpLocks/>
                  <a:endCxn id="73" idx="0"/>
                </p:cNvCxnSpPr>
                <p:nvPr/>
              </p:nvCxnSpPr>
              <p:spPr>
                <a:xfrm>
                  <a:off x="3621023" y="1865124"/>
                  <a:ext cx="894900" cy="47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lg" len="lg"/>
                  <a:tailEnd type="none" w="lg" len="lg"/>
                </a:ln>
              </p:spPr>
            </p:cxnSp>
          </p:grpSp>
          <p:grpSp>
            <p:nvGrpSpPr>
              <p:cNvPr id="68" name="Shape 149"/>
              <p:cNvGrpSpPr/>
              <p:nvPr/>
            </p:nvGrpSpPr>
            <p:grpSpPr>
              <a:xfrm>
                <a:off x="2737836" y="1471463"/>
                <a:ext cx="1746000" cy="1465498"/>
                <a:chOff x="2322473" y="1371625"/>
                <a:chExt cx="1746000" cy="1465498"/>
              </a:xfrm>
            </p:grpSpPr>
            <p:sp>
              <p:nvSpPr>
                <p:cNvPr id="69" name="Shape 150"/>
                <p:cNvSpPr/>
                <p:nvPr/>
              </p:nvSpPr>
              <p:spPr>
                <a:xfrm>
                  <a:off x="3173574" y="1371625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10</a:t>
                  </a:r>
                </a:p>
              </p:txBody>
            </p:sp>
            <p:sp>
              <p:nvSpPr>
                <p:cNvPr id="70" name="Shape 151"/>
                <p:cNvSpPr/>
                <p:nvPr/>
              </p:nvSpPr>
              <p:spPr>
                <a:xfrm>
                  <a:off x="2322473" y="2343624"/>
                  <a:ext cx="894899" cy="49349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" sz="2200" b="1" dirty="0">
                      <a:solidFill>
                        <a:srgbClr val="002B5E"/>
                      </a:solidFill>
                      <a:latin typeface="Droid Sans"/>
                      <a:ea typeface="Droid Sans"/>
                      <a:cs typeface="Droid Sans"/>
                      <a:sym typeface="Droid Sans"/>
                    </a:rPr>
                    <a:t>3</a:t>
                  </a:r>
                </a:p>
              </p:txBody>
            </p:sp>
          </p:grpSp>
        </p:grpSp>
      </p:grpSp>
      <p:sp>
        <p:nvSpPr>
          <p:cNvPr id="23" name="TextBox 22"/>
          <p:cNvSpPr txBox="1"/>
          <p:nvPr/>
        </p:nvSpPr>
        <p:spPr>
          <a:xfrm>
            <a:off x="573365" y="1899780"/>
            <a:ext cx="184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a ‘3’</a:t>
            </a:r>
          </a:p>
        </p:txBody>
      </p:sp>
      <p:cxnSp>
        <p:nvCxnSpPr>
          <p:cNvPr id="24" name="Shape 106"/>
          <p:cNvCxnSpPr>
            <a:cxnSpLocks/>
          </p:cNvCxnSpPr>
          <p:nvPr/>
        </p:nvCxnSpPr>
        <p:spPr>
          <a:xfrm flipH="1">
            <a:off x="4014586" y="2807721"/>
            <a:ext cx="851100" cy="4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51"/>
          <p:cNvSpPr/>
          <p:nvPr/>
        </p:nvSpPr>
        <p:spPr>
          <a:xfrm>
            <a:off x="3545237" y="3286221"/>
            <a:ext cx="894899" cy="493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buNone/>
            </a:pPr>
            <a:r>
              <a:rPr lang="en" sz="2200" b="1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2695" y="2560971"/>
            <a:ext cx="1840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 &lt; 12: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27010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2625</TotalTime>
  <Words>1446</Words>
  <Application>Microsoft Office PowerPoint</Application>
  <PresentationFormat>On-screen Show (4:3)</PresentationFormat>
  <Paragraphs>326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Droid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229</cp:revision>
  <dcterms:created xsi:type="dcterms:W3CDTF">2016-10-06T23:04:54Z</dcterms:created>
  <dcterms:modified xsi:type="dcterms:W3CDTF">2017-10-13T03:32:57Z</dcterms:modified>
</cp:coreProperties>
</file>