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9144000"/>
  <p:notesSz cx="6858000" cy="9144000"/>
  <p:embeddedFontLst>
    <p:embeddedFont>
      <p:font typeface="Droid San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DroidSans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Droid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Already installed on most Mac systems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Can install Git shell on Windows or use PowerShell Git application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Note this is not just for new files, but also for edited files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Note that this is a local operation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 through example demonstrating the following commands: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clone https://github.com/PittCS1501/PITTID-project0.git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cd PITTID-project0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nano P0.txt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Or, use another text editor, use of nano doesn't matter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status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diff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nano Status.txt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status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diff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add P0.txt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status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add Status.txt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status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commit -m "finished project0"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push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To end, view the repository on github.com, showing that the stuff you pushed appears there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 changes made to the file, any version can be restored at any time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now added features to help with synchronization (computers A and B owned by the same user) and collaboration </a:t>
            </a:r>
            <a:r>
              <a:rPr lang="en">
                <a:solidFill>
                  <a:schemeClr val="dk1"/>
                </a:solidFill>
              </a:rPr>
              <a:t>(computers A and B owned by different users)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also introduces problems:  single point of failure, can't work offline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Copy of the version database in every </a:t>
            </a:r>
            <a:r>
              <a:rPr i="1" lang="en">
                <a:solidFill>
                  <a:schemeClr val="dk1"/>
                </a:solidFill>
              </a:rPr>
              <a:t>working directory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-125" y="0"/>
            <a:ext cx="9144000" cy="4910100"/>
          </a:xfrm>
          <a:prstGeom prst="rect">
            <a:avLst/>
          </a:prstGeom>
          <a:solidFill>
            <a:srgbClr val="002B5E"/>
          </a:solidFill>
          <a:ln cap="flat" cmpd="sng" w="19050">
            <a:solidFill>
              <a:srgbClr val="002B5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74700" y="839625"/>
            <a:ext cx="5955899" cy="186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EFEFEF"/>
              </a:buClr>
              <a:buSzPct val="100000"/>
              <a:defRPr sz="4800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74700" y="2905800"/>
            <a:ext cx="5955899" cy="1382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rgbClr val="EFEFEF"/>
              </a:buClr>
              <a:buSzPct val="100000"/>
              <a:buNone/>
              <a:defRPr sz="3000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/>
          <p:nvPr/>
        </p:nvSpPr>
        <p:spPr>
          <a:xfrm>
            <a:off x="6867247" y="229012"/>
            <a:ext cx="2077909" cy="5392563"/>
          </a:xfrm>
          <a:custGeom>
            <a:pathLst>
              <a:path extrusionOk="0" h="273908" w="105558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cap="flat" cmpd="sng" w="19050">
            <a:solidFill>
              <a:srgbClr val="C5A876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5" name="Shape 15"/>
          <p:cNvSpPr/>
          <p:nvPr/>
        </p:nvSpPr>
        <p:spPr>
          <a:xfrm>
            <a:off x="0" y="4910175"/>
            <a:ext cx="9144000" cy="1947899"/>
          </a:xfrm>
          <a:prstGeom prst="rect">
            <a:avLst/>
          </a:prstGeom>
          <a:solidFill>
            <a:srgbClr val="C5A876"/>
          </a:solidFill>
          <a:ln cap="flat" cmpd="sng" w="19050">
            <a:solidFill>
              <a:srgbClr val="C5A8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85025"/>
            <a:ext cx="8229600" cy="5283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FEFE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-125" y="0"/>
            <a:ext cx="9144000" cy="1001100"/>
          </a:xfrm>
          <a:prstGeom prst="rect">
            <a:avLst/>
          </a:prstGeom>
          <a:solidFill>
            <a:srgbClr val="002B5E"/>
          </a:solidFill>
          <a:ln cap="flat" cmpd="sng" w="19050">
            <a:solidFill>
              <a:srgbClr val="002B5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85025"/>
            <a:ext cx="8229600" cy="52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002B5E"/>
              </a:buClr>
              <a:buSzPct val="100000"/>
              <a:buFont typeface="Droid Sans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>
              <a:spcBef>
                <a:spcPts val="480"/>
              </a:spcBef>
              <a:buClr>
                <a:srgbClr val="002B5E"/>
              </a:buClr>
              <a:buSzPct val="100000"/>
              <a:buFont typeface="Droid Sans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>
              <a:spcBef>
                <a:spcPts val="480"/>
              </a:spcBef>
              <a:buClr>
                <a:srgbClr val="002B5E"/>
              </a:buClr>
              <a:buSzPct val="100000"/>
              <a:buFont typeface="Droid Sans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>
              <a:spcBef>
                <a:spcPts val="360"/>
              </a:spcBef>
              <a:buClr>
                <a:srgbClr val="002B5E"/>
              </a:buClr>
              <a:buSzPct val="100000"/>
              <a:buFont typeface="Droid Sans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>
              <a:spcBef>
                <a:spcPts val="360"/>
              </a:spcBef>
              <a:buClr>
                <a:srgbClr val="002B5E"/>
              </a:buClr>
              <a:buSzPct val="100000"/>
              <a:buFont typeface="Droid Sans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>
              <a:spcBef>
                <a:spcPts val="360"/>
              </a:spcBef>
              <a:buClr>
                <a:srgbClr val="002B5E"/>
              </a:buClr>
              <a:buSzPct val="100000"/>
              <a:buFont typeface="Droid Sans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>
              <a:spcBef>
                <a:spcPts val="360"/>
              </a:spcBef>
              <a:buClr>
                <a:srgbClr val="002B5E"/>
              </a:buClr>
              <a:buSzPct val="100000"/>
              <a:buFont typeface="Droid Sans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>
              <a:spcBef>
                <a:spcPts val="360"/>
              </a:spcBef>
              <a:buClr>
                <a:srgbClr val="002B5E"/>
              </a:buClr>
              <a:buSzPct val="100000"/>
              <a:buFont typeface="Droid Sans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>
              <a:spcBef>
                <a:spcPts val="360"/>
              </a:spcBef>
              <a:buClr>
                <a:srgbClr val="002B5E"/>
              </a:buClr>
              <a:buSzPct val="100000"/>
              <a:buFont typeface="Droid Sans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EFEFEF"/>
              </a:buClr>
              <a:buSzPct val="100000"/>
              <a:buFont typeface="Droid Sans"/>
              <a:buNone/>
              <a:defRPr b="1" sz="280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Relationship Id="rId5" Type="http://schemas.openxmlformats.org/officeDocument/2006/relationships/image" Target="../media/image08.png"/><Relationship Id="rId6" Type="http://schemas.openxmlformats.org/officeDocument/2006/relationships/image" Target="../media/image06.png"/><Relationship Id="rId7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ctrTitle"/>
          </p:nvPr>
        </p:nvSpPr>
        <p:spPr>
          <a:xfrm>
            <a:off x="374700" y="839625"/>
            <a:ext cx="5955899" cy="186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An introduction to version control systems with Git</a:t>
            </a:r>
          </a:p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374700" y="2905800"/>
            <a:ext cx="5955899" cy="138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285025"/>
            <a:ext cx="8376600" cy="528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Set your identity</a:t>
            </a:r>
          </a:p>
          <a:p>
            <a:pPr indent="-228600" lvl="1" marL="9144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 </a:t>
            </a: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$ git config --global user.name "John Doe"</a:t>
            </a:r>
          </a:p>
          <a:p>
            <a:pPr indent="-228600" lvl="1" marL="9144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 </a:t>
            </a: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$ git config --global user.email jdoe@example.com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Set other configuration options</a:t>
            </a:r>
          </a:p>
          <a:p>
            <a:pPr indent="-228600" lvl="1" marL="9144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 </a:t>
            </a: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$ git config --global color.ui true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Get help</a:t>
            </a:r>
          </a:p>
          <a:p>
            <a:pPr indent="-228600" lvl="1" marL="9144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 </a:t>
            </a: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$ git help &lt;verb&gt;</a:t>
            </a:r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Gitting started</a:t>
            </a:r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2883125"/>
            <a:ext cx="8229600" cy="368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$ git init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</a:pPr>
            <a:r>
              <a:rPr lang="en">
                <a:solidFill>
                  <a:srgbClr val="002B5E"/>
                </a:solidFill>
              </a:rPr>
              <a:t>Creates a new (empty) repository in the current directory</a:t>
            </a:r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a new repository</a:t>
            </a: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650175"/>
            <a:ext cx="8229600" cy="491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For this class, your instructor will create a repository for you, you will just need to copy it from GitHub to your computer using the following command: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$ git clone &lt;repository&gt;</a:t>
            </a:r>
          </a:p>
          <a:p>
            <a:pPr indent="-228600" lvl="1" marL="9144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</a:pPr>
            <a:r>
              <a:rPr lang="en">
                <a:solidFill>
                  <a:srgbClr val="002B5E"/>
                </a:solidFill>
              </a:rPr>
              <a:t>Creates a </a:t>
            </a:r>
            <a:r>
              <a:rPr lang="en"/>
              <a:t>copy of</a:t>
            </a:r>
            <a:r>
              <a:rPr lang="en">
                <a:solidFill>
                  <a:srgbClr val="002B5E"/>
                </a:solidFill>
              </a:rPr>
              <a:t> </a:t>
            </a: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&lt;repository&gt;</a:t>
            </a:r>
            <a:r>
              <a:rPr lang="en">
                <a:solidFill>
                  <a:srgbClr val="002B5E"/>
                </a:solidFill>
              </a:rPr>
              <a:t> in the current directory</a:t>
            </a:r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Copying a repository</a:t>
            </a: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2091225"/>
            <a:ext cx="8229600" cy="447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</a:pPr>
            <a:r>
              <a:rPr lang="en">
                <a:solidFill>
                  <a:srgbClr val="002B5E"/>
                </a:solidFill>
              </a:rPr>
              <a:t>As you work, you will create new files and modify existing files, when you are satisfied with your changes, you can stage them for commit with: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$ git add &lt;file_pattern&gt;</a:t>
            </a:r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Staging files</a:t>
            </a: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2183500"/>
            <a:ext cx="8229600" cy="438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</a:pPr>
            <a:r>
              <a:rPr i="1" lang="en">
                <a:solidFill>
                  <a:srgbClr val="002B5E"/>
                </a:solidFill>
              </a:rPr>
              <a:t>Commits </a:t>
            </a:r>
            <a:r>
              <a:rPr lang="en">
                <a:solidFill>
                  <a:srgbClr val="002B5E"/>
                </a:solidFill>
              </a:rPr>
              <a:t>create a new version in the repository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</a:pPr>
            <a:r>
              <a:rPr lang="en">
                <a:solidFill>
                  <a:srgbClr val="002B5E"/>
                </a:solidFill>
              </a:rPr>
              <a:t>Include a commit message describing the new version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$ git commit -m &lt;msg&gt;</a:t>
            </a:r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Committing changes</a:t>
            </a: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922075"/>
            <a:ext cx="8229600" cy="4646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$ git status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</a:pPr>
            <a:r>
              <a:rPr lang="en">
                <a:solidFill>
                  <a:srgbClr val="002B5E"/>
                </a:solidFill>
              </a:rPr>
              <a:t>Reports:</a:t>
            </a:r>
          </a:p>
          <a:p>
            <a:pPr indent="-228600" lvl="1" marL="9144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</a:pPr>
            <a:r>
              <a:rPr lang="en">
                <a:solidFill>
                  <a:srgbClr val="002B5E"/>
                </a:solidFill>
              </a:rPr>
              <a:t>Files in the working directory that are not tracked</a:t>
            </a:r>
          </a:p>
          <a:p>
            <a:pPr indent="-228600" lvl="1" marL="9144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</a:pPr>
            <a:r>
              <a:rPr lang="en">
                <a:solidFill>
                  <a:srgbClr val="002B5E"/>
                </a:solidFill>
              </a:rPr>
              <a:t>File modifications not yet staged for commit</a:t>
            </a:r>
          </a:p>
          <a:p>
            <a:pPr indent="-228600" lvl="1" marL="9144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</a:pPr>
            <a:r>
              <a:rPr lang="en">
                <a:solidFill>
                  <a:srgbClr val="002B5E"/>
                </a:solidFill>
              </a:rPr>
              <a:t>File additions and modifications staged for commit</a:t>
            </a:r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Checking working directory status</a:t>
            </a: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2675550"/>
            <a:ext cx="8229600" cy="389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$ git log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</a:pPr>
            <a:r>
              <a:rPr lang="en">
                <a:solidFill>
                  <a:srgbClr val="002B5E"/>
                </a:solidFill>
              </a:rPr>
              <a:t>Lists commits made to the current repository</a:t>
            </a:r>
          </a:p>
        </p:txBody>
      </p:sp>
      <p:sp>
        <p:nvSpPr>
          <p:cNvPr id="148" name="Shape 148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Overviewing commit history</a:t>
            </a: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171100"/>
            <a:ext cx="8229600" cy="53973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 example (cloning via GitHub)</a:t>
            </a: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480875"/>
            <a:ext cx="8229600" cy="508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</a:pPr>
            <a:r>
              <a:rPr lang="en">
                <a:solidFill>
                  <a:srgbClr val="002B5E"/>
                </a:solidFill>
              </a:rPr>
              <a:t>It may be handy to see exactly how files changed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$ git diff</a:t>
            </a:r>
          </a:p>
          <a:p>
            <a:pPr indent="-228600" lvl="1" marL="9144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</a:pPr>
            <a:r>
              <a:rPr lang="en">
                <a:solidFill>
                  <a:srgbClr val="002B5E"/>
                </a:solidFill>
              </a:rPr>
              <a:t>Shows modifications not yet staged for commit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</a:pPr>
            <a:r>
              <a:rPr lang="en">
                <a:solidFill>
                  <a:srgbClr val="002B5E"/>
                </a:solidFill>
              </a:rPr>
              <a:t> </a:t>
            </a: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$ git diff &lt;commit_id&gt;</a:t>
            </a:r>
          </a:p>
          <a:p>
            <a:pPr indent="-228600" lvl="1" marL="9144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</a:pPr>
            <a:r>
              <a:rPr lang="en">
                <a:solidFill>
                  <a:srgbClr val="002B5E"/>
                </a:solidFill>
              </a:rPr>
              <a:t>Show changes since the commit specified 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</a:pPr>
            <a:r>
              <a:rPr lang="en">
                <a:solidFill>
                  <a:srgbClr val="002B5E"/>
                </a:solidFill>
              </a:rPr>
              <a:t> </a:t>
            </a: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$ git diff &lt;commit_id1&gt; &lt;commit_id2&gt;</a:t>
            </a:r>
          </a:p>
          <a:p>
            <a:pPr indent="-228600" lvl="1" marL="9144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</a:pPr>
            <a:r>
              <a:rPr lang="en">
                <a:solidFill>
                  <a:srgbClr val="002B5E"/>
                </a:solidFill>
              </a:rPr>
              <a:t>Show changes between two commits</a:t>
            </a:r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Handy command - comparing versions</a:t>
            </a: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271325"/>
            <a:ext cx="8229600" cy="5297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</a:pPr>
            <a:r>
              <a:rPr lang="en"/>
              <a:t>… p</a:t>
            </a:r>
            <a:r>
              <a:rPr lang="en">
                <a:solidFill>
                  <a:srgbClr val="002B5E"/>
                </a:solidFill>
              </a:rPr>
              <a:t>resents only a brief overview of Git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Further topics:</a:t>
            </a:r>
          </a:p>
          <a:p>
            <a:pPr indent="-228600" lvl="2" marL="13716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</a:pPr>
            <a:r>
              <a:rPr lang="en">
                <a:solidFill>
                  <a:srgbClr val="002B5E"/>
                </a:solidFill>
              </a:rPr>
              <a:t>branching</a:t>
            </a:r>
          </a:p>
          <a:p>
            <a:pPr indent="-228600" lvl="2" marL="13716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</a:pPr>
            <a:r>
              <a:rPr lang="en">
                <a:solidFill>
                  <a:srgbClr val="002B5E"/>
                </a:solidFill>
              </a:rPr>
              <a:t>rebasing</a:t>
            </a:r>
          </a:p>
          <a:p>
            <a:pPr indent="-228600" lvl="2" marL="13716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</a:pPr>
            <a:r>
              <a:rPr lang="en">
                <a:solidFill>
                  <a:srgbClr val="002B5E"/>
                </a:solidFill>
              </a:rPr>
              <a:t>tagging</a:t>
            </a:r>
          </a:p>
          <a:p>
            <a:pPr indent="-228600" lvl="2" marL="13716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</a:pPr>
            <a:r>
              <a:rPr lang="en">
                <a:solidFill>
                  <a:srgbClr val="002B5E"/>
                </a:solidFill>
              </a:rPr>
              <a:t>…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</a:pPr>
            <a:r>
              <a:rPr lang="en">
                <a:solidFill>
                  <a:srgbClr val="002B5E"/>
                </a:solidFill>
              </a:rPr>
              <a:t>Further resources: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</a:pPr>
            <a:r>
              <a:rPr lang="en">
                <a:solidFill>
                  <a:srgbClr val="002B5E"/>
                </a:solidFill>
              </a:rPr>
              <a:t>https://git-scm.com/book/en/v2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</a:pPr>
            <a:r>
              <a:rPr lang="en">
                <a:solidFill>
                  <a:srgbClr val="002B5E"/>
                </a:solidFill>
              </a:rPr>
              <a:t>http://gitref.org/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</a:pPr>
            <a:r>
              <a:rPr lang="en">
                <a:solidFill>
                  <a:srgbClr val="002B5E"/>
                </a:solidFill>
              </a:rPr>
              <a:t>http://gitimmersion.com/</a:t>
            </a:r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we've covered here...</a:t>
            </a: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85025"/>
            <a:ext cx="8229600" cy="528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ct val="100000"/>
              <a:buFont typeface="Droid Sans"/>
            </a:pPr>
            <a:r>
              <a:rPr lang="en"/>
              <a:t>Version control systems record changes to a file or set of files over time so that you can recall specific versions later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Many systems have risen to popularity over the years</a:t>
            </a:r>
          </a:p>
          <a:p>
            <a:pPr indent="-228600" lvl="1" marL="9144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RCS</a:t>
            </a:r>
          </a:p>
          <a:p>
            <a:pPr indent="-228600" lvl="1" marL="9144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CVS</a:t>
            </a:r>
          </a:p>
          <a:p>
            <a:pPr indent="-228600" lvl="1" marL="9144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Subversion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We will focus on Git</a:t>
            </a:r>
          </a:p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Version control systems</a:t>
            </a:r>
          </a:p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85025"/>
            <a:ext cx="8229600" cy="528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These systems help with:</a:t>
            </a:r>
          </a:p>
          <a:p>
            <a:pPr indent="-228600" lvl="1" marL="9144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Tracking changes</a:t>
            </a:r>
          </a:p>
          <a:p>
            <a:pPr indent="-228600" lvl="1" marL="9144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Short and long term undo</a:t>
            </a:r>
          </a:p>
          <a:p>
            <a:pPr indent="-228600" lvl="1" marL="9144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Backup and restore</a:t>
            </a:r>
          </a:p>
          <a:p>
            <a:pPr indent="-228600" lvl="1" marL="9144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Synchronization</a:t>
            </a:r>
          </a:p>
          <a:p>
            <a:pPr indent="-228600" lvl="1" marL="9144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Collaboration</a:t>
            </a:r>
          </a:p>
        </p:txBody>
      </p:sp>
      <p:sp>
        <p:nvSpPr>
          <p:cNvPr id="51" name="Shape 51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use version control?</a:t>
            </a:r>
          </a:p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Local version control systems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965" y="1275050"/>
            <a:ext cx="5816074" cy="49678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Centralized version control systems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212" y="1275050"/>
            <a:ext cx="6893599" cy="47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Distributed version control systems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049" y="1053300"/>
            <a:ext cx="4726724" cy="566002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100500"/>
            <a:ext cx="8229600" cy="1413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ct val="100000"/>
              <a:buFont typeface="Droid Sans"/>
            </a:pPr>
            <a:r>
              <a:rPr b="1" lang="en"/>
              <a:t>Modify</a:t>
            </a:r>
            <a:r>
              <a:rPr lang="en"/>
              <a:t> files in your </a:t>
            </a:r>
            <a:r>
              <a:rPr i="1" lang="en"/>
              <a:t>working directory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b="1" lang="en"/>
              <a:t>Stage </a:t>
            </a:r>
            <a:r>
              <a:rPr lang="en"/>
              <a:t>the files, adding snapshots to your </a:t>
            </a:r>
            <a:r>
              <a:rPr i="1" lang="en"/>
              <a:t>staging area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b="1" lang="en"/>
              <a:t>Commit</a:t>
            </a:r>
            <a:r>
              <a:rPr b="1" i="1" lang="en"/>
              <a:t> </a:t>
            </a:r>
            <a:r>
              <a:rPr lang="en"/>
              <a:t>your changes to your local copy of the </a:t>
            </a:r>
            <a:r>
              <a:rPr i="1" lang="en"/>
              <a:t>repository</a:t>
            </a:r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basic Git workflow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325" y="2514087"/>
            <a:ext cx="7620000" cy="42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100500"/>
            <a:ext cx="8229600" cy="983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Git does not necessary keep track of all files in your working directory</a:t>
            </a:r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lifecycle of a file in Git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564700"/>
            <a:ext cx="7620000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repository</a:t>
            </a:r>
          </a:p>
        </p:txBody>
      </p:sp>
      <p:pic>
        <p:nvPicPr>
          <p:cNvPr descr="ex1.png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775" y="1242575"/>
            <a:ext cx="6596450" cy="49669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ex2.png"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3775" y="1242575"/>
            <a:ext cx="6596449" cy="4966973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ex3.png"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3775" y="1242575"/>
            <a:ext cx="6596449" cy="49669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ex4.png" id="98" name="Shape 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73775" y="1242575"/>
            <a:ext cx="6596449" cy="49669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ex5.png" id="99" name="Shape 9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73775" y="1242575"/>
            <a:ext cx="6596450" cy="49669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00" name="Shape 100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