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19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1840" autoAdjust="0"/>
  </p:normalViewPr>
  <p:slideViewPr>
    <p:cSldViewPr snapToGrid="0" showGuides="1">
      <p:cViewPr varScale="1">
        <p:scale>
          <a:sx n="66" d="100"/>
          <a:sy n="66" d="100"/>
        </p:scale>
        <p:origin x="1662" y="72"/>
      </p:cViewPr>
      <p:guideLst>
        <p:guide orient="horz" pos="576"/>
        <p:guide pos="1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37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6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2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90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14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53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1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pitt.edu/~ramirez/cs1501/" TargetMode="External"/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lgs4.cs.princeton.edu/41graph/Biconnected.ja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BiconnectedGraph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mathworld.wolfram.com/BiconnectedGraph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</a:t>
            </a:r>
            <a:r>
              <a:rPr lang="en-US" sz="2800">
                <a:solidFill>
                  <a:srgbClr val="002060"/>
                </a:solidFill>
              </a:rPr>
              <a:t>Recitation 10/27/17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484" y="1781025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r>
              <a:rPr lang="en-US" sz="2400" dirty="0"/>
              <a:t>Review of Graph Articulation Points: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they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find them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657671"/>
            <a:ext cx="8546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credits: Some images and content for these slides were adapted from the following: </a:t>
            </a:r>
          </a:p>
          <a:p>
            <a:r>
              <a:rPr lang="en-US" dirty="0">
                <a:hlinkClick r:id="rId3"/>
              </a:rPr>
              <a:t>http://people.cs.pitt.edu/~ramirez/cs1501/</a:t>
            </a:r>
            <a:endParaRPr lang="en-US" dirty="0"/>
          </a:p>
          <a:p>
            <a:r>
              <a:rPr lang="en-US" dirty="0"/>
              <a:t>All results confirmed against:</a:t>
            </a:r>
          </a:p>
          <a:p>
            <a:r>
              <a:rPr lang="en-US" dirty="0">
                <a:hlinkClick r:id="rId4"/>
              </a:rPr>
              <a:t>https://algs4.cs.princeton.edu/41graph/Biconnected.java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dirty="0"/>
              <a:t>Where are the articulation points?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28D99-B476-477D-B710-8E50F4AE7ACF}"/>
              </a:ext>
            </a:extLst>
          </p:cNvPr>
          <p:cNvGrpSpPr/>
          <p:nvPr/>
        </p:nvGrpSpPr>
        <p:grpSpPr>
          <a:xfrm>
            <a:off x="1314055" y="2108845"/>
            <a:ext cx="6259860" cy="3657600"/>
            <a:chOff x="1314055" y="2108845"/>
            <a:chExt cx="6259860" cy="364187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856BF0-EA48-43BA-88FA-06C7B8F08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9297" y="2637058"/>
              <a:ext cx="2094950" cy="112383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BB3963-064B-4918-B7F7-1C717AB9C68B}"/>
                </a:ext>
              </a:extLst>
            </p:cNvPr>
            <p:cNvCxnSpPr>
              <a:cxnSpLocks/>
            </p:cNvCxnSpPr>
            <p:nvPr/>
          </p:nvCxnSpPr>
          <p:spPr>
            <a:xfrm>
              <a:off x="2008999" y="2655682"/>
              <a:ext cx="2094950" cy="112383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1135E4B-F2F6-40CD-90E8-222CAA06DF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14055" y="2108845"/>
              <a:ext cx="6259860" cy="3641872"/>
              <a:chOff x="862951" y="1608973"/>
              <a:chExt cx="6259860" cy="364187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300605B-412D-41D8-B01E-2B6F97D47B81}"/>
                  </a:ext>
                </a:extLst>
              </p:cNvPr>
              <p:cNvGrpSpPr/>
              <p:nvPr/>
            </p:nvGrpSpPr>
            <p:grpSpPr>
              <a:xfrm>
                <a:off x="862951" y="1608973"/>
                <a:ext cx="3495690" cy="3641872"/>
                <a:chOff x="862951" y="1608973"/>
                <a:chExt cx="3495690" cy="3641872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95A9C3BB-E953-4ECA-A064-4B688A34684D}"/>
                    </a:ext>
                  </a:extLst>
                </p:cNvPr>
                <p:cNvSpPr/>
                <p:nvPr/>
              </p:nvSpPr>
              <p:spPr>
                <a:xfrm>
                  <a:off x="862951" y="1608973"/>
                  <a:ext cx="731520" cy="7315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706FA478-4649-4BA8-9B31-FCD389F491AA}"/>
                    </a:ext>
                  </a:extLst>
                </p:cNvPr>
                <p:cNvSpPr/>
                <p:nvPr/>
              </p:nvSpPr>
              <p:spPr>
                <a:xfrm>
                  <a:off x="862951" y="4519325"/>
                  <a:ext cx="731520" cy="73152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7C2682B-2ACF-4AF5-9800-03A1BA28B939}"/>
                    </a:ext>
                  </a:extLst>
                </p:cNvPr>
                <p:cNvSpPr/>
                <p:nvPr/>
              </p:nvSpPr>
              <p:spPr>
                <a:xfrm>
                  <a:off x="3627121" y="3064149"/>
                  <a:ext cx="731520" cy="73152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414CB7-8716-4994-ADCE-A9741D349862}"/>
                  </a:ext>
                </a:extLst>
              </p:cNvPr>
              <p:cNvGrpSpPr/>
              <p:nvPr/>
            </p:nvGrpSpPr>
            <p:grpSpPr>
              <a:xfrm flipH="1">
                <a:off x="3627121" y="1608973"/>
                <a:ext cx="3495690" cy="3641872"/>
                <a:chOff x="862951" y="1608973"/>
                <a:chExt cx="3495690" cy="3641872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2A4B7FB-D2C3-49BE-A4CE-A5D10097F357}"/>
                    </a:ext>
                  </a:extLst>
                </p:cNvPr>
                <p:cNvSpPr/>
                <p:nvPr/>
              </p:nvSpPr>
              <p:spPr>
                <a:xfrm>
                  <a:off x="862951" y="1608973"/>
                  <a:ext cx="731520" cy="7315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D4498ED-5668-431D-9FE2-39416440ED76}"/>
                    </a:ext>
                  </a:extLst>
                </p:cNvPr>
                <p:cNvSpPr/>
                <p:nvPr/>
              </p:nvSpPr>
              <p:spPr>
                <a:xfrm>
                  <a:off x="862951" y="4519325"/>
                  <a:ext cx="731520" cy="7315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C3179BB-454A-4BDF-9CBC-446AF9A1CFA1}"/>
                    </a:ext>
                  </a:extLst>
                </p:cNvPr>
                <p:cNvSpPr/>
                <p:nvPr/>
              </p:nvSpPr>
              <p:spPr>
                <a:xfrm>
                  <a:off x="3627121" y="3064149"/>
                  <a:ext cx="731520" cy="73152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DE6A83-0879-48A1-B3D4-AFF0C01605BF}"/>
                </a:ext>
              </a:extLst>
            </p:cNvPr>
            <p:cNvCxnSpPr>
              <a:cxnSpLocks/>
            </p:cNvCxnSpPr>
            <p:nvPr/>
          </p:nvCxnSpPr>
          <p:spPr>
            <a:xfrm>
              <a:off x="4792495" y="4099381"/>
              <a:ext cx="2094950" cy="112383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4E99A-D95F-42D5-9558-4C4ED9DC12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5466" y="4070024"/>
              <a:ext cx="2099335" cy="115248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5A5172-015E-475B-99F5-F46BF5795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1875" y="2854599"/>
              <a:ext cx="0" cy="2176272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7F3F0B-BD0D-44EC-8799-FB0C7F1465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930" y="2848451"/>
              <a:ext cx="0" cy="216712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EC7C3F-AB90-45E2-9BE4-D21D68CE7ADF}"/>
              </a:ext>
            </a:extLst>
          </p:cNvPr>
          <p:cNvSpPr txBox="1"/>
          <p:nvPr/>
        </p:nvSpPr>
        <p:spPr>
          <a:xfrm>
            <a:off x="1500393" y="2228383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50D244-2B32-4E35-94A8-2AB2043A162F}"/>
              </a:ext>
            </a:extLst>
          </p:cNvPr>
          <p:cNvSpPr txBox="1"/>
          <p:nvPr/>
        </p:nvSpPr>
        <p:spPr>
          <a:xfrm>
            <a:off x="4261648" y="3675103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CCDE66-CE6E-4202-8F34-46DB3B38B912}"/>
              </a:ext>
            </a:extLst>
          </p:cNvPr>
          <p:cNvSpPr txBox="1"/>
          <p:nvPr/>
        </p:nvSpPr>
        <p:spPr>
          <a:xfrm>
            <a:off x="7031759" y="5131041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B7E0A4-3E62-4BDB-9512-62C4970D250C}"/>
              </a:ext>
            </a:extLst>
          </p:cNvPr>
          <p:cNvSpPr txBox="1"/>
          <p:nvPr/>
        </p:nvSpPr>
        <p:spPr>
          <a:xfrm>
            <a:off x="7031759" y="2231630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C3ABC9-4A87-4BD1-AD04-7BE30E2526D2}"/>
              </a:ext>
            </a:extLst>
          </p:cNvPr>
          <p:cNvSpPr txBox="1"/>
          <p:nvPr/>
        </p:nvSpPr>
        <p:spPr>
          <a:xfrm>
            <a:off x="1488365" y="5131040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3C77DD-4052-4626-826E-15192C0ADB79}"/>
              </a:ext>
            </a:extLst>
          </p:cNvPr>
          <p:cNvSpPr txBox="1"/>
          <p:nvPr/>
        </p:nvSpPr>
        <p:spPr>
          <a:xfrm>
            <a:off x="968844" y="1708735"/>
            <a:ext cx="1076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low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D1714D-12F1-4BC0-8440-D85B6DC4FA59}"/>
              </a:ext>
            </a:extLst>
          </p:cNvPr>
          <p:cNvSpPr txBox="1"/>
          <p:nvPr/>
        </p:nvSpPr>
        <p:spPr>
          <a:xfrm>
            <a:off x="3987786" y="3030894"/>
            <a:ext cx="1076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highlight>
                  <a:srgbClr val="000000"/>
                </a:highlight>
              </a:rPr>
              <a:t>low =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01DDD6-A335-4F62-A8D5-221E6E942ED7}"/>
              </a:ext>
            </a:extLst>
          </p:cNvPr>
          <p:cNvSpPr txBox="1"/>
          <p:nvPr/>
        </p:nvSpPr>
        <p:spPr>
          <a:xfrm>
            <a:off x="7384551" y="4628022"/>
            <a:ext cx="10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low =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F2C757-43FC-42C5-8718-9BC67907D0B0}"/>
              </a:ext>
            </a:extLst>
          </p:cNvPr>
          <p:cNvSpPr txBox="1"/>
          <p:nvPr/>
        </p:nvSpPr>
        <p:spPr>
          <a:xfrm>
            <a:off x="7246733" y="1647343"/>
            <a:ext cx="10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low  =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917513-3450-4770-84AA-1D527315D225}"/>
              </a:ext>
            </a:extLst>
          </p:cNvPr>
          <p:cNvSpPr txBox="1"/>
          <p:nvPr/>
        </p:nvSpPr>
        <p:spPr>
          <a:xfrm>
            <a:off x="328213" y="4828077"/>
            <a:ext cx="1076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highlight>
                  <a:srgbClr val="000000"/>
                </a:highlight>
              </a:rPr>
              <a:t>low = 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EC1C59-F42A-4F89-80D9-FB3D1F456A9F}"/>
              </a:ext>
            </a:extLst>
          </p:cNvPr>
          <p:cNvGrpSpPr/>
          <p:nvPr/>
        </p:nvGrpSpPr>
        <p:grpSpPr>
          <a:xfrm>
            <a:off x="2364909" y="726250"/>
            <a:ext cx="4522536" cy="3965569"/>
            <a:chOff x="2364909" y="726250"/>
            <a:chExt cx="4522536" cy="396556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33CD5B-C057-4CCE-9251-D4C3035AF959}"/>
                </a:ext>
              </a:extLst>
            </p:cNvPr>
            <p:cNvSpPr txBox="1"/>
            <p:nvPr/>
          </p:nvSpPr>
          <p:spPr>
            <a:xfrm>
              <a:off x="2364909" y="726250"/>
              <a:ext cx="4060275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2060"/>
                  </a:solidFill>
                </a:rPr>
                <a:t>Look for the children of any parent with low values that are ≥ the parent’s DFS#: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D66E8A0-DE11-4D8D-AFE4-7AD5D75393DF}"/>
                </a:ext>
              </a:extLst>
            </p:cNvPr>
            <p:cNvCxnSpPr>
              <a:cxnSpLocks/>
            </p:cNvCxnSpPr>
            <p:nvPr/>
          </p:nvCxnSpPr>
          <p:spPr>
            <a:xfrm>
              <a:off x="4725323" y="1677839"/>
              <a:ext cx="2162122" cy="3013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8F8EB79-DAC6-4DCD-A35E-A475253E2706}"/>
              </a:ext>
            </a:extLst>
          </p:cNvPr>
          <p:cNvSpPr txBox="1"/>
          <p:nvPr/>
        </p:nvSpPr>
        <p:spPr>
          <a:xfrm>
            <a:off x="2579516" y="1796103"/>
            <a:ext cx="4060275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The parent is an articulation point.</a:t>
            </a:r>
          </a:p>
        </p:txBody>
      </p:sp>
    </p:spTree>
    <p:extLst>
      <p:ext uri="{BB962C8B-B14F-4D97-AF65-F5344CB8AC3E}">
        <p14:creationId xmlns:p14="http://schemas.microsoft.com/office/powerpoint/2010/main" val="78505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dirty="0"/>
              <a:t>The rules for root nodes are different.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7234FD9-0B72-4C2C-8386-E45FCA520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119"/>
          <a:stretch/>
        </p:blipFill>
        <p:spPr>
          <a:xfrm>
            <a:off x="914400" y="1568181"/>
            <a:ext cx="7315200" cy="322583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D4AFE40-DB77-473C-8A6C-9B5B61EC5C2A}"/>
              </a:ext>
            </a:extLst>
          </p:cNvPr>
          <p:cNvSpPr txBox="1"/>
          <p:nvPr/>
        </p:nvSpPr>
        <p:spPr>
          <a:xfrm>
            <a:off x="914400" y="726250"/>
            <a:ext cx="708355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When there are &gt;= 2 children for the root, the root node must be an articulation point.</a:t>
            </a:r>
          </a:p>
        </p:txBody>
      </p:sp>
    </p:spTree>
    <p:extLst>
      <p:ext uri="{BB962C8B-B14F-4D97-AF65-F5344CB8AC3E}">
        <p14:creationId xmlns:p14="http://schemas.microsoft.com/office/powerpoint/2010/main" val="270503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dirty="0"/>
              <a:t>Exercise: Find the articulation point(s) for the following: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6A2FD4-F750-465E-9519-5BCD7E4B45C9}"/>
              </a:ext>
            </a:extLst>
          </p:cNvPr>
          <p:cNvSpPr/>
          <p:nvPr/>
        </p:nvSpPr>
        <p:spPr>
          <a:xfrm>
            <a:off x="722183" y="3118339"/>
            <a:ext cx="731520" cy="73467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8F4AE2-9BE6-4179-A799-6A6C445849AB}"/>
              </a:ext>
            </a:extLst>
          </p:cNvPr>
          <p:cNvSpPr/>
          <p:nvPr/>
        </p:nvSpPr>
        <p:spPr>
          <a:xfrm>
            <a:off x="3086100" y="3118339"/>
            <a:ext cx="731520" cy="73467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F15202-2020-4551-8FBE-E0371937C452}"/>
              </a:ext>
            </a:extLst>
          </p:cNvPr>
          <p:cNvSpPr/>
          <p:nvPr/>
        </p:nvSpPr>
        <p:spPr>
          <a:xfrm flipH="1">
            <a:off x="5459835" y="5498938"/>
            <a:ext cx="731520" cy="73467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1252E2-5CA0-4F30-9D7B-A5666BCD2E1A}"/>
              </a:ext>
            </a:extLst>
          </p:cNvPr>
          <p:cNvSpPr/>
          <p:nvPr/>
        </p:nvSpPr>
        <p:spPr>
          <a:xfrm flipH="1">
            <a:off x="7810229" y="3172090"/>
            <a:ext cx="731520" cy="73467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6C6ED8-363B-4F9B-B050-B32F43BAE9E6}"/>
              </a:ext>
            </a:extLst>
          </p:cNvPr>
          <p:cNvSpPr/>
          <p:nvPr/>
        </p:nvSpPr>
        <p:spPr>
          <a:xfrm flipH="1">
            <a:off x="5449167" y="799794"/>
            <a:ext cx="731520" cy="7346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0C9868-F2F4-4641-8B09-BB5DAEA1F989}"/>
              </a:ext>
            </a:extLst>
          </p:cNvPr>
          <p:cNvCxnSpPr>
            <a:cxnSpLocks/>
          </p:cNvCxnSpPr>
          <p:nvPr/>
        </p:nvCxnSpPr>
        <p:spPr>
          <a:xfrm flipV="1">
            <a:off x="1453703" y="3485678"/>
            <a:ext cx="1645920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040603B-9910-4501-A34E-5DAE13F23169}"/>
              </a:ext>
            </a:extLst>
          </p:cNvPr>
          <p:cNvSpPr/>
          <p:nvPr/>
        </p:nvSpPr>
        <p:spPr>
          <a:xfrm flipH="1">
            <a:off x="5459835" y="3118338"/>
            <a:ext cx="731520" cy="73467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schemeClr val="accent5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C4C4A8C-D7AB-4747-97E5-2800E9068024}"/>
              </a:ext>
            </a:extLst>
          </p:cNvPr>
          <p:cNvCxnSpPr>
            <a:cxnSpLocks/>
          </p:cNvCxnSpPr>
          <p:nvPr/>
        </p:nvCxnSpPr>
        <p:spPr>
          <a:xfrm flipV="1">
            <a:off x="3804097" y="3497425"/>
            <a:ext cx="1645920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149631-2130-4BF6-A3DE-78CFEDA6B4E0}"/>
              </a:ext>
            </a:extLst>
          </p:cNvPr>
          <p:cNvCxnSpPr>
            <a:cxnSpLocks/>
          </p:cNvCxnSpPr>
          <p:nvPr/>
        </p:nvCxnSpPr>
        <p:spPr>
          <a:xfrm rot="16200000">
            <a:off x="4990965" y="2356885"/>
            <a:ext cx="1645920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5BA9AC-FAB4-4A17-9B56-2EEDE0DEC9A7}"/>
              </a:ext>
            </a:extLst>
          </p:cNvPr>
          <p:cNvCxnSpPr>
            <a:cxnSpLocks/>
          </p:cNvCxnSpPr>
          <p:nvPr/>
        </p:nvCxnSpPr>
        <p:spPr>
          <a:xfrm rot="16200000">
            <a:off x="5005492" y="4675977"/>
            <a:ext cx="1645920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4AF45E8-4ED6-4FE0-B4CF-3A8CB8747AE0}"/>
              </a:ext>
            </a:extLst>
          </p:cNvPr>
          <p:cNvCxnSpPr>
            <a:cxnSpLocks/>
          </p:cNvCxnSpPr>
          <p:nvPr/>
        </p:nvCxnSpPr>
        <p:spPr>
          <a:xfrm flipV="1">
            <a:off x="6177832" y="3539430"/>
            <a:ext cx="1645920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BF91097-5DF7-4AC7-9ADC-56EB37AE66E9}"/>
              </a:ext>
            </a:extLst>
          </p:cNvPr>
          <p:cNvCxnSpPr>
            <a:cxnSpLocks/>
            <a:endCxn id="18" idx="5"/>
          </p:cNvCxnSpPr>
          <p:nvPr/>
        </p:nvCxnSpPr>
        <p:spPr>
          <a:xfrm flipV="1">
            <a:off x="3446100" y="1426882"/>
            <a:ext cx="2110196" cy="17395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032FF61-D882-481F-A6B4-A60CA42C6F3A}"/>
              </a:ext>
            </a:extLst>
          </p:cNvPr>
          <p:cNvCxnSpPr>
            <a:cxnSpLocks/>
            <a:endCxn id="16" idx="7"/>
          </p:cNvCxnSpPr>
          <p:nvPr/>
        </p:nvCxnSpPr>
        <p:spPr>
          <a:xfrm>
            <a:off x="3668445" y="3793508"/>
            <a:ext cx="1898519" cy="181302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4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dirty="0"/>
              <a:t>Exercise: Find the articulation point(s) for the following: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6A2FD4-F750-465E-9519-5BCD7E4B45C9}"/>
              </a:ext>
            </a:extLst>
          </p:cNvPr>
          <p:cNvSpPr/>
          <p:nvPr/>
        </p:nvSpPr>
        <p:spPr>
          <a:xfrm>
            <a:off x="722183" y="3118339"/>
            <a:ext cx="731520" cy="73467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8F4AE2-9BE6-4179-A799-6A6C445849AB}"/>
              </a:ext>
            </a:extLst>
          </p:cNvPr>
          <p:cNvSpPr/>
          <p:nvPr/>
        </p:nvSpPr>
        <p:spPr>
          <a:xfrm>
            <a:off x="3086100" y="3118339"/>
            <a:ext cx="731520" cy="734679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F15202-2020-4551-8FBE-E0371937C452}"/>
              </a:ext>
            </a:extLst>
          </p:cNvPr>
          <p:cNvSpPr/>
          <p:nvPr/>
        </p:nvSpPr>
        <p:spPr>
          <a:xfrm flipH="1">
            <a:off x="5459835" y="5498938"/>
            <a:ext cx="731520" cy="73467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1252E2-5CA0-4F30-9D7B-A5666BCD2E1A}"/>
              </a:ext>
            </a:extLst>
          </p:cNvPr>
          <p:cNvSpPr/>
          <p:nvPr/>
        </p:nvSpPr>
        <p:spPr>
          <a:xfrm flipH="1">
            <a:off x="7810229" y="3172090"/>
            <a:ext cx="731520" cy="73467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6C6ED8-363B-4F9B-B050-B32F43BAE9E6}"/>
              </a:ext>
            </a:extLst>
          </p:cNvPr>
          <p:cNvSpPr/>
          <p:nvPr/>
        </p:nvSpPr>
        <p:spPr>
          <a:xfrm flipH="1">
            <a:off x="5449167" y="799794"/>
            <a:ext cx="731520" cy="7346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0C9868-F2F4-4641-8B09-BB5DAEA1F989}"/>
              </a:ext>
            </a:extLst>
          </p:cNvPr>
          <p:cNvCxnSpPr>
            <a:cxnSpLocks/>
          </p:cNvCxnSpPr>
          <p:nvPr/>
        </p:nvCxnSpPr>
        <p:spPr>
          <a:xfrm flipV="1">
            <a:off x="1453703" y="3485678"/>
            <a:ext cx="1645920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040603B-9910-4501-A34E-5DAE13F23169}"/>
              </a:ext>
            </a:extLst>
          </p:cNvPr>
          <p:cNvSpPr/>
          <p:nvPr/>
        </p:nvSpPr>
        <p:spPr>
          <a:xfrm flipH="1">
            <a:off x="5446312" y="3179846"/>
            <a:ext cx="731520" cy="734679"/>
          </a:xfrm>
          <a:prstGeom prst="ellipse">
            <a:avLst/>
          </a:prstGeom>
          <a:solidFill>
            <a:srgbClr val="0070C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schemeClr val="accent5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C4C4A8C-D7AB-4747-97E5-2800E9068024}"/>
              </a:ext>
            </a:extLst>
          </p:cNvPr>
          <p:cNvCxnSpPr>
            <a:cxnSpLocks/>
          </p:cNvCxnSpPr>
          <p:nvPr/>
        </p:nvCxnSpPr>
        <p:spPr>
          <a:xfrm flipV="1">
            <a:off x="3804097" y="3497425"/>
            <a:ext cx="1645920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149631-2130-4BF6-A3DE-78CFEDA6B4E0}"/>
              </a:ext>
            </a:extLst>
          </p:cNvPr>
          <p:cNvCxnSpPr>
            <a:cxnSpLocks/>
          </p:cNvCxnSpPr>
          <p:nvPr/>
        </p:nvCxnSpPr>
        <p:spPr>
          <a:xfrm rot="16200000">
            <a:off x="4990965" y="2356885"/>
            <a:ext cx="1645920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5BA9AC-FAB4-4A17-9B56-2EEDE0DEC9A7}"/>
              </a:ext>
            </a:extLst>
          </p:cNvPr>
          <p:cNvCxnSpPr>
            <a:cxnSpLocks/>
          </p:cNvCxnSpPr>
          <p:nvPr/>
        </p:nvCxnSpPr>
        <p:spPr>
          <a:xfrm rot="16200000">
            <a:off x="5005492" y="4675977"/>
            <a:ext cx="1645920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4AF45E8-4ED6-4FE0-B4CF-3A8CB8747AE0}"/>
              </a:ext>
            </a:extLst>
          </p:cNvPr>
          <p:cNvCxnSpPr>
            <a:cxnSpLocks/>
          </p:cNvCxnSpPr>
          <p:nvPr/>
        </p:nvCxnSpPr>
        <p:spPr>
          <a:xfrm flipV="1">
            <a:off x="6177832" y="3539430"/>
            <a:ext cx="1645920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BF91097-5DF7-4AC7-9ADC-56EB37AE66E9}"/>
              </a:ext>
            </a:extLst>
          </p:cNvPr>
          <p:cNvCxnSpPr>
            <a:cxnSpLocks/>
            <a:endCxn id="18" idx="5"/>
          </p:cNvCxnSpPr>
          <p:nvPr/>
        </p:nvCxnSpPr>
        <p:spPr>
          <a:xfrm flipV="1">
            <a:off x="3446100" y="1426882"/>
            <a:ext cx="2110196" cy="17395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032FF61-D882-481F-A6B4-A60CA42C6F3A}"/>
              </a:ext>
            </a:extLst>
          </p:cNvPr>
          <p:cNvCxnSpPr>
            <a:cxnSpLocks/>
            <a:endCxn id="16" idx="7"/>
          </p:cNvCxnSpPr>
          <p:nvPr/>
        </p:nvCxnSpPr>
        <p:spPr>
          <a:xfrm>
            <a:off x="3668445" y="3793508"/>
            <a:ext cx="1898519" cy="181302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E533EC-BC37-41EA-A054-4F84B23C3AE0}"/>
              </a:ext>
            </a:extLst>
          </p:cNvPr>
          <p:cNvSpPr txBox="1"/>
          <p:nvPr/>
        </p:nvSpPr>
        <p:spPr>
          <a:xfrm>
            <a:off x="609599" y="2572512"/>
            <a:ext cx="110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63908A-886D-4BE8-B636-45011B2C4270}"/>
              </a:ext>
            </a:extLst>
          </p:cNvPr>
          <p:cNvSpPr txBox="1"/>
          <p:nvPr/>
        </p:nvSpPr>
        <p:spPr>
          <a:xfrm>
            <a:off x="2637606" y="2626842"/>
            <a:ext cx="110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=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362C82-F281-4B84-B503-B2D384AEB1B7}"/>
              </a:ext>
            </a:extLst>
          </p:cNvPr>
          <p:cNvSpPr txBox="1"/>
          <p:nvPr/>
        </p:nvSpPr>
        <p:spPr>
          <a:xfrm>
            <a:off x="6269797" y="1242216"/>
            <a:ext cx="110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=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EA6888-8BB7-416E-8020-A39D4571DCB3}"/>
              </a:ext>
            </a:extLst>
          </p:cNvPr>
          <p:cNvSpPr txBox="1"/>
          <p:nvPr/>
        </p:nvSpPr>
        <p:spPr>
          <a:xfrm>
            <a:off x="6232432" y="2996174"/>
            <a:ext cx="110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8E439-CA61-40D3-ACDD-1F4A2086C93B}"/>
              </a:ext>
            </a:extLst>
          </p:cNvPr>
          <p:cNvSpPr txBox="1"/>
          <p:nvPr/>
        </p:nvSpPr>
        <p:spPr>
          <a:xfrm>
            <a:off x="6089940" y="5448004"/>
            <a:ext cx="110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D886BA-CEB5-4474-9FC0-56889B6DA724}"/>
              </a:ext>
            </a:extLst>
          </p:cNvPr>
          <p:cNvSpPr txBox="1"/>
          <p:nvPr/>
        </p:nvSpPr>
        <p:spPr>
          <a:xfrm>
            <a:off x="7752669" y="2715796"/>
            <a:ext cx="110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= 3</a:t>
            </a:r>
          </a:p>
        </p:txBody>
      </p:sp>
    </p:spTree>
    <p:extLst>
      <p:ext uri="{BB962C8B-B14F-4D97-AF65-F5344CB8AC3E}">
        <p14:creationId xmlns:p14="http://schemas.microsoft.com/office/powerpoint/2010/main" val="15168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Biconnected graphs</a:t>
            </a:r>
            <a:r>
              <a:rPr lang="en-US" sz="2800" dirty="0">
                <a:solidFill>
                  <a:srgbClr val="002060"/>
                </a:solidFill>
              </a:rPr>
              <a:t>: What are they?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2857" y="594387"/>
            <a:ext cx="267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38681-EEC4-43BD-9648-870A55AAB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68"/>
          <a:stretch/>
        </p:blipFill>
        <p:spPr>
          <a:xfrm>
            <a:off x="437769" y="1251745"/>
            <a:ext cx="4829175" cy="39330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2418E1-3B85-4755-BC7A-680B42D139F9}"/>
              </a:ext>
            </a:extLst>
          </p:cNvPr>
          <p:cNvSpPr txBox="1"/>
          <p:nvPr/>
        </p:nvSpPr>
        <p:spPr>
          <a:xfrm>
            <a:off x="0" y="6373582"/>
            <a:ext cx="85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>
                <a:hlinkClick r:id="rId3"/>
              </a:rPr>
              <a:t>http://mathworld.wolfram.com/BiconnectedGraph.html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4A20F-092E-4B7D-AD41-6B579236DD16}"/>
              </a:ext>
            </a:extLst>
          </p:cNvPr>
          <p:cNvSpPr txBox="1"/>
          <p:nvPr/>
        </p:nvSpPr>
        <p:spPr>
          <a:xfrm>
            <a:off x="5266944" y="591366"/>
            <a:ext cx="3517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</a:rPr>
              <a:t>Requirement</a:t>
            </a:r>
            <a:r>
              <a:rPr lang="en-US" sz="2200" dirty="0">
                <a:solidFill>
                  <a:srgbClr val="002060"/>
                </a:solidFill>
              </a:rPr>
              <a:t>: At least two distinct paths (no overlap) must exist between any arbitrary pair of vertices.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6FF14E-5F0F-4C9B-8C14-D747B01F1B0A}"/>
              </a:ext>
            </a:extLst>
          </p:cNvPr>
          <p:cNvSpPr txBox="1"/>
          <p:nvPr/>
        </p:nvSpPr>
        <p:spPr>
          <a:xfrm>
            <a:off x="5266944" y="2097671"/>
            <a:ext cx="3517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</a:rPr>
              <a:t>Implication</a:t>
            </a:r>
            <a:r>
              <a:rPr lang="en-US" sz="2200" dirty="0">
                <a:solidFill>
                  <a:srgbClr val="002060"/>
                </a:solidFill>
              </a:rPr>
              <a:t>: If you remove one path, another still remains.</a:t>
            </a:r>
          </a:p>
        </p:txBody>
      </p:sp>
    </p:spTree>
    <p:extLst>
      <p:ext uri="{BB962C8B-B14F-4D97-AF65-F5344CB8AC3E}">
        <p14:creationId xmlns:p14="http://schemas.microsoft.com/office/powerpoint/2010/main" val="221785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Graphs that are not biconnected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0EAB7-C538-4060-A8D6-CDE87EB693DD}"/>
              </a:ext>
            </a:extLst>
          </p:cNvPr>
          <p:cNvSpPr txBox="1"/>
          <p:nvPr/>
        </p:nvSpPr>
        <p:spPr>
          <a:xfrm>
            <a:off x="0" y="6373582"/>
            <a:ext cx="85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>
                <a:hlinkClick r:id="rId2"/>
              </a:rPr>
              <a:t>http://mathworld.wolfram.com/BiconnectedGraph.html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C59BE-2342-4BA9-AFD1-CF4035C2161E}"/>
              </a:ext>
            </a:extLst>
          </p:cNvPr>
          <p:cNvSpPr txBox="1"/>
          <p:nvPr/>
        </p:nvSpPr>
        <p:spPr>
          <a:xfrm>
            <a:off x="372857" y="594387"/>
            <a:ext cx="267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Examples: 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FBC1EDF-F989-408A-BA2D-5BBD96159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17" y="1188774"/>
            <a:ext cx="4829175" cy="4829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AD1457-14BC-407F-A447-E58D57A9E4A1}"/>
              </a:ext>
            </a:extLst>
          </p:cNvPr>
          <p:cNvSpPr txBox="1"/>
          <p:nvPr/>
        </p:nvSpPr>
        <p:spPr>
          <a:xfrm>
            <a:off x="4540474" y="523220"/>
            <a:ext cx="3517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</a:rPr>
              <a:t>Articulation points</a:t>
            </a:r>
            <a:r>
              <a:rPr lang="en-US" sz="2200" dirty="0">
                <a:solidFill>
                  <a:srgbClr val="002060"/>
                </a:solidFill>
              </a:rPr>
              <a:t>: single vertices that, if removed, will separate the graph</a:t>
            </a:r>
            <a:endParaRPr lang="en-US" sz="2200" u="sng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5C0BE9-BF6B-4C95-AE99-DD288F1FBB4F}"/>
              </a:ext>
            </a:extLst>
          </p:cNvPr>
          <p:cNvSpPr txBox="1"/>
          <p:nvPr/>
        </p:nvSpPr>
        <p:spPr>
          <a:xfrm>
            <a:off x="4901733" y="1702383"/>
            <a:ext cx="3517392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Articulation points exist if and only if the graph is </a:t>
            </a:r>
            <a:r>
              <a:rPr lang="en-US" sz="2200" b="1" dirty="0">
                <a:solidFill>
                  <a:srgbClr val="002060"/>
                </a:solidFill>
              </a:rPr>
              <a:t>not</a:t>
            </a:r>
            <a:r>
              <a:rPr lang="en-US" sz="2200" dirty="0">
                <a:solidFill>
                  <a:srgbClr val="002060"/>
                </a:solidFill>
              </a:rPr>
              <a:t> biconnected</a:t>
            </a:r>
          </a:p>
        </p:txBody>
      </p:sp>
    </p:spTree>
    <p:extLst>
      <p:ext uri="{BB962C8B-B14F-4D97-AF65-F5344CB8AC3E}">
        <p14:creationId xmlns:p14="http://schemas.microsoft.com/office/powerpoint/2010/main" val="424629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detect articulation points?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C59BE-2342-4BA9-AFD1-CF4035C2161E}"/>
              </a:ext>
            </a:extLst>
          </p:cNvPr>
          <p:cNvSpPr txBox="1"/>
          <p:nvPr/>
        </p:nvSpPr>
        <p:spPr>
          <a:xfrm>
            <a:off x="357116" y="595026"/>
            <a:ext cx="6738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#1: Run depth first search (DFS), enumerate nodes according to order of visitation.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B34E41-44AA-4E43-9C43-02624556EF70}"/>
              </a:ext>
            </a:extLst>
          </p:cNvPr>
          <p:cNvGrpSpPr/>
          <p:nvPr/>
        </p:nvGrpSpPr>
        <p:grpSpPr>
          <a:xfrm>
            <a:off x="1314055" y="2108845"/>
            <a:ext cx="6259860" cy="3641872"/>
            <a:chOff x="1314055" y="2108845"/>
            <a:chExt cx="6259860" cy="364187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B3BF6B9-5613-4BB3-8245-067A0EAC2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9297" y="2637058"/>
              <a:ext cx="2094950" cy="112383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39DB83B-0EDF-4E9D-A480-C21CA0DB273D}"/>
                </a:ext>
              </a:extLst>
            </p:cNvPr>
            <p:cNvCxnSpPr>
              <a:cxnSpLocks/>
            </p:cNvCxnSpPr>
            <p:nvPr/>
          </p:nvCxnSpPr>
          <p:spPr>
            <a:xfrm>
              <a:off x="2021191" y="2655682"/>
              <a:ext cx="2094950" cy="112383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AEE18A-9AD1-4749-AA3B-3E1481E0B3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14055" y="2108845"/>
              <a:ext cx="6259860" cy="3641872"/>
              <a:chOff x="862951" y="1608973"/>
              <a:chExt cx="6259860" cy="364187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61A7C54-66D2-4E00-A72A-72856C00A39B}"/>
                  </a:ext>
                </a:extLst>
              </p:cNvPr>
              <p:cNvGrpSpPr/>
              <p:nvPr/>
            </p:nvGrpSpPr>
            <p:grpSpPr>
              <a:xfrm>
                <a:off x="862951" y="1608973"/>
                <a:ext cx="3495690" cy="3641872"/>
                <a:chOff x="862951" y="1608973"/>
                <a:chExt cx="3495690" cy="3641872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BF8FA5D-956D-4352-ACED-2C00923ED394}"/>
                    </a:ext>
                  </a:extLst>
                </p:cNvPr>
                <p:cNvSpPr/>
                <p:nvPr/>
              </p:nvSpPr>
              <p:spPr>
                <a:xfrm>
                  <a:off x="862951" y="1608973"/>
                  <a:ext cx="731520" cy="7315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557D97D-2F82-4A2D-ACC1-2DF2AAB925F5}"/>
                    </a:ext>
                  </a:extLst>
                </p:cNvPr>
                <p:cNvSpPr/>
                <p:nvPr/>
              </p:nvSpPr>
              <p:spPr>
                <a:xfrm>
                  <a:off x="862951" y="4519325"/>
                  <a:ext cx="731520" cy="73152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009DC14-0D02-4F17-A43C-7DB58BDC39BD}"/>
                    </a:ext>
                  </a:extLst>
                </p:cNvPr>
                <p:cNvSpPr/>
                <p:nvPr/>
              </p:nvSpPr>
              <p:spPr>
                <a:xfrm>
                  <a:off x="3627121" y="3064149"/>
                  <a:ext cx="731520" cy="73152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2F58463-107D-4D70-8F3D-9CAB89DA14AF}"/>
                  </a:ext>
                </a:extLst>
              </p:cNvPr>
              <p:cNvGrpSpPr/>
              <p:nvPr/>
            </p:nvGrpSpPr>
            <p:grpSpPr>
              <a:xfrm flipH="1">
                <a:off x="3627121" y="1608973"/>
                <a:ext cx="3495690" cy="3641872"/>
                <a:chOff x="862951" y="1608973"/>
                <a:chExt cx="3495690" cy="3641872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65F2983-BC5E-48D4-BA6B-2F86E8C30A0B}"/>
                    </a:ext>
                  </a:extLst>
                </p:cNvPr>
                <p:cNvSpPr/>
                <p:nvPr/>
              </p:nvSpPr>
              <p:spPr>
                <a:xfrm>
                  <a:off x="862951" y="1608973"/>
                  <a:ext cx="731520" cy="7315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7FB5A150-1678-43C7-BF5A-C2F6A4F05F2F}"/>
                    </a:ext>
                  </a:extLst>
                </p:cNvPr>
                <p:cNvSpPr/>
                <p:nvPr/>
              </p:nvSpPr>
              <p:spPr>
                <a:xfrm>
                  <a:off x="862951" y="4519325"/>
                  <a:ext cx="731520" cy="7315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0E43BD11-5C7F-44CC-BC3A-2FEAE4AEB14D}"/>
                    </a:ext>
                  </a:extLst>
                </p:cNvPr>
                <p:cNvSpPr/>
                <p:nvPr/>
              </p:nvSpPr>
              <p:spPr>
                <a:xfrm>
                  <a:off x="3627121" y="3064149"/>
                  <a:ext cx="731520" cy="73152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25075A-D074-4D8E-81BF-CF4DB7F4F5FE}"/>
                </a:ext>
              </a:extLst>
            </p:cNvPr>
            <p:cNvCxnSpPr>
              <a:cxnSpLocks/>
            </p:cNvCxnSpPr>
            <p:nvPr/>
          </p:nvCxnSpPr>
          <p:spPr>
            <a:xfrm>
              <a:off x="4780303" y="4099381"/>
              <a:ext cx="2094950" cy="112383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CD5FC3-B8EC-4587-9D75-F3DA39BED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5466" y="4098666"/>
              <a:ext cx="2094950" cy="112383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E35B03-A8BA-494E-98CB-1E80B63D9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1875" y="2854599"/>
              <a:ext cx="0" cy="214884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6447186-7810-4567-B662-B577C4546F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930" y="2860695"/>
              <a:ext cx="0" cy="214884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099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detect articulation points?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C59BE-2342-4BA9-AFD1-CF4035C2161E}"/>
              </a:ext>
            </a:extLst>
          </p:cNvPr>
          <p:cNvSpPr txBox="1"/>
          <p:nvPr/>
        </p:nvSpPr>
        <p:spPr>
          <a:xfrm>
            <a:off x="357116" y="595026"/>
            <a:ext cx="6738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#1: Run depth first search (DFS), enumerate nodes according to order of visitation.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5AE3B2-345C-45D6-A226-D9CB95D49A51}"/>
              </a:ext>
            </a:extLst>
          </p:cNvPr>
          <p:cNvCxnSpPr>
            <a:cxnSpLocks/>
          </p:cNvCxnSpPr>
          <p:nvPr/>
        </p:nvCxnSpPr>
        <p:spPr>
          <a:xfrm>
            <a:off x="865632" y="2001921"/>
            <a:ext cx="448423" cy="266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6885E5-0398-4318-B852-0D4E6E5A3EC0}"/>
              </a:ext>
            </a:extLst>
          </p:cNvPr>
          <p:cNvSpPr txBox="1"/>
          <p:nvPr/>
        </p:nvSpPr>
        <p:spPr>
          <a:xfrm>
            <a:off x="189710" y="1539191"/>
            <a:ext cx="15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Arbitrary root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28D99-B476-477D-B710-8E50F4AE7ACF}"/>
              </a:ext>
            </a:extLst>
          </p:cNvPr>
          <p:cNvGrpSpPr/>
          <p:nvPr/>
        </p:nvGrpSpPr>
        <p:grpSpPr>
          <a:xfrm>
            <a:off x="1314055" y="2108845"/>
            <a:ext cx="6259860" cy="3641872"/>
            <a:chOff x="1314055" y="2108845"/>
            <a:chExt cx="6259860" cy="364187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856BF0-EA48-43BA-88FA-06C7B8F08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9297" y="2637058"/>
              <a:ext cx="2094950" cy="112383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BB3963-064B-4918-B7F7-1C717AB9C68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191" y="2655682"/>
              <a:ext cx="2094950" cy="112383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1135E4B-F2F6-40CD-90E8-222CAA06DF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14055" y="2108845"/>
              <a:ext cx="6259860" cy="3641872"/>
              <a:chOff x="862951" y="1608973"/>
              <a:chExt cx="6259860" cy="364187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300605B-412D-41D8-B01E-2B6F97D47B81}"/>
                  </a:ext>
                </a:extLst>
              </p:cNvPr>
              <p:cNvGrpSpPr/>
              <p:nvPr/>
            </p:nvGrpSpPr>
            <p:grpSpPr>
              <a:xfrm>
                <a:off x="862951" y="1608973"/>
                <a:ext cx="3495690" cy="3641872"/>
                <a:chOff x="862951" y="1608973"/>
                <a:chExt cx="3495690" cy="3641872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95A9C3BB-E953-4ECA-A064-4B688A34684D}"/>
                    </a:ext>
                  </a:extLst>
                </p:cNvPr>
                <p:cNvSpPr/>
                <p:nvPr/>
              </p:nvSpPr>
              <p:spPr>
                <a:xfrm>
                  <a:off x="862951" y="1608973"/>
                  <a:ext cx="731520" cy="7315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706FA478-4649-4BA8-9B31-FCD389F491AA}"/>
                    </a:ext>
                  </a:extLst>
                </p:cNvPr>
                <p:cNvSpPr/>
                <p:nvPr/>
              </p:nvSpPr>
              <p:spPr>
                <a:xfrm>
                  <a:off x="862951" y="4519325"/>
                  <a:ext cx="731520" cy="73152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7C2682B-2ACF-4AF5-9800-03A1BA28B939}"/>
                    </a:ext>
                  </a:extLst>
                </p:cNvPr>
                <p:cNvSpPr/>
                <p:nvPr/>
              </p:nvSpPr>
              <p:spPr>
                <a:xfrm>
                  <a:off x="3627121" y="3064149"/>
                  <a:ext cx="731520" cy="73152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414CB7-8716-4994-ADCE-A9741D349862}"/>
                  </a:ext>
                </a:extLst>
              </p:cNvPr>
              <p:cNvGrpSpPr/>
              <p:nvPr/>
            </p:nvGrpSpPr>
            <p:grpSpPr>
              <a:xfrm flipH="1">
                <a:off x="3627121" y="1608973"/>
                <a:ext cx="3495690" cy="3641872"/>
                <a:chOff x="862951" y="1608973"/>
                <a:chExt cx="3495690" cy="3641872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2A4B7FB-D2C3-49BE-A4CE-A5D10097F357}"/>
                    </a:ext>
                  </a:extLst>
                </p:cNvPr>
                <p:cNvSpPr/>
                <p:nvPr/>
              </p:nvSpPr>
              <p:spPr>
                <a:xfrm>
                  <a:off x="862951" y="1608973"/>
                  <a:ext cx="731520" cy="7315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D4498ED-5668-431D-9FE2-39416440ED76}"/>
                    </a:ext>
                  </a:extLst>
                </p:cNvPr>
                <p:cNvSpPr/>
                <p:nvPr/>
              </p:nvSpPr>
              <p:spPr>
                <a:xfrm>
                  <a:off x="862951" y="4519325"/>
                  <a:ext cx="731520" cy="7315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C3179BB-454A-4BDF-9CBC-446AF9A1CFA1}"/>
                    </a:ext>
                  </a:extLst>
                </p:cNvPr>
                <p:cNvSpPr/>
                <p:nvPr/>
              </p:nvSpPr>
              <p:spPr>
                <a:xfrm>
                  <a:off x="3627121" y="3064149"/>
                  <a:ext cx="731520" cy="73152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DE6A83-0879-48A1-B3D4-AFF0C01605BF}"/>
                </a:ext>
              </a:extLst>
            </p:cNvPr>
            <p:cNvCxnSpPr>
              <a:cxnSpLocks/>
            </p:cNvCxnSpPr>
            <p:nvPr/>
          </p:nvCxnSpPr>
          <p:spPr>
            <a:xfrm>
              <a:off x="4780303" y="4099381"/>
              <a:ext cx="2094950" cy="112383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4E99A-D95F-42D5-9558-4C4ED9DC12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5466" y="4098666"/>
              <a:ext cx="2094950" cy="112383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5A5172-015E-475B-99F5-F46BF5795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1875" y="2854599"/>
              <a:ext cx="0" cy="214884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7F3F0B-BD0D-44EC-8799-FB0C7F1465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930" y="2860695"/>
              <a:ext cx="0" cy="214884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EC7C3F-AB90-45E2-9BE4-D21D68CE7ADF}"/>
              </a:ext>
            </a:extLst>
          </p:cNvPr>
          <p:cNvSpPr txBox="1"/>
          <p:nvPr/>
        </p:nvSpPr>
        <p:spPr>
          <a:xfrm>
            <a:off x="1500393" y="2228383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3902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detect articulation points?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C59BE-2342-4BA9-AFD1-CF4035C2161E}"/>
              </a:ext>
            </a:extLst>
          </p:cNvPr>
          <p:cNvSpPr txBox="1"/>
          <p:nvPr/>
        </p:nvSpPr>
        <p:spPr>
          <a:xfrm>
            <a:off x="357116" y="595026"/>
            <a:ext cx="6738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#1: Run depth first search (DFS), enumerate nodes according to order of visitation.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5AE3B2-345C-45D6-A226-D9CB95D49A51}"/>
              </a:ext>
            </a:extLst>
          </p:cNvPr>
          <p:cNvCxnSpPr>
            <a:cxnSpLocks/>
          </p:cNvCxnSpPr>
          <p:nvPr/>
        </p:nvCxnSpPr>
        <p:spPr>
          <a:xfrm>
            <a:off x="865632" y="2001921"/>
            <a:ext cx="448423" cy="266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6885E5-0398-4318-B852-0D4E6E5A3EC0}"/>
              </a:ext>
            </a:extLst>
          </p:cNvPr>
          <p:cNvSpPr txBox="1"/>
          <p:nvPr/>
        </p:nvSpPr>
        <p:spPr>
          <a:xfrm>
            <a:off x="189710" y="1539191"/>
            <a:ext cx="15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Arbitrary root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28D99-B476-477D-B710-8E50F4AE7ACF}"/>
              </a:ext>
            </a:extLst>
          </p:cNvPr>
          <p:cNvGrpSpPr/>
          <p:nvPr/>
        </p:nvGrpSpPr>
        <p:grpSpPr>
          <a:xfrm>
            <a:off x="1314055" y="2108845"/>
            <a:ext cx="6259860" cy="3641872"/>
            <a:chOff x="1314055" y="2108845"/>
            <a:chExt cx="6259860" cy="364187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856BF0-EA48-43BA-88FA-06C7B8F08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9297" y="2637058"/>
              <a:ext cx="2094950" cy="112383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BB3963-064B-4918-B7F7-1C717AB9C68B}"/>
                </a:ext>
              </a:extLst>
            </p:cNvPr>
            <p:cNvCxnSpPr>
              <a:cxnSpLocks/>
            </p:cNvCxnSpPr>
            <p:nvPr/>
          </p:nvCxnSpPr>
          <p:spPr>
            <a:xfrm>
              <a:off x="2008999" y="2655682"/>
              <a:ext cx="2094950" cy="112383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1135E4B-F2F6-40CD-90E8-222CAA06DF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14055" y="2108845"/>
              <a:ext cx="6259860" cy="3641872"/>
              <a:chOff x="862951" y="1608973"/>
              <a:chExt cx="6259860" cy="364187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300605B-412D-41D8-B01E-2B6F97D47B81}"/>
                  </a:ext>
                </a:extLst>
              </p:cNvPr>
              <p:cNvGrpSpPr/>
              <p:nvPr/>
            </p:nvGrpSpPr>
            <p:grpSpPr>
              <a:xfrm>
                <a:off x="862951" y="1608973"/>
                <a:ext cx="3495690" cy="3641872"/>
                <a:chOff x="862951" y="1608973"/>
                <a:chExt cx="3495690" cy="3641872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95A9C3BB-E953-4ECA-A064-4B688A34684D}"/>
                    </a:ext>
                  </a:extLst>
                </p:cNvPr>
                <p:cNvSpPr/>
                <p:nvPr/>
              </p:nvSpPr>
              <p:spPr>
                <a:xfrm>
                  <a:off x="862951" y="1608973"/>
                  <a:ext cx="731520" cy="7315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706FA478-4649-4BA8-9B31-FCD389F491AA}"/>
                    </a:ext>
                  </a:extLst>
                </p:cNvPr>
                <p:cNvSpPr/>
                <p:nvPr/>
              </p:nvSpPr>
              <p:spPr>
                <a:xfrm>
                  <a:off x="862951" y="4519325"/>
                  <a:ext cx="731520" cy="73152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7C2682B-2ACF-4AF5-9800-03A1BA28B939}"/>
                    </a:ext>
                  </a:extLst>
                </p:cNvPr>
                <p:cNvSpPr/>
                <p:nvPr/>
              </p:nvSpPr>
              <p:spPr>
                <a:xfrm>
                  <a:off x="3627121" y="3064149"/>
                  <a:ext cx="731520" cy="73152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414CB7-8716-4994-ADCE-A9741D349862}"/>
                  </a:ext>
                </a:extLst>
              </p:cNvPr>
              <p:cNvGrpSpPr/>
              <p:nvPr/>
            </p:nvGrpSpPr>
            <p:grpSpPr>
              <a:xfrm flipH="1">
                <a:off x="3627121" y="1608973"/>
                <a:ext cx="3495690" cy="3641872"/>
                <a:chOff x="862951" y="1608973"/>
                <a:chExt cx="3495690" cy="3641872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2A4B7FB-D2C3-49BE-A4CE-A5D10097F357}"/>
                    </a:ext>
                  </a:extLst>
                </p:cNvPr>
                <p:cNvSpPr/>
                <p:nvPr/>
              </p:nvSpPr>
              <p:spPr>
                <a:xfrm>
                  <a:off x="862951" y="1608973"/>
                  <a:ext cx="731520" cy="7315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D4498ED-5668-431D-9FE2-39416440ED76}"/>
                    </a:ext>
                  </a:extLst>
                </p:cNvPr>
                <p:cNvSpPr/>
                <p:nvPr/>
              </p:nvSpPr>
              <p:spPr>
                <a:xfrm>
                  <a:off x="862951" y="4519325"/>
                  <a:ext cx="731520" cy="7315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C3179BB-454A-4BDF-9CBC-446AF9A1CFA1}"/>
                    </a:ext>
                  </a:extLst>
                </p:cNvPr>
                <p:cNvSpPr/>
                <p:nvPr/>
              </p:nvSpPr>
              <p:spPr>
                <a:xfrm>
                  <a:off x="3627121" y="3064149"/>
                  <a:ext cx="731520" cy="73152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DE6A83-0879-48A1-B3D4-AFF0C01605BF}"/>
                </a:ext>
              </a:extLst>
            </p:cNvPr>
            <p:cNvCxnSpPr>
              <a:cxnSpLocks/>
            </p:cNvCxnSpPr>
            <p:nvPr/>
          </p:nvCxnSpPr>
          <p:spPr>
            <a:xfrm>
              <a:off x="4792495" y="4099381"/>
              <a:ext cx="2094950" cy="112383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4E99A-D95F-42D5-9558-4C4ED9DC12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5466" y="4070024"/>
              <a:ext cx="2099335" cy="115248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5A5172-015E-475B-99F5-F46BF5795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1875" y="2854599"/>
              <a:ext cx="0" cy="2176272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7F3F0B-BD0D-44EC-8799-FB0C7F1465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930" y="2860695"/>
              <a:ext cx="0" cy="214884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EC7C3F-AB90-45E2-9BE4-D21D68CE7ADF}"/>
              </a:ext>
            </a:extLst>
          </p:cNvPr>
          <p:cNvSpPr txBox="1"/>
          <p:nvPr/>
        </p:nvSpPr>
        <p:spPr>
          <a:xfrm>
            <a:off x="1500393" y="2228383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50D244-2B32-4E35-94A8-2AB2043A162F}"/>
              </a:ext>
            </a:extLst>
          </p:cNvPr>
          <p:cNvSpPr txBox="1"/>
          <p:nvPr/>
        </p:nvSpPr>
        <p:spPr>
          <a:xfrm>
            <a:off x="4261648" y="3675103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CCDE66-CE6E-4202-8F34-46DB3B38B912}"/>
              </a:ext>
            </a:extLst>
          </p:cNvPr>
          <p:cNvSpPr txBox="1"/>
          <p:nvPr/>
        </p:nvSpPr>
        <p:spPr>
          <a:xfrm>
            <a:off x="7031759" y="5131041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B7E0A4-3E62-4BDB-9512-62C4970D250C}"/>
              </a:ext>
            </a:extLst>
          </p:cNvPr>
          <p:cNvSpPr txBox="1"/>
          <p:nvPr/>
        </p:nvSpPr>
        <p:spPr>
          <a:xfrm>
            <a:off x="7031759" y="2231630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C3ABC9-4A87-4BD1-AD04-7BE30E2526D2}"/>
              </a:ext>
            </a:extLst>
          </p:cNvPr>
          <p:cNvSpPr txBox="1"/>
          <p:nvPr/>
        </p:nvSpPr>
        <p:spPr>
          <a:xfrm>
            <a:off x="1488365" y="5131040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8137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Some terminology before moving on to step #2: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C59BE-2342-4BA9-AFD1-CF4035C2161E}"/>
              </a:ext>
            </a:extLst>
          </p:cNvPr>
          <p:cNvSpPr txBox="1"/>
          <p:nvPr/>
        </p:nvSpPr>
        <p:spPr>
          <a:xfrm>
            <a:off x="357116" y="595026"/>
            <a:ext cx="673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DFS# = Order in visitation sequence.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28D99-B476-477D-B710-8E50F4AE7ACF}"/>
              </a:ext>
            </a:extLst>
          </p:cNvPr>
          <p:cNvGrpSpPr/>
          <p:nvPr/>
        </p:nvGrpSpPr>
        <p:grpSpPr>
          <a:xfrm>
            <a:off x="1314055" y="2108845"/>
            <a:ext cx="6259860" cy="3641872"/>
            <a:chOff x="1314055" y="2108845"/>
            <a:chExt cx="6259860" cy="364187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856BF0-EA48-43BA-88FA-06C7B8F08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9297" y="2637058"/>
              <a:ext cx="2094950" cy="112383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BB3963-064B-4918-B7F7-1C717AB9C68B}"/>
                </a:ext>
              </a:extLst>
            </p:cNvPr>
            <p:cNvCxnSpPr>
              <a:cxnSpLocks/>
            </p:cNvCxnSpPr>
            <p:nvPr/>
          </p:nvCxnSpPr>
          <p:spPr>
            <a:xfrm>
              <a:off x="2008999" y="2655682"/>
              <a:ext cx="2094950" cy="112383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1135E4B-F2F6-40CD-90E8-222CAA06DF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14055" y="2108845"/>
              <a:ext cx="6259860" cy="3641872"/>
              <a:chOff x="862951" y="1608973"/>
              <a:chExt cx="6259860" cy="364187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300605B-412D-41D8-B01E-2B6F97D47B81}"/>
                  </a:ext>
                </a:extLst>
              </p:cNvPr>
              <p:cNvGrpSpPr/>
              <p:nvPr/>
            </p:nvGrpSpPr>
            <p:grpSpPr>
              <a:xfrm>
                <a:off x="862951" y="1608973"/>
                <a:ext cx="3495690" cy="3641872"/>
                <a:chOff x="862951" y="1608973"/>
                <a:chExt cx="3495690" cy="3641872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95A9C3BB-E953-4ECA-A064-4B688A34684D}"/>
                    </a:ext>
                  </a:extLst>
                </p:cNvPr>
                <p:cNvSpPr/>
                <p:nvPr/>
              </p:nvSpPr>
              <p:spPr>
                <a:xfrm>
                  <a:off x="862951" y="1608973"/>
                  <a:ext cx="731520" cy="7315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706FA478-4649-4BA8-9B31-FCD389F491AA}"/>
                    </a:ext>
                  </a:extLst>
                </p:cNvPr>
                <p:cNvSpPr/>
                <p:nvPr/>
              </p:nvSpPr>
              <p:spPr>
                <a:xfrm>
                  <a:off x="862951" y="4519325"/>
                  <a:ext cx="731520" cy="73152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7C2682B-2ACF-4AF5-9800-03A1BA28B939}"/>
                    </a:ext>
                  </a:extLst>
                </p:cNvPr>
                <p:cNvSpPr/>
                <p:nvPr/>
              </p:nvSpPr>
              <p:spPr>
                <a:xfrm>
                  <a:off x="3627121" y="3064149"/>
                  <a:ext cx="731520" cy="73152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414CB7-8716-4994-ADCE-A9741D349862}"/>
                  </a:ext>
                </a:extLst>
              </p:cNvPr>
              <p:cNvGrpSpPr/>
              <p:nvPr/>
            </p:nvGrpSpPr>
            <p:grpSpPr>
              <a:xfrm flipH="1">
                <a:off x="3627121" y="1608973"/>
                <a:ext cx="3495690" cy="3641872"/>
                <a:chOff x="862951" y="1608973"/>
                <a:chExt cx="3495690" cy="3641872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2A4B7FB-D2C3-49BE-A4CE-A5D10097F357}"/>
                    </a:ext>
                  </a:extLst>
                </p:cNvPr>
                <p:cNvSpPr/>
                <p:nvPr/>
              </p:nvSpPr>
              <p:spPr>
                <a:xfrm>
                  <a:off x="862951" y="1608973"/>
                  <a:ext cx="731520" cy="7315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D4498ED-5668-431D-9FE2-39416440ED76}"/>
                    </a:ext>
                  </a:extLst>
                </p:cNvPr>
                <p:cNvSpPr/>
                <p:nvPr/>
              </p:nvSpPr>
              <p:spPr>
                <a:xfrm>
                  <a:off x="862951" y="4519325"/>
                  <a:ext cx="731520" cy="7315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C3179BB-454A-4BDF-9CBC-446AF9A1CFA1}"/>
                    </a:ext>
                  </a:extLst>
                </p:cNvPr>
                <p:cNvSpPr/>
                <p:nvPr/>
              </p:nvSpPr>
              <p:spPr>
                <a:xfrm>
                  <a:off x="3627121" y="3064149"/>
                  <a:ext cx="731520" cy="73152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DE6A83-0879-48A1-B3D4-AFF0C01605BF}"/>
                </a:ext>
              </a:extLst>
            </p:cNvPr>
            <p:cNvCxnSpPr>
              <a:cxnSpLocks/>
            </p:cNvCxnSpPr>
            <p:nvPr/>
          </p:nvCxnSpPr>
          <p:spPr>
            <a:xfrm>
              <a:off x="4792495" y="4099381"/>
              <a:ext cx="2094950" cy="112383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4E99A-D95F-42D5-9558-4C4ED9DC12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5466" y="4070024"/>
              <a:ext cx="2099335" cy="115248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5A5172-015E-475B-99F5-F46BF5795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1875" y="2854599"/>
              <a:ext cx="0" cy="2176272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7F3F0B-BD0D-44EC-8799-FB0C7F1465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930" y="2860695"/>
              <a:ext cx="0" cy="214884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EC7C3F-AB90-45E2-9BE4-D21D68CE7ADF}"/>
              </a:ext>
            </a:extLst>
          </p:cNvPr>
          <p:cNvSpPr txBox="1"/>
          <p:nvPr/>
        </p:nvSpPr>
        <p:spPr>
          <a:xfrm>
            <a:off x="1500393" y="2228383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50D244-2B32-4E35-94A8-2AB2043A162F}"/>
              </a:ext>
            </a:extLst>
          </p:cNvPr>
          <p:cNvSpPr txBox="1"/>
          <p:nvPr/>
        </p:nvSpPr>
        <p:spPr>
          <a:xfrm>
            <a:off x="4261648" y="3675103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CCDE66-CE6E-4202-8F34-46DB3B38B912}"/>
              </a:ext>
            </a:extLst>
          </p:cNvPr>
          <p:cNvSpPr txBox="1"/>
          <p:nvPr/>
        </p:nvSpPr>
        <p:spPr>
          <a:xfrm>
            <a:off x="7031759" y="5131041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B7E0A4-3E62-4BDB-9512-62C4970D250C}"/>
              </a:ext>
            </a:extLst>
          </p:cNvPr>
          <p:cNvSpPr txBox="1"/>
          <p:nvPr/>
        </p:nvSpPr>
        <p:spPr>
          <a:xfrm>
            <a:off x="7031759" y="2231630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C3ABC9-4A87-4BD1-AD04-7BE30E2526D2}"/>
              </a:ext>
            </a:extLst>
          </p:cNvPr>
          <p:cNvSpPr txBox="1"/>
          <p:nvPr/>
        </p:nvSpPr>
        <p:spPr>
          <a:xfrm>
            <a:off x="1488365" y="5131040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C2181D-EEE1-4318-90D1-C8F23411EE24}"/>
              </a:ext>
            </a:extLst>
          </p:cNvPr>
          <p:cNvGrpSpPr/>
          <p:nvPr/>
        </p:nvGrpSpPr>
        <p:grpSpPr>
          <a:xfrm>
            <a:off x="357116" y="1017672"/>
            <a:ext cx="6738628" cy="2367542"/>
            <a:chOff x="357116" y="1017672"/>
            <a:chExt cx="6738628" cy="236754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107334-B09C-4695-82D2-BA15DE470DC6}"/>
                </a:ext>
              </a:extLst>
            </p:cNvPr>
            <p:cNvSpPr txBox="1"/>
            <p:nvPr/>
          </p:nvSpPr>
          <p:spPr>
            <a:xfrm>
              <a:off x="357116" y="1017672"/>
              <a:ext cx="67386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Back edge</a:t>
              </a:r>
              <a:r>
                <a:rPr lang="en-US" sz="2400" dirty="0"/>
                <a:t> = Connects to vertices that were already in the tree at the time the edge was considered.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45C858-1118-4633-824C-0DF2B7C88B1F}"/>
                </a:ext>
              </a:extLst>
            </p:cNvPr>
            <p:cNvSpPr txBox="1"/>
            <p:nvPr/>
          </p:nvSpPr>
          <p:spPr>
            <a:xfrm>
              <a:off x="4160463" y="2255338"/>
              <a:ext cx="1298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Back edge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E21067-8AAD-4A8A-A990-E44CC2F8A33F}"/>
                </a:ext>
              </a:extLst>
            </p:cNvPr>
            <p:cNvCxnSpPr>
              <a:cxnSpLocks/>
            </p:cNvCxnSpPr>
            <p:nvPr/>
          </p:nvCxnSpPr>
          <p:spPr>
            <a:xfrm>
              <a:off x="4771089" y="2661834"/>
              <a:ext cx="469813" cy="723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6FB3769-4820-4020-B3AB-3A4290817B68}"/>
              </a:ext>
            </a:extLst>
          </p:cNvPr>
          <p:cNvSpPr txBox="1"/>
          <p:nvPr/>
        </p:nvSpPr>
        <p:spPr>
          <a:xfrm>
            <a:off x="263571" y="2978363"/>
            <a:ext cx="129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edge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4C5A2A-93E4-46A5-B4B0-733BE6AA1097}"/>
              </a:ext>
            </a:extLst>
          </p:cNvPr>
          <p:cNvCxnSpPr>
            <a:cxnSpLocks/>
          </p:cNvCxnSpPr>
          <p:nvPr/>
        </p:nvCxnSpPr>
        <p:spPr>
          <a:xfrm>
            <a:off x="1030580" y="3459541"/>
            <a:ext cx="469813" cy="72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F51BDE1-C1B6-47B7-A46B-8ADF74AA2346}"/>
              </a:ext>
            </a:extLst>
          </p:cNvPr>
          <p:cNvSpPr txBox="1"/>
          <p:nvPr/>
        </p:nvSpPr>
        <p:spPr>
          <a:xfrm>
            <a:off x="2089712" y="5915226"/>
            <a:ext cx="6738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Back edges help signal the existence of alternative routes.</a:t>
            </a:r>
          </a:p>
        </p:txBody>
      </p:sp>
    </p:spTree>
    <p:extLst>
      <p:ext uri="{BB962C8B-B14F-4D97-AF65-F5344CB8AC3E}">
        <p14:creationId xmlns:p14="http://schemas.microsoft.com/office/powerpoint/2010/main" val="380755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28D99-B476-477D-B710-8E50F4AE7ACF}"/>
              </a:ext>
            </a:extLst>
          </p:cNvPr>
          <p:cNvGrpSpPr/>
          <p:nvPr/>
        </p:nvGrpSpPr>
        <p:grpSpPr>
          <a:xfrm>
            <a:off x="1314055" y="2108845"/>
            <a:ext cx="6259860" cy="3657600"/>
            <a:chOff x="1314055" y="2108845"/>
            <a:chExt cx="6259860" cy="364187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856BF0-EA48-43BA-88FA-06C7B8F08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9297" y="2637058"/>
              <a:ext cx="2094950" cy="112383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BB3963-064B-4918-B7F7-1C717AB9C68B}"/>
                </a:ext>
              </a:extLst>
            </p:cNvPr>
            <p:cNvCxnSpPr>
              <a:cxnSpLocks/>
            </p:cNvCxnSpPr>
            <p:nvPr/>
          </p:nvCxnSpPr>
          <p:spPr>
            <a:xfrm>
              <a:off x="2008999" y="2655682"/>
              <a:ext cx="2094950" cy="112383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1135E4B-F2F6-40CD-90E8-222CAA06DF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14055" y="2108845"/>
              <a:ext cx="6259860" cy="3641872"/>
              <a:chOff x="862951" y="1608973"/>
              <a:chExt cx="6259860" cy="364187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300605B-412D-41D8-B01E-2B6F97D47B81}"/>
                  </a:ext>
                </a:extLst>
              </p:cNvPr>
              <p:cNvGrpSpPr/>
              <p:nvPr/>
            </p:nvGrpSpPr>
            <p:grpSpPr>
              <a:xfrm>
                <a:off x="862951" y="1608973"/>
                <a:ext cx="3495690" cy="3641872"/>
                <a:chOff x="862951" y="1608973"/>
                <a:chExt cx="3495690" cy="3641872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95A9C3BB-E953-4ECA-A064-4B688A34684D}"/>
                    </a:ext>
                  </a:extLst>
                </p:cNvPr>
                <p:cNvSpPr/>
                <p:nvPr/>
              </p:nvSpPr>
              <p:spPr>
                <a:xfrm>
                  <a:off x="862951" y="1608973"/>
                  <a:ext cx="731520" cy="7315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706FA478-4649-4BA8-9B31-FCD389F491AA}"/>
                    </a:ext>
                  </a:extLst>
                </p:cNvPr>
                <p:cNvSpPr/>
                <p:nvPr/>
              </p:nvSpPr>
              <p:spPr>
                <a:xfrm>
                  <a:off x="862951" y="4519325"/>
                  <a:ext cx="731520" cy="73152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7C2682B-2ACF-4AF5-9800-03A1BA28B939}"/>
                    </a:ext>
                  </a:extLst>
                </p:cNvPr>
                <p:cNvSpPr/>
                <p:nvPr/>
              </p:nvSpPr>
              <p:spPr>
                <a:xfrm>
                  <a:off x="3627121" y="3064149"/>
                  <a:ext cx="731520" cy="73152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414CB7-8716-4994-ADCE-A9741D349862}"/>
                  </a:ext>
                </a:extLst>
              </p:cNvPr>
              <p:cNvGrpSpPr/>
              <p:nvPr/>
            </p:nvGrpSpPr>
            <p:grpSpPr>
              <a:xfrm flipH="1">
                <a:off x="3627121" y="1608973"/>
                <a:ext cx="3495690" cy="3641872"/>
                <a:chOff x="862951" y="1608973"/>
                <a:chExt cx="3495690" cy="3641872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2A4B7FB-D2C3-49BE-A4CE-A5D10097F357}"/>
                    </a:ext>
                  </a:extLst>
                </p:cNvPr>
                <p:cNvSpPr/>
                <p:nvPr/>
              </p:nvSpPr>
              <p:spPr>
                <a:xfrm>
                  <a:off x="862951" y="1608973"/>
                  <a:ext cx="731520" cy="7315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D4498ED-5668-431D-9FE2-39416440ED76}"/>
                    </a:ext>
                  </a:extLst>
                </p:cNvPr>
                <p:cNvSpPr/>
                <p:nvPr/>
              </p:nvSpPr>
              <p:spPr>
                <a:xfrm>
                  <a:off x="862951" y="4519325"/>
                  <a:ext cx="731520" cy="7315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C3179BB-454A-4BDF-9CBC-446AF9A1CFA1}"/>
                    </a:ext>
                  </a:extLst>
                </p:cNvPr>
                <p:cNvSpPr/>
                <p:nvPr/>
              </p:nvSpPr>
              <p:spPr>
                <a:xfrm>
                  <a:off x="3627121" y="3064149"/>
                  <a:ext cx="731520" cy="73152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DE6A83-0879-48A1-B3D4-AFF0C01605BF}"/>
                </a:ext>
              </a:extLst>
            </p:cNvPr>
            <p:cNvCxnSpPr>
              <a:cxnSpLocks/>
            </p:cNvCxnSpPr>
            <p:nvPr/>
          </p:nvCxnSpPr>
          <p:spPr>
            <a:xfrm>
              <a:off x="4792495" y="4099381"/>
              <a:ext cx="2094950" cy="112383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4E99A-D95F-42D5-9558-4C4ED9DC12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5466" y="4070024"/>
              <a:ext cx="2099335" cy="115248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5A5172-015E-475B-99F5-F46BF5795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1875" y="2854599"/>
              <a:ext cx="0" cy="2176272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7F3F0B-BD0D-44EC-8799-FB0C7F1465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930" y="2848451"/>
              <a:ext cx="0" cy="216712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EC7C3F-AB90-45E2-9BE4-D21D68CE7ADF}"/>
              </a:ext>
            </a:extLst>
          </p:cNvPr>
          <p:cNvSpPr txBox="1"/>
          <p:nvPr/>
        </p:nvSpPr>
        <p:spPr>
          <a:xfrm>
            <a:off x="1500393" y="2228383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50D244-2B32-4E35-94A8-2AB2043A162F}"/>
              </a:ext>
            </a:extLst>
          </p:cNvPr>
          <p:cNvSpPr txBox="1"/>
          <p:nvPr/>
        </p:nvSpPr>
        <p:spPr>
          <a:xfrm>
            <a:off x="4261648" y="3675103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CCDE66-CE6E-4202-8F34-46DB3B38B912}"/>
              </a:ext>
            </a:extLst>
          </p:cNvPr>
          <p:cNvSpPr txBox="1"/>
          <p:nvPr/>
        </p:nvSpPr>
        <p:spPr>
          <a:xfrm>
            <a:off x="7031759" y="5131041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B7E0A4-3E62-4BDB-9512-62C4970D250C}"/>
              </a:ext>
            </a:extLst>
          </p:cNvPr>
          <p:cNvSpPr txBox="1"/>
          <p:nvPr/>
        </p:nvSpPr>
        <p:spPr>
          <a:xfrm>
            <a:off x="7031759" y="2231630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C3ABC9-4A87-4BD1-AD04-7BE30E2526D2}"/>
              </a:ext>
            </a:extLst>
          </p:cNvPr>
          <p:cNvSpPr txBox="1"/>
          <p:nvPr/>
        </p:nvSpPr>
        <p:spPr>
          <a:xfrm>
            <a:off x="1488365" y="5131040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680BAE-C5E6-4BB9-B449-DC92C73A74DF}"/>
              </a:ext>
            </a:extLst>
          </p:cNvPr>
          <p:cNvSpPr txBox="1"/>
          <p:nvPr/>
        </p:nvSpPr>
        <p:spPr>
          <a:xfrm>
            <a:off x="11192" y="-12752"/>
            <a:ext cx="8134066" cy="115416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300" u="sng" dirty="0">
                <a:solidFill>
                  <a:srgbClr val="002060"/>
                </a:solidFill>
              </a:rPr>
              <a:t>Non-articulation points</a:t>
            </a:r>
            <a:r>
              <a:rPr lang="en-US" sz="2300" dirty="0">
                <a:solidFill>
                  <a:srgbClr val="002060"/>
                </a:solidFill>
              </a:rPr>
              <a:t>: A vertex V is </a:t>
            </a:r>
            <a:r>
              <a:rPr lang="en-US" sz="2300" b="1" dirty="0">
                <a:solidFill>
                  <a:srgbClr val="002060"/>
                </a:solidFill>
              </a:rPr>
              <a:t>not</a:t>
            </a:r>
            <a:r>
              <a:rPr lang="en-US" sz="2300" dirty="0">
                <a:solidFill>
                  <a:srgbClr val="002060"/>
                </a:solidFill>
              </a:rPr>
              <a:t> an articulation point if every child of V may connect to an “earlier vertex” (lower DFS#) without going through V (here = red, orange, green, purple).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4E83D3-AA3F-45B4-B331-50263906CED7}"/>
              </a:ext>
            </a:extLst>
          </p:cNvPr>
          <p:cNvSpPr txBox="1"/>
          <p:nvPr/>
        </p:nvSpPr>
        <p:spPr>
          <a:xfrm>
            <a:off x="2477291" y="1205997"/>
            <a:ext cx="4109072" cy="138499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2060"/>
                </a:solidFill>
              </a:rPr>
              <a:t>For yellow (the articulation point), there exist children (2-3) that cannot connect to an earlier vertex (0) without going through yellow. </a:t>
            </a:r>
          </a:p>
        </p:txBody>
      </p:sp>
    </p:spTree>
    <p:extLst>
      <p:ext uri="{BB962C8B-B14F-4D97-AF65-F5344CB8AC3E}">
        <p14:creationId xmlns:p14="http://schemas.microsoft.com/office/powerpoint/2010/main" val="390686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Step #2: Assign the “low” values</a:t>
            </a:r>
            <a:r>
              <a:rPr lang="en-US" sz="2000" dirty="0">
                <a:solidFill>
                  <a:srgbClr val="002060"/>
                </a:solidFill>
              </a:rPr>
              <a:t>: These provide information about the “earliest” vertex that a given vertex can access, by using either a back edge from itself, or going through a descendent (child or later “generations”) that can connect to earlier vertices using a single back edge.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28D99-B476-477D-B710-8E50F4AE7ACF}"/>
              </a:ext>
            </a:extLst>
          </p:cNvPr>
          <p:cNvGrpSpPr/>
          <p:nvPr/>
        </p:nvGrpSpPr>
        <p:grpSpPr>
          <a:xfrm>
            <a:off x="1314055" y="2108845"/>
            <a:ext cx="6259860" cy="3657600"/>
            <a:chOff x="1314055" y="2108845"/>
            <a:chExt cx="6259860" cy="364187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856BF0-EA48-43BA-88FA-06C7B8F08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9297" y="2637058"/>
              <a:ext cx="2094950" cy="112383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BB3963-064B-4918-B7F7-1C717AB9C68B}"/>
                </a:ext>
              </a:extLst>
            </p:cNvPr>
            <p:cNvCxnSpPr>
              <a:cxnSpLocks/>
            </p:cNvCxnSpPr>
            <p:nvPr/>
          </p:nvCxnSpPr>
          <p:spPr>
            <a:xfrm>
              <a:off x="2008999" y="2655682"/>
              <a:ext cx="2094950" cy="112383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1135E4B-F2F6-40CD-90E8-222CAA06DF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14055" y="2108845"/>
              <a:ext cx="6259860" cy="3641872"/>
              <a:chOff x="862951" y="1608973"/>
              <a:chExt cx="6259860" cy="364187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300605B-412D-41D8-B01E-2B6F97D47B81}"/>
                  </a:ext>
                </a:extLst>
              </p:cNvPr>
              <p:cNvGrpSpPr/>
              <p:nvPr/>
            </p:nvGrpSpPr>
            <p:grpSpPr>
              <a:xfrm>
                <a:off x="862951" y="1608973"/>
                <a:ext cx="3495690" cy="3641872"/>
                <a:chOff x="862951" y="1608973"/>
                <a:chExt cx="3495690" cy="3641872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95A9C3BB-E953-4ECA-A064-4B688A34684D}"/>
                    </a:ext>
                  </a:extLst>
                </p:cNvPr>
                <p:cNvSpPr/>
                <p:nvPr/>
              </p:nvSpPr>
              <p:spPr>
                <a:xfrm>
                  <a:off x="862951" y="1608973"/>
                  <a:ext cx="731520" cy="7315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706FA478-4649-4BA8-9B31-FCD389F491AA}"/>
                    </a:ext>
                  </a:extLst>
                </p:cNvPr>
                <p:cNvSpPr/>
                <p:nvPr/>
              </p:nvSpPr>
              <p:spPr>
                <a:xfrm>
                  <a:off x="862951" y="4519325"/>
                  <a:ext cx="731520" cy="73152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7C2682B-2ACF-4AF5-9800-03A1BA28B939}"/>
                    </a:ext>
                  </a:extLst>
                </p:cNvPr>
                <p:cNvSpPr/>
                <p:nvPr/>
              </p:nvSpPr>
              <p:spPr>
                <a:xfrm>
                  <a:off x="3627121" y="3064149"/>
                  <a:ext cx="731520" cy="73152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414CB7-8716-4994-ADCE-A9741D349862}"/>
                  </a:ext>
                </a:extLst>
              </p:cNvPr>
              <p:cNvGrpSpPr/>
              <p:nvPr/>
            </p:nvGrpSpPr>
            <p:grpSpPr>
              <a:xfrm flipH="1">
                <a:off x="3627121" y="1608973"/>
                <a:ext cx="3495690" cy="3641872"/>
                <a:chOff x="862951" y="1608973"/>
                <a:chExt cx="3495690" cy="3641872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2A4B7FB-D2C3-49BE-A4CE-A5D10097F357}"/>
                    </a:ext>
                  </a:extLst>
                </p:cNvPr>
                <p:cNvSpPr/>
                <p:nvPr/>
              </p:nvSpPr>
              <p:spPr>
                <a:xfrm>
                  <a:off x="862951" y="1608973"/>
                  <a:ext cx="731520" cy="7315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D4498ED-5668-431D-9FE2-39416440ED76}"/>
                    </a:ext>
                  </a:extLst>
                </p:cNvPr>
                <p:cNvSpPr/>
                <p:nvPr/>
              </p:nvSpPr>
              <p:spPr>
                <a:xfrm>
                  <a:off x="862951" y="4519325"/>
                  <a:ext cx="731520" cy="7315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C3179BB-454A-4BDF-9CBC-446AF9A1CFA1}"/>
                    </a:ext>
                  </a:extLst>
                </p:cNvPr>
                <p:cNvSpPr/>
                <p:nvPr/>
              </p:nvSpPr>
              <p:spPr>
                <a:xfrm>
                  <a:off x="3627121" y="3064149"/>
                  <a:ext cx="731520" cy="73152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DE6A83-0879-48A1-B3D4-AFF0C01605BF}"/>
                </a:ext>
              </a:extLst>
            </p:cNvPr>
            <p:cNvCxnSpPr>
              <a:cxnSpLocks/>
            </p:cNvCxnSpPr>
            <p:nvPr/>
          </p:nvCxnSpPr>
          <p:spPr>
            <a:xfrm>
              <a:off x="4792495" y="4099381"/>
              <a:ext cx="2094950" cy="112383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4E99A-D95F-42D5-9558-4C4ED9DC12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5466" y="4070024"/>
              <a:ext cx="2099335" cy="115248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5A5172-015E-475B-99F5-F46BF5795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1875" y="2854599"/>
              <a:ext cx="0" cy="2176272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7F3F0B-BD0D-44EC-8799-FB0C7F1465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930" y="2848451"/>
              <a:ext cx="0" cy="216712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EC7C3F-AB90-45E2-9BE4-D21D68CE7ADF}"/>
              </a:ext>
            </a:extLst>
          </p:cNvPr>
          <p:cNvSpPr txBox="1"/>
          <p:nvPr/>
        </p:nvSpPr>
        <p:spPr>
          <a:xfrm>
            <a:off x="1500393" y="2228383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50D244-2B32-4E35-94A8-2AB2043A162F}"/>
              </a:ext>
            </a:extLst>
          </p:cNvPr>
          <p:cNvSpPr txBox="1"/>
          <p:nvPr/>
        </p:nvSpPr>
        <p:spPr>
          <a:xfrm>
            <a:off x="4261648" y="3675103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CCDE66-CE6E-4202-8F34-46DB3B38B912}"/>
              </a:ext>
            </a:extLst>
          </p:cNvPr>
          <p:cNvSpPr txBox="1"/>
          <p:nvPr/>
        </p:nvSpPr>
        <p:spPr>
          <a:xfrm>
            <a:off x="7031759" y="5131041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B7E0A4-3E62-4BDB-9512-62C4970D250C}"/>
              </a:ext>
            </a:extLst>
          </p:cNvPr>
          <p:cNvSpPr txBox="1"/>
          <p:nvPr/>
        </p:nvSpPr>
        <p:spPr>
          <a:xfrm>
            <a:off x="7031759" y="2231630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C3ABC9-4A87-4BD1-AD04-7BE30E2526D2}"/>
              </a:ext>
            </a:extLst>
          </p:cNvPr>
          <p:cNvSpPr txBox="1"/>
          <p:nvPr/>
        </p:nvSpPr>
        <p:spPr>
          <a:xfrm>
            <a:off x="1488365" y="5131040"/>
            <a:ext cx="352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3C77DD-4052-4626-826E-15192C0ADB79}"/>
              </a:ext>
            </a:extLst>
          </p:cNvPr>
          <p:cNvSpPr txBox="1"/>
          <p:nvPr/>
        </p:nvSpPr>
        <p:spPr>
          <a:xfrm>
            <a:off x="968844" y="1708735"/>
            <a:ext cx="1076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low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D1714D-12F1-4BC0-8440-D85B6DC4FA59}"/>
              </a:ext>
            </a:extLst>
          </p:cNvPr>
          <p:cNvSpPr txBox="1"/>
          <p:nvPr/>
        </p:nvSpPr>
        <p:spPr>
          <a:xfrm>
            <a:off x="3987786" y="3030894"/>
            <a:ext cx="1076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highlight>
                  <a:srgbClr val="000000"/>
                </a:highlight>
              </a:rPr>
              <a:t>low =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01DDD6-A335-4F62-A8D5-221E6E942ED7}"/>
              </a:ext>
            </a:extLst>
          </p:cNvPr>
          <p:cNvSpPr txBox="1"/>
          <p:nvPr/>
        </p:nvSpPr>
        <p:spPr>
          <a:xfrm>
            <a:off x="7384551" y="4628022"/>
            <a:ext cx="10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low =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F2C757-43FC-42C5-8718-9BC67907D0B0}"/>
              </a:ext>
            </a:extLst>
          </p:cNvPr>
          <p:cNvSpPr txBox="1"/>
          <p:nvPr/>
        </p:nvSpPr>
        <p:spPr>
          <a:xfrm>
            <a:off x="7246733" y="1647343"/>
            <a:ext cx="10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low  =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917513-3450-4770-84AA-1D527315D225}"/>
              </a:ext>
            </a:extLst>
          </p:cNvPr>
          <p:cNvSpPr txBox="1"/>
          <p:nvPr/>
        </p:nvSpPr>
        <p:spPr>
          <a:xfrm>
            <a:off x="328213" y="4828077"/>
            <a:ext cx="1076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highlight>
                  <a:srgbClr val="000000"/>
                </a:highlight>
              </a:rPr>
              <a:t>low = 0</a:t>
            </a:r>
          </a:p>
        </p:txBody>
      </p:sp>
    </p:spTree>
    <p:extLst>
      <p:ext uri="{BB962C8B-B14F-4D97-AF65-F5344CB8AC3E}">
        <p14:creationId xmlns:p14="http://schemas.microsoft.com/office/powerpoint/2010/main" val="141297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3220</TotalTime>
  <Words>620</Words>
  <Application>Microsoft Office PowerPoint</Application>
  <PresentationFormat>On-screen Show (4:3)</PresentationFormat>
  <Paragraphs>97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260</cp:revision>
  <dcterms:created xsi:type="dcterms:W3CDTF">2016-10-06T23:04:54Z</dcterms:created>
  <dcterms:modified xsi:type="dcterms:W3CDTF">2017-10-27T13:36:49Z</dcterms:modified>
</cp:coreProperties>
</file>