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4510" autoAdjust="0"/>
  </p:normalViewPr>
  <p:slideViewPr>
    <p:cSldViewPr snapToGrid="0" showGuides="1">
      <p:cViewPr varScale="1">
        <p:scale>
          <a:sx n="70" d="100"/>
          <a:sy n="70" d="100"/>
        </p:scale>
        <p:origin x="636" y="84"/>
      </p:cViewPr>
      <p:guideLst>
        <p:guide orient="horz" pos="528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6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7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9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3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#4: 9/29/17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Building the </a:t>
            </a:r>
            <a:r>
              <a:rPr lang="en-US" sz="2400" dirty="0" err="1"/>
              <a:t>trie</a:t>
            </a:r>
            <a:r>
              <a:rPr lang="en-US" sz="2400" dirty="0"/>
              <a:t>/codeword table for Huffman compression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Fourth+: Repeat the process.  Always refer to the parent node for the frequency count.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17FF0B-B71D-40A0-9F33-3959E1DD6B84}"/>
              </a:ext>
            </a:extLst>
          </p:cNvPr>
          <p:cNvGrpSpPr/>
          <p:nvPr/>
        </p:nvGrpSpPr>
        <p:grpSpPr>
          <a:xfrm>
            <a:off x="3721882" y="2914605"/>
            <a:ext cx="777240" cy="1010653"/>
            <a:chOff x="3300022" y="3313752"/>
            <a:chExt cx="777240" cy="10106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43ED3BC-B7B5-4089-9208-6B8F71D8D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E:12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9C253F-AAFE-4728-B33E-56E7624608B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24" name="Shape 109">
                <a:extLst>
                  <a:ext uri="{FF2B5EF4-FFF2-40B4-BE49-F238E27FC236}">
                    <a16:creationId xmlns:a16="http://schemas.microsoft.com/office/drawing/2014/main" xmlns="" id="{1D15BDFF-CD97-418E-A4BB-EA7A438D0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109">
                <a:extLst>
                  <a:ext uri="{FF2B5EF4-FFF2-40B4-BE49-F238E27FC236}">
                    <a16:creationId xmlns:a16="http://schemas.microsoft.com/office/drawing/2014/main" xmlns="" id="{11116A97-8EFF-4347-892B-FDC4D0DD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AA5FC25-83BF-45F1-913F-4CA815C7B0D6}"/>
              </a:ext>
            </a:extLst>
          </p:cNvPr>
          <p:cNvGrpSpPr/>
          <p:nvPr/>
        </p:nvGrpSpPr>
        <p:grpSpPr>
          <a:xfrm>
            <a:off x="4566221" y="2890318"/>
            <a:ext cx="2344687" cy="3058179"/>
            <a:chOff x="5789379" y="1989032"/>
            <a:chExt cx="2344687" cy="30581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F2E26984-EB0B-4C0E-BB65-1B112862C730}"/>
                </a:ext>
              </a:extLst>
            </p:cNvPr>
            <p:cNvGrpSpPr/>
            <p:nvPr/>
          </p:nvGrpSpPr>
          <p:grpSpPr>
            <a:xfrm>
              <a:off x="5789379" y="2819888"/>
              <a:ext cx="777240" cy="1029758"/>
              <a:chOff x="4522805" y="3313752"/>
              <a:chExt cx="777240" cy="102975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595D1263-3541-456E-8163-933B7831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2805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T:7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C4643928-4947-4389-90C1-D6A4C522DBA8}"/>
                  </a:ext>
                </a:extLst>
              </p:cNvPr>
              <p:cNvGrpSpPr/>
              <p:nvPr/>
            </p:nvGrpSpPr>
            <p:grpSpPr>
              <a:xfrm>
                <a:off x="4540684" y="4069190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27" name="Shape 109">
                  <a:extLst>
                    <a:ext uri="{FF2B5EF4-FFF2-40B4-BE49-F238E27FC236}">
                      <a16:creationId xmlns:a16="http://schemas.microsoft.com/office/drawing/2014/main" xmlns="" id="{DE9F21FD-4148-4F40-8168-05092DF23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8" name="Shape 109">
                  <a:extLst>
                    <a:ext uri="{FF2B5EF4-FFF2-40B4-BE49-F238E27FC236}">
                      <a16:creationId xmlns:a16="http://schemas.microsoft.com/office/drawing/2014/main" xmlns="" id="{739762BE-52AA-4362-9C9C-1B6FB74AE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0F813148-D326-4886-855C-83B286A2D1E5}"/>
                </a:ext>
              </a:extLst>
            </p:cNvPr>
            <p:cNvGrpSpPr/>
            <p:nvPr/>
          </p:nvGrpSpPr>
          <p:grpSpPr>
            <a:xfrm>
              <a:off x="6277894" y="2999625"/>
              <a:ext cx="1856172" cy="2047586"/>
              <a:chOff x="6016167" y="2097502"/>
              <a:chExt cx="1856172" cy="204758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362A7FC1-3E66-4A6D-9E6A-DF8BA3A0DAFD}"/>
                  </a:ext>
                </a:extLst>
              </p:cNvPr>
              <p:cNvGrpSpPr/>
              <p:nvPr/>
            </p:nvGrpSpPr>
            <p:grpSpPr>
              <a:xfrm>
                <a:off x="6016167" y="3083754"/>
                <a:ext cx="1856172" cy="1061334"/>
                <a:chOff x="6016167" y="3083754"/>
                <a:chExt cx="1856172" cy="106133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xmlns="" id="{AF6FA8B4-409F-4ADA-940B-CE9FC5CA8E68}"/>
                    </a:ext>
                  </a:extLst>
                </p:cNvPr>
                <p:cNvGrpSpPr/>
                <p:nvPr/>
              </p:nvGrpSpPr>
              <p:grpSpPr>
                <a:xfrm>
                  <a:off x="6016167" y="3105805"/>
                  <a:ext cx="782578" cy="1039283"/>
                  <a:chOff x="5740250" y="3313752"/>
                  <a:chExt cx="782578" cy="1039283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xmlns="" id="{FAF5F64C-26FB-4DFD-945E-8571A97AEB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5588" y="3313752"/>
                    <a:ext cx="777240" cy="77724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O:5</a:t>
                    </a:r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xmlns="" id="{55E03D22-B229-4450-8AF1-618A5730772D}"/>
                      </a:ext>
                    </a:extLst>
                  </p:cNvPr>
                  <p:cNvGrpSpPr/>
                  <p:nvPr/>
                </p:nvGrpSpPr>
                <p:grpSpPr>
                  <a:xfrm>
                    <a:off x="5740250" y="4078715"/>
                    <a:ext cx="710141" cy="274320"/>
                    <a:chOff x="3300022" y="4050085"/>
                    <a:chExt cx="710141" cy="274320"/>
                  </a:xfrm>
                </p:grpSpPr>
                <p:cxnSp>
                  <p:nvCxnSpPr>
                    <p:cNvPr id="30" name="Shape 109">
                      <a:extLst>
                        <a:ext uri="{FF2B5EF4-FFF2-40B4-BE49-F238E27FC236}">
                          <a16:creationId xmlns:a16="http://schemas.microsoft.com/office/drawing/2014/main" xmlns="" id="{38FBBD68-5B3A-4299-AF7B-928019BF3D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00022" y="4050085"/>
                      <a:ext cx="249978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1" name="Shape 109">
                      <a:extLst>
                        <a:ext uri="{FF2B5EF4-FFF2-40B4-BE49-F238E27FC236}">
                          <a16:creationId xmlns:a16="http://schemas.microsoft.com/office/drawing/2014/main" xmlns="" id="{B216A396-291C-48B6-B652-FE577F8EE3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27283" y="4050085"/>
                      <a:ext cx="182880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902892BA-4246-4F90-BE69-E5A0DF21BFF0}"/>
                    </a:ext>
                  </a:extLst>
                </p:cNvPr>
                <p:cNvGrpSpPr/>
                <p:nvPr/>
              </p:nvGrpSpPr>
              <p:grpSpPr>
                <a:xfrm>
                  <a:off x="7087903" y="3083754"/>
                  <a:ext cx="784436" cy="1039283"/>
                  <a:chOff x="6961176" y="3313752"/>
                  <a:chExt cx="784436" cy="1039283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xmlns="" id="{234B4A93-97C2-454D-9248-0FAE1CD32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68372" y="3313752"/>
                    <a:ext cx="777240" cy="77724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A:6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xmlns="" id="{202D37AA-9015-42F2-ACCA-2EE5D27E05E4}"/>
                      </a:ext>
                    </a:extLst>
                  </p:cNvPr>
                  <p:cNvGrpSpPr/>
                  <p:nvPr/>
                </p:nvGrpSpPr>
                <p:grpSpPr>
                  <a:xfrm>
                    <a:off x="6961176" y="4078715"/>
                    <a:ext cx="710141" cy="274320"/>
                    <a:chOff x="3300022" y="4050085"/>
                    <a:chExt cx="710141" cy="274320"/>
                  </a:xfrm>
                </p:grpSpPr>
                <p:cxnSp>
                  <p:nvCxnSpPr>
                    <p:cNvPr id="33" name="Shape 109">
                      <a:extLst>
                        <a:ext uri="{FF2B5EF4-FFF2-40B4-BE49-F238E27FC236}">
                          <a16:creationId xmlns:a16="http://schemas.microsoft.com/office/drawing/2014/main" xmlns="" id="{9C2AACAF-CE6B-4522-A27C-7F466CDE63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00022" y="4050085"/>
                      <a:ext cx="249978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4" name="Shape 109">
                      <a:extLst>
                        <a:ext uri="{FF2B5EF4-FFF2-40B4-BE49-F238E27FC236}">
                          <a16:creationId xmlns:a16="http://schemas.microsoft.com/office/drawing/2014/main" xmlns="" id="{0E3DF62A-3FA4-48FC-BDDD-B91E84241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27283" y="4050085"/>
                      <a:ext cx="182880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</p:grp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708BA179-8BFD-4C56-A956-B8A0C1C03CB8}"/>
                  </a:ext>
                </a:extLst>
              </p:cNvPr>
              <p:cNvGrpSpPr/>
              <p:nvPr/>
            </p:nvGrpSpPr>
            <p:grpSpPr>
              <a:xfrm>
                <a:off x="6591904" y="2097502"/>
                <a:ext cx="782578" cy="1039283"/>
                <a:chOff x="5740250" y="3313752"/>
                <a:chExt cx="782578" cy="1039283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C6484BAB-7685-4788-B1CC-28BAC18D4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5588" y="3313752"/>
                  <a:ext cx="777240" cy="77724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11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xmlns="" id="{E7B6FF41-0952-461F-83B3-BAEE3044606F}"/>
                    </a:ext>
                  </a:extLst>
                </p:cNvPr>
                <p:cNvGrpSpPr/>
                <p:nvPr/>
              </p:nvGrpSpPr>
              <p:grpSpPr>
                <a:xfrm>
                  <a:off x="5740250" y="4078715"/>
                  <a:ext cx="710141" cy="274320"/>
                  <a:chOff x="3300022" y="4050085"/>
                  <a:chExt cx="710141" cy="274320"/>
                </a:xfrm>
              </p:grpSpPr>
              <p:cxnSp>
                <p:nvCxnSpPr>
                  <p:cNvPr id="41" name="Shape 109">
                    <a:extLst>
                      <a:ext uri="{FF2B5EF4-FFF2-40B4-BE49-F238E27FC236}">
                        <a16:creationId xmlns:a16="http://schemas.microsoft.com/office/drawing/2014/main" xmlns="" id="{29D41BF9-4721-4C47-B089-D2A061DAC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0022" y="4050085"/>
                    <a:ext cx="249978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42" name="Shape 109">
                    <a:extLst>
                      <a:ext uri="{FF2B5EF4-FFF2-40B4-BE49-F238E27FC236}">
                        <a16:creationId xmlns:a16="http://schemas.microsoft.com/office/drawing/2014/main" xmlns="" id="{5786327F-E927-48B0-8D89-EA2D52346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7283" y="4050085"/>
                    <a:ext cx="182880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2D22D8F-9773-4AB2-A8C5-39DB7EB49693}"/>
                </a:ext>
              </a:extLst>
            </p:cNvPr>
            <p:cNvGrpSpPr/>
            <p:nvPr/>
          </p:nvGrpSpPr>
          <p:grpSpPr>
            <a:xfrm>
              <a:off x="6505389" y="1989032"/>
              <a:ext cx="777240" cy="1010653"/>
              <a:chOff x="3300022" y="3313752"/>
              <a:chExt cx="777240" cy="101065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6A71DF5C-8F9A-4227-AE63-68BD6A5D7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002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18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246EEBA5-FF04-4F24-9637-1DBD443AB743}"/>
                  </a:ext>
                </a:extLst>
              </p:cNvPr>
              <p:cNvGrpSpPr/>
              <p:nvPr/>
            </p:nvGrpSpPr>
            <p:grpSpPr>
              <a:xfrm>
                <a:off x="3300022" y="405008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46" name="Shape 109">
                  <a:extLst>
                    <a:ext uri="{FF2B5EF4-FFF2-40B4-BE49-F238E27FC236}">
                      <a16:creationId xmlns:a16="http://schemas.microsoft.com/office/drawing/2014/main" xmlns="" id="{DBDA5A40-3DAB-4A0E-B2B8-69C62B913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" name="Shape 109">
                  <a:extLst>
                    <a:ext uri="{FF2B5EF4-FFF2-40B4-BE49-F238E27FC236}">
                      <a16:creationId xmlns:a16="http://schemas.microsoft.com/office/drawing/2014/main" xmlns="" id="{98C2D21B-D791-4993-BA29-C5CFC9E62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06417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Fourth+: Repeat the process.  Always refer to the parent node for the frequency count.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17FF0B-B71D-40A0-9F33-3959E1DD6B84}"/>
              </a:ext>
            </a:extLst>
          </p:cNvPr>
          <p:cNvGrpSpPr/>
          <p:nvPr/>
        </p:nvGrpSpPr>
        <p:grpSpPr>
          <a:xfrm>
            <a:off x="3721882" y="2914605"/>
            <a:ext cx="777240" cy="1010653"/>
            <a:chOff x="3300022" y="3313752"/>
            <a:chExt cx="777240" cy="10106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43ED3BC-B7B5-4089-9208-6B8F71D8D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E:12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9C253F-AAFE-4728-B33E-56E7624608B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24" name="Shape 109">
                <a:extLst>
                  <a:ext uri="{FF2B5EF4-FFF2-40B4-BE49-F238E27FC236}">
                    <a16:creationId xmlns:a16="http://schemas.microsoft.com/office/drawing/2014/main" xmlns="" id="{1D15BDFF-CD97-418E-A4BB-EA7A438D0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109">
                <a:extLst>
                  <a:ext uri="{FF2B5EF4-FFF2-40B4-BE49-F238E27FC236}">
                    <a16:creationId xmlns:a16="http://schemas.microsoft.com/office/drawing/2014/main" xmlns="" id="{11116A97-8EFF-4347-892B-FDC4D0DD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AA5FC25-83BF-45F1-913F-4CA815C7B0D6}"/>
              </a:ext>
            </a:extLst>
          </p:cNvPr>
          <p:cNvGrpSpPr/>
          <p:nvPr/>
        </p:nvGrpSpPr>
        <p:grpSpPr>
          <a:xfrm>
            <a:off x="4566221" y="2890318"/>
            <a:ext cx="2344687" cy="3058179"/>
            <a:chOff x="5789379" y="1989032"/>
            <a:chExt cx="2344687" cy="30581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F2E26984-EB0B-4C0E-BB65-1B112862C730}"/>
                </a:ext>
              </a:extLst>
            </p:cNvPr>
            <p:cNvGrpSpPr/>
            <p:nvPr/>
          </p:nvGrpSpPr>
          <p:grpSpPr>
            <a:xfrm>
              <a:off x="5789379" y="2819888"/>
              <a:ext cx="777240" cy="1029758"/>
              <a:chOff x="4522805" y="3313752"/>
              <a:chExt cx="777240" cy="102975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595D1263-3541-456E-8163-933B7831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2805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T:7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C4643928-4947-4389-90C1-D6A4C522DBA8}"/>
                  </a:ext>
                </a:extLst>
              </p:cNvPr>
              <p:cNvGrpSpPr/>
              <p:nvPr/>
            </p:nvGrpSpPr>
            <p:grpSpPr>
              <a:xfrm>
                <a:off x="4540684" y="4069190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27" name="Shape 109">
                  <a:extLst>
                    <a:ext uri="{FF2B5EF4-FFF2-40B4-BE49-F238E27FC236}">
                      <a16:creationId xmlns:a16="http://schemas.microsoft.com/office/drawing/2014/main" xmlns="" id="{DE9F21FD-4148-4F40-8168-05092DF23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8" name="Shape 109">
                  <a:extLst>
                    <a:ext uri="{FF2B5EF4-FFF2-40B4-BE49-F238E27FC236}">
                      <a16:creationId xmlns:a16="http://schemas.microsoft.com/office/drawing/2014/main" xmlns="" id="{739762BE-52AA-4362-9C9C-1B6FB74AE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0F813148-D326-4886-855C-83B286A2D1E5}"/>
                </a:ext>
              </a:extLst>
            </p:cNvPr>
            <p:cNvGrpSpPr/>
            <p:nvPr/>
          </p:nvGrpSpPr>
          <p:grpSpPr>
            <a:xfrm>
              <a:off x="6277894" y="2999625"/>
              <a:ext cx="1856172" cy="2047586"/>
              <a:chOff x="6016167" y="2097502"/>
              <a:chExt cx="1856172" cy="204758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362A7FC1-3E66-4A6D-9E6A-DF8BA3A0DAFD}"/>
                  </a:ext>
                </a:extLst>
              </p:cNvPr>
              <p:cNvGrpSpPr/>
              <p:nvPr/>
            </p:nvGrpSpPr>
            <p:grpSpPr>
              <a:xfrm>
                <a:off x="6016167" y="3083754"/>
                <a:ext cx="1856172" cy="1061334"/>
                <a:chOff x="6016167" y="3083754"/>
                <a:chExt cx="1856172" cy="106133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xmlns="" id="{AF6FA8B4-409F-4ADA-940B-CE9FC5CA8E68}"/>
                    </a:ext>
                  </a:extLst>
                </p:cNvPr>
                <p:cNvGrpSpPr/>
                <p:nvPr/>
              </p:nvGrpSpPr>
              <p:grpSpPr>
                <a:xfrm>
                  <a:off x="6016167" y="3105805"/>
                  <a:ext cx="782578" cy="1039283"/>
                  <a:chOff x="5740250" y="3313752"/>
                  <a:chExt cx="782578" cy="1039283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xmlns="" id="{FAF5F64C-26FB-4DFD-945E-8571A97AEB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5588" y="3313752"/>
                    <a:ext cx="777240" cy="77724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O:5</a:t>
                    </a:r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xmlns="" id="{55E03D22-B229-4450-8AF1-618A5730772D}"/>
                      </a:ext>
                    </a:extLst>
                  </p:cNvPr>
                  <p:cNvGrpSpPr/>
                  <p:nvPr/>
                </p:nvGrpSpPr>
                <p:grpSpPr>
                  <a:xfrm>
                    <a:off x="5740250" y="4078715"/>
                    <a:ext cx="710141" cy="274320"/>
                    <a:chOff x="3300022" y="4050085"/>
                    <a:chExt cx="710141" cy="274320"/>
                  </a:xfrm>
                </p:grpSpPr>
                <p:cxnSp>
                  <p:nvCxnSpPr>
                    <p:cNvPr id="30" name="Shape 109">
                      <a:extLst>
                        <a:ext uri="{FF2B5EF4-FFF2-40B4-BE49-F238E27FC236}">
                          <a16:creationId xmlns:a16="http://schemas.microsoft.com/office/drawing/2014/main" xmlns="" id="{38FBBD68-5B3A-4299-AF7B-928019BF3D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00022" y="4050085"/>
                      <a:ext cx="249978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1" name="Shape 109">
                      <a:extLst>
                        <a:ext uri="{FF2B5EF4-FFF2-40B4-BE49-F238E27FC236}">
                          <a16:creationId xmlns:a16="http://schemas.microsoft.com/office/drawing/2014/main" xmlns="" id="{B216A396-291C-48B6-B652-FE577F8EE3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27283" y="4050085"/>
                      <a:ext cx="182880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902892BA-4246-4F90-BE69-E5A0DF21BFF0}"/>
                    </a:ext>
                  </a:extLst>
                </p:cNvPr>
                <p:cNvGrpSpPr/>
                <p:nvPr/>
              </p:nvGrpSpPr>
              <p:grpSpPr>
                <a:xfrm>
                  <a:off x="7087903" y="3083754"/>
                  <a:ext cx="784436" cy="1039283"/>
                  <a:chOff x="6961176" y="3313752"/>
                  <a:chExt cx="784436" cy="1039283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xmlns="" id="{234B4A93-97C2-454D-9248-0FAE1CD32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68372" y="3313752"/>
                    <a:ext cx="777240" cy="77724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A:6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xmlns="" id="{202D37AA-9015-42F2-ACCA-2EE5D27E05E4}"/>
                      </a:ext>
                    </a:extLst>
                  </p:cNvPr>
                  <p:cNvGrpSpPr/>
                  <p:nvPr/>
                </p:nvGrpSpPr>
                <p:grpSpPr>
                  <a:xfrm>
                    <a:off x="6961176" y="4078715"/>
                    <a:ext cx="710141" cy="274320"/>
                    <a:chOff x="3300022" y="4050085"/>
                    <a:chExt cx="710141" cy="274320"/>
                  </a:xfrm>
                </p:grpSpPr>
                <p:cxnSp>
                  <p:nvCxnSpPr>
                    <p:cNvPr id="33" name="Shape 109">
                      <a:extLst>
                        <a:ext uri="{FF2B5EF4-FFF2-40B4-BE49-F238E27FC236}">
                          <a16:creationId xmlns:a16="http://schemas.microsoft.com/office/drawing/2014/main" xmlns="" id="{9C2AACAF-CE6B-4522-A27C-7F466CDE63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00022" y="4050085"/>
                      <a:ext cx="249978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4" name="Shape 109">
                      <a:extLst>
                        <a:ext uri="{FF2B5EF4-FFF2-40B4-BE49-F238E27FC236}">
                          <a16:creationId xmlns:a16="http://schemas.microsoft.com/office/drawing/2014/main" xmlns="" id="{0E3DF62A-3FA4-48FC-BDDD-B91E84241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27283" y="4050085"/>
                      <a:ext cx="182880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</p:grp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708BA179-8BFD-4C56-A956-B8A0C1C03CB8}"/>
                  </a:ext>
                </a:extLst>
              </p:cNvPr>
              <p:cNvGrpSpPr/>
              <p:nvPr/>
            </p:nvGrpSpPr>
            <p:grpSpPr>
              <a:xfrm>
                <a:off x="6591904" y="2097502"/>
                <a:ext cx="782578" cy="1039283"/>
                <a:chOff x="5740250" y="3313752"/>
                <a:chExt cx="782578" cy="1039283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C6484BAB-7685-4788-B1CC-28BAC18D4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5588" y="3313752"/>
                  <a:ext cx="777240" cy="77724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11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xmlns="" id="{E7B6FF41-0952-461F-83B3-BAEE3044606F}"/>
                    </a:ext>
                  </a:extLst>
                </p:cNvPr>
                <p:cNvGrpSpPr/>
                <p:nvPr/>
              </p:nvGrpSpPr>
              <p:grpSpPr>
                <a:xfrm>
                  <a:off x="5740250" y="4078715"/>
                  <a:ext cx="710141" cy="274320"/>
                  <a:chOff x="3300022" y="4050085"/>
                  <a:chExt cx="710141" cy="274320"/>
                </a:xfrm>
              </p:grpSpPr>
              <p:cxnSp>
                <p:nvCxnSpPr>
                  <p:cNvPr id="41" name="Shape 109">
                    <a:extLst>
                      <a:ext uri="{FF2B5EF4-FFF2-40B4-BE49-F238E27FC236}">
                        <a16:creationId xmlns:a16="http://schemas.microsoft.com/office/drawing/2014/main" xmlns="" id="{29D41BF9-4721-4C47-B089-D2A061DAC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0022" y="4050085"/>
                    <a:ext cx="249978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42" name="Shape 109">
                    <a:extLst>
                      <a:ext uri="{FF2B5EF4-FFF2-40B4-BE49-F238E27FC236}">
                        <a16:creationId xmlns:a16="http://schemas.microsoft.com/office/drawing/2014/main" xmlns="" id="{5786327F-E927-48B0-8D89-EA2D52346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7283" y="4050085"/>
                    <a:ext cx="182880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2D22D8F-9773-4AB2-A8C5-39DB7EB49693}"/>
                </a:ext>
              </a:extLst>
            </p:cNvPr>
            <p:cNvGrpSpPr/>
            <p:nvPr/>
          </p:nvGrpSpPr>
          <p:grpSpPr>
            <a:xfrm>
              <a:off x="6505389" y="1989032"/>
              <a:ext cx="777240" cy="1010653"/>
              <a:chOff x="3300022" y="3313752"/>
              <a:chExt cx="777240" cy="101065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6A71DF5C-8F9A-4227-AE63-68BD6A5D7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002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18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246EEBA5-FF04-4F24-9637-1DBD443AB743}"/>
                  </a:ext>
                </a:extLst>
              </p:cNvPr>
              <p:cNvGrpSpPr/>
              <p:nvPr/>
            </p:nvGrpSpPr>
            <p:grpSpPr>
              <a:xfrm>
                <a:off x="3300022" y="405008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46" name="Shape 109">
                  <a:extLst>
                    <a:ext uri="{FF2B5EF4-FFF2-40B4-BE49-F238E27FC236}">
                      <a16:creationId xmlns:a16="http://schemas.microsoft.com/office/drawing/2014/main" xmlns="" id="{DBDA5A40-3DAB-4A0E-B2B8-69C62B913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" name="Shape 109">
                  <a:extLst>
                    <a:ext uri="{FF2B5EF4-FFF2-40B4-BE49-F238E27FC236}">
                      <a16:creationId xmlns:a16="http://schemas.microsoft.com/office/drawing/2014/main" xmlns="" id="{98C2D21B-D791-4993-BA29-C5CFC9E62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37960368-1652-4F2B-97F1-FE798D72A779}"/>
              </a:ext>
            </a:extLst>
          </p:cNvPr>
          <p:cNvSpPr>
            <a:spLocks noChangeAspect="1"/>
          </p:cNvSpPr>
          <p:nvPr/>
        </p:nvSpPr>
        <p:spPr>
          <a:xfrm>
            <a:off x="4499122" y="2001490"/>
            <a:ext cx="777240" cy="7772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30</a:t>
            </a:r>
          </a:p>
        </p:txBody>
      </p:sp>
      <p:cxnSp>
        <p:nvCxnSpPr>
          <p:cNvPr id="49" name="Shape 109">
            <a:extLst>
              <a:ext uri="{FF2B5EF4-FFF2-40B4-BE49-F238E27FC236}">
                <a16:creationId xmlns:a16="http://schemas.microsoft.com/office/drawing/2014/main" xmlns="" id="{6D2807D0-4785-48BA-89F6-614122C7F7E9}"/>
              </a:ext>
            </a:extLst>
          </p:cNvPr>
          <p:cNvCxnSpPr>
            <a:cxnSpLocks/>
          </p:cNvCxnSpPr>
          <p:nvPr/>
        </p:nvCxnSpPr>
        <p:spPr>
          <a:xfrm flipH="1">
            <a:off x="4374133" y="2709810"/>
            <a:ext cx="249978" cy="27432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109">
            <a:extLst>
              <a:ext uri="{FF2B5EF4-FFF2-40B4-BE49-F238E27FC236}">
                <a16:creationId xmlns:a16="http://schemas.microsoft.com/office/drawing/2014/main" xmlns="" id="{A8B4F554-2075-4A76-BAE1-C171C31487B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151373" y="2688866"/>
            <a:ext cx="244682" cy="3152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6008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Final step: Create the table.  Codeword corresponds to traversal path down to the character at the leaf.  Left = 0, Right =1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17FF0B-B71D-40A0-9F33-3959E1DD6B84}"/>
              </a:ext>
            </a:extLst>
          </p:cNvPr>
          <p:cNvGrpSpPr/>
          <p:nvPr/>
        </p:nvGrpSpPr>
        <p:grpSpPr>
          <a:xfrm>
            <a:off x="3721882" y="2914605"/>
            <a:ext cx="777240" cy="1010653"/>
            <a:chOff x="3300022" y="3313752"/>
            <a:chExt cx="777240" cy="10106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43ED3BC-B7B5-4089-9208-6B8F71D8D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E:12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9C253F-AAFE-4728-B33E-56E7624608B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24" name="Shape 109">
                <a:extLst>
                  <a:ext uri="{FF2B5EF4-FFF2-40B4-BE49-F238E27FC236}">
                    <a16:creationId xmlns:a16="http://schemas.microsoft.com/office/drawing/2014/main" xmlns="" id="{1D15BDFF-CD97-418E-A4BB-EA7A438D0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109">
                <a:extLst>
                  <a:ext uri="{FF2B5EF4-FFF2-40B4-BE49-F238E27FC236}">
                    <a16:creationId xmlns:a16="http://schemas.microsoft.com/office/drawing/2014/main" xmlns="" id="{11116A97-8EFF-4347-892B-FDC4D0DD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AA5FC25-83BF-45F1-913F-4CA815C7B0D6}"/>
              </a:ext>
            </a:extLst>
          </p:cNvPr>
          <p:cNvGrpSpPr/>
          <p:nvPr/>
        </p:nvGrpSpPr>
        <p:grpSpPr>
          <a:xfrm>
            <a:off x="4486812" y="2959833"/>
            <a:ext cx="2344687" cy="3058179"/>
            <a:chOff x="5789379" y="1989032"/>
            <a:chExt cx="2344687" cy="30581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F2E26984-EB0B-4C0E-BB65-1B112862C730}"/>
                </a:ext>
              </a:extLst>
            </p:cNvPr>
            <p:cNvGrpSpPr/>
            <p:nvPr/>
          </p:nvGrpSpPr>
          <p:grpSpPr>
            <a:xfrm>
              <a:off x="5789379" y="2819888"/>
              <a:ext cx="777240" cy="1029758"/>
              <a:chOff x="4522805" y="3313752"/>
              <a:chExt cx="777240" cy="102975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595D1263-3541-456E-8163-933B7831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2805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T:7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C4643928-4947-4389-90C1-D6A4C522DBA8}"/>
                  </a:ext>
                </a:extLst>
              </p:cNvPr>
              <p:cNvGrpSpPr/>
              <p:nvPr/>
            </p:nvGrpSpPr>
            <p:grpSpPr>
              <a:xfrm>
                <a:off x="4540684" y="4069190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27" name="Shape 109">
                  <a:extLst>
                    <a:ext uri="{FF2B5EF4-FFF2-40B4-BE49-F238E27FC236}">
                      <a16:creationId xmlns:a16="http://schemas.microsoft.com/office/drawing/2014/main" xmlns="" id="{DE9F21FD-4148-4F40-8168-05092DF23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8" name="Shape 109">
                  <a:extLst>
                    <a:ext uri="{FF2B5EF4-FFF2-40B4-BE49-F238E27FC236}">
                      <a16:creationId xmlns:a16="http://schemas.microsoft.com/office/drawing/2014/main" xmlns="" id="{739762BE-52AA-4362-9C9C-1B6FB74AE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0F813148-D326-4886-855C-83B286A2D1E5}"/>
                </a:ext>
              </a:extLst>
            </p:cNvPr>
            <p:cNvGrpSpPr/>
            <p:nvPr/>
          </p:nvGrpSpPr>
          <p:grpSpPr>
            <a:xfrm>
              <a:off x="6277894" y="2999625"/>
              <a:ext cx="1856172" cy="2047586"/>
              <a:chOff x="6016167" y="2097502"/>
              <a:chExt cx="1856172" cy="204758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362A7FC1-3E66-4A6D-9E6A-DF8BA3A0DAFD}"/>
                  </a:ext>
                </a:extLst>
              </p:cNvPr>
              <p:cNvGrpSpPr/>
              <p:nvPr/>
            </p:nvGrpSpPr>
            <p:grpSpPr>
              <a:xfrm>
                <a:off x="6016167" y="3083754"/>
                <a:ext cx="1856172" cy="1061334"/>
                <a:chOff x="6016167" y="3083754"/>
                <a:chExt cx="1856172" cy="106133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xmlns="" id="{AF6FA8B4-409F-4ADA-940B-CE9FC5CA8E68}"/>
                    </a:ext>
                  </a:extLst>
                </p:cNvPr>
                <p:cNvGrpSpPr/>
                <p:nvPr/>
              </p:nvGrpSpPr>
              <p:grpSpPr>
                <a:xfrm>
                  <a:off x="6016167" y="3105805"/>
                  <a:ext cx="782578" cy="1039283"/>
                  <a:chOff x="5740250" y="3313752"/>
                  <a:chExt cx="782578" cy="1039283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xmlns="" id="{FAF5F64C-26FB-4DFD-945E-8571A97AEB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5588" y="3313752"/>
                    <a:ext cx="777240" cy="77724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O:5</a:t>
                    </a:r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xmlns="" id="{55E03D22-B229-4450-8AF1-618A5730772D}"/>
                      </a:ext>
                    </a:extLst>
                  </p:cNvPr>
                  <p:cNvGrpSpPr/>
                  <p:nvPr/>
                </p:nvGrpSpPr>
                <p:grpSpPr>
                  <a:xfrm>
                    <a:off x="5740250" y="4078715"/>
                    <a:ext cx="710141" cy="274320"/>
                    <a:chOff x="3300022" y="4050085"/>
                    <a:chExt cx="710141" cy="274320"/>
                  </a:xfrm>
                </p:grpSpPr>
                <p:cxnSp>
                  <p:nvCxnSpPr>
                    <p:cNvPr id="30" name="Shape 109">
                      <a:extLst>
                        <a:ext uri="{FF2B5EF4-FFF2-40B4-BE49-F238E27FC236}">
                          <a16:creationId xmlns:a16="http://schemas.microsoft.com/office/drawing/2014/main" xmlns="" id="{38FBBD68-5B3A-4299-AF7B-928019BF3D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00022" y="4050085"/>
                      <a:ext cx="249978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1" name="Shape 109">
                      <a:extLst>
                        <a:ext uri="{FF2B5EF4-FFF2-40B4-BE49-F238E27FC236}">
                          <a16:creationId xmlns:a16="http://schemas.microsoft.com/office/drawing/2014/main" xmlns="" id="{B216A396-291C-48B6-B652-FE577F8EE3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27283" y="4050085"/>
                      <a:ext cx="182880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902892BA-4246-4F90-BE69-E5A0DF21BFF0}"/>
                    </a:ext>
                  </a:extLst>
                </p:cNvPr>
                <p:cNvGrpSpPr/>
                <p:nvPr/>
              </p:nvGrpSpPr>
              <p:grpSpPr>
                <a:xfrm>
                  <a:off x="7087903" y="3083754"/>
                  <a:ext cx="784436" cy="1039283"/>
                  <a:chOff x="6961176" y="3313752"/>
                  <a:chExt cx="784436" cy="1039283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xmlns="" id="{234B4A93-97C2-454D-9248-0FAE1CD32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68372" y="3313752"/>
                    <a:ext cx="777240" cy="77724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A:6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xmlns="" id="{202D37AA-9015-42F2-ACCA-2EE5D27E05E4}"/>
                      </a:ext>
                    </a:extLst>
                  </p:cNvPr>
                  <p:cNvGrpSpPr/>
                  <p:nvPr/>
                </p:nvGrpSpPr>
                <p:grpSpPr>
                  <a:xfrm>
                    <a:off x="6961176" y="4078715"/>
                    <a:ext cx="710141" cy="274320"/>
                    <a:chOff x="3300022" y="4050085"/>
                    <a:chExt cx="710141" cy="274320"/>
                  </a:xfrm>
                </p:grpSpPr>
                <p:cxnSp>
                  <p:nvCxnSpPr>
                    <p:cNvPr id="33" name="Shape 109">
                      <a:extLst>
                        <a:ext uri="{FF2B5EF4-FFF2-40B4-BE49-F238E27FC236}">
                          <a16:creationId xmlns:a16="http://schemas.microsoft.com/office/drawing/2014/main" xmlns="" id="{9C2AACAF-CE6B-4522-A27C-7F466CDE63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00022" y="4050085"/>
                      <a:ext cx="249978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4" name="Shape 109">
                      <a:extLst>
                        <a:ext uri="{FF2B5EF4-FFF2-40B4-BE49-F238E27FC236}">
                          <a16:creationId xmlns:a16="http://schemas.microsoft.com/office/drawing/2014/main" xmlns="" id="{0E3DF62A-3FA4-48FC-BDDD-B91E84241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27283" y="4050085"/>
                      <a:ext cx="182880" cy="27432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</p:grp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708BA179-8BFD-4C56-A956-B8A0C1C03CB8}"/>
                  </a:ext>
                </a:extLst>
              </p:cNvPr>
              <p:cNvGrpSpPr/>
              <p:nvPr/>
            </p:nvGrpSpPr>
            <p:grpSpPr>
              <a:xfrm>
                <a:off x="6591904" y="2097502"/>
                <a:ext cx="782578" cy="1039283"/>
                <a:chOff x="5740250" y="3313752"/>
                <a:chExt cx="782578" cy="1039283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C6484BAB-7685-4788-B1CC-28BAC18D4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5588" y="3313752"/>
                  <a:ext cx="777240" cy="77724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11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xmlns="" id="{E7B6FF41-0952-461F-83B3-BAEE3044606F}"/>
                    </a:ext>
                  </a:extLst>
                </p:cNvPr>
                <p:cNvGrpSpPr/>
                <p:nvPr/>
              </p:nvGrpSpPr>
              <p:grpSpPr>
                <a:xfrm>
                  <a:off x="5740250" y="4078715"/>
                  <a:ext cx="710141" cy="274320"/>
                  <a:chOff x="3300022" y="4050085"/>
                  <a:chExt cx="710141" cy="274320"/>
                </a:xfrm>
              </p:grpSpPr>
              <p:cxnSp>
                <p:nvCxnSpPr>
                  <p:cNvPr id="41" name="Shape 109">
                    <a:extLst>
                      <a:ext uri="{FF2B5EF4-FFF2-40B4-BE49-F238E27FC236}">
                        <a16:creationId xmlns:a16="http://schemas.microsoft.com/office/drawing/2014/main" xmlns="" id="{29D41BF9-4721-4C47-B089-D2A061DAC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0022" y="4050085"/>
                    <a:ext cx="249978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42" name="Shape 109">
                    <a:extLst>
                      <a:ext uri="{FF2B5EF4-FFF2-40B4-BE49-F238E27FC236}">
                        <a16:creationId xmlns:a16="http://schemas.microsoft.com/office/drawing/2014/main" xmlns="" id="{5786327F-E927-48B0-8D89-EA2D52346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7283" y="4050085"/>
                    <a:ext cx="182880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2D22D8F-9773-4AB2-A8C5-39DB7EB49693}"/>
                </a:ext>
              </a:extLst>
            </p:cNvPr>
            <p:cNvGrpSpPr/>
            <p:nvPr/>
          </p:nvGrpSpPr>
          <p:grpSpPr>
            <a:xfrm>
              <a:off x="6505389" y="1989032"/>
              <a:ext cx="777240" cy="1010653"/>
              <a:chOff x="3300022" y="3313752"/>
              <a:chExt cx="777240" cy="101065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6A71DF5C-8F9A-4227-AE63-68BD6A5D7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002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18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246EEBA5-FF04-4F24-9637-1DBD443AB743}"/>
                  </a:ext>
                </a:extLst>
              </p:cNvPr>
              <p:cNvGrpSpPr/>
              <p:nvPr/>
            </p:nvGrpSpPr>
            <p:grpSpPr>
              <a:xfrm>
                <a:off x="3300022" y="405008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46" name="Shape 109">
                  <a:extLst>
                    <a:ext uri="{FF2B5EF4-FFF2-40B4-BE49-F238E27FC236}">
                      <a16:creationId xmlns:a16="http://schemas.microsoft.com/office/drawing/2014/main" xmlns="" id="{DBDA5A40-3DAB-4A0E-B2B8-69C62B913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" name="Shape 109">
                  <a:extLst>
                    <a:ext uri="{FF2B5EF4-FFF2-40B4-BE49-F238E27FC236}">
                      <a16:creationId xmlns:a16="http://schemas.microsoft.com/office/drawing/2014/main" xmlns="" id="{98C2D21B-D791-4993-BA29-C5CFC9E62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37960368-1652-4F2B-97F1-FE798D72A779}"/>
              </a:ext>
            </a:extLst>
          </p:cNvPr>
          <p:cNvSpPr>
            <a:spLocks noChangeAspect="1"/>
          </p:cNvSpPr>
          <p:nvPr/>
        </p:nvSpPr>
        <p:spPr>
          <a:xfrm>
            <a:off x="4499122" y="2001490"/>
            <a:ext cx="777240" cy="7772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30</a:t>
            </a:r>
          </a:p>
        </p:txBody>
      </p:sp>
      <p:cxnSp>
        <p:nvCxnSpPr>
          <p:cNvPr id="49" name="Shape 109">
            <a:extLst>
              <a:ext uri="{FF2B5EF4-FFF2-40B4-BE49-F238E27FC236}">
                <a16:creationId xmlns:a16="http://schemas.microsoft.com/office/drawing/2014/main" xmlns="" id="{6D2807D0-4785-48BA-89F6-614122C7F7E9}"/>
              </a:ext>
            </a:extLst>
          </p:cNvPr>
          <p:cNvCxnSpPr>
            <a:cxnSpLocks/>
          </p:cNvCxnSpPr>
          <p:nvPr/>
        </p:nvCxnSpPr>
        <p:spPr>
          <a:xfrm flipH="1">
            <a:off x="4374133" y="2709810"/>
            <a:ext cx="249978" cy="27432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109">
            <a:extLst>
              <a:ext uri="{FF2B5EF4-FFF2-40B4-BE49-F238E27FC236}">
                <a16:creationId xmlns:a16="http://schemas.microsoft.com/office/drawing/2014/main" xmlns="" id="{A8B4F554-2075-4A76-BAE1-C171C31487B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71964" y="2758381"/>
            <a:ext cx="244682" cy="3152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xmlns="" id="{1DBD4E82-EE75-4D78-ADF2-FFAB344F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09581"/>
              </p:ext>
            </p:extLst>
          </p:nvPr>
        </p:nvGraphicFramePr>
        <p:xfrm>
          <a:off x="854323" y="2096458"/>
          <a:ext cx="16506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335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825335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68CDC7-A38C-430A-90AE-0346F8770FCB}"/>
              </a:ext>
            </a:extLst>
          </p:cNvPr>
          <p:cNvSpPr txBox="1"/>
          <p:nvPr/>
        </p:nvSpPr>
        <p:spPr>
          <a:xfrm>
            <a:off x="6060255" y="1712025"/>
            <a:ext cx="2882795" cy="1015663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Note: In practice this is only done when decompressing the file.</a:t>
            </a:r>
          </a:p>
        </p:txBody>
      </p:sp>
    </p:spTree>
    <p:extLst>
      <p:ext uri="{BB962C8B-B14F-4D97-AF65-F5344CB8AC3E}">
        <p14:creationId xmlns:p14="http://schemas.microsoft.com/office/powerpoint/2010/main" val="11498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06494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Exercise: Create the </a:t>
            </a:r>
            <a:r>
              <a:rPr lang="en-US" sz="2800" dirty="0" err="1">
                <a:solidFill>
                  <a:srgbClr val="002060"/>
                </a:solidFill>
              </a:rPr>
              <a:t>trie</a:t>
            </a:r>
            <a:r>
              <a:rPr lang="en-US" sz="2800" dirty="0">
                <a:solidFill>
                  <a:srgbClr val="002060"/>
                </a:solidFill>
              </a:rPr>
              <a:t> and codewords given the following frequencies.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xmlns="" id="{B286D5DF-FC31-4D55-8894-5FF24B4DA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46439"/>
              </p:ext>
            </p:extLst>
          </p:nvPr>
        </p:nvGraphicFramePr>
        <p:xfrm>
          <a:off x="473034" y="1343261"/>
          <a:ext cx="16506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335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825335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0833415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0611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95F003-CE3B-412B-B5F6-E4941F71F239}"/>
              </a:ext>
            </a:extLst>
          </p:cNvPr>
          <p:cNvSpPr txBox="1"/>
          <p:nvPr/>
        </p:nvSpPr>
        <p:spPr>
          <a:xfrm>
            <a:off x="2850078" y="1104405"/>
            <a:ext cx="57476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Steps</a:t>
            </a:r>
            <a:r>
              <a:rPr lang="en-US" sz="2600" dirty="0"/>
              <a:t>:</a:t>
            </a:r>
          </a:p>
          <a:p>
            <a:pPr marL="457200" indent="-457200">
              <a:buAutoNum type="arabicPeriod"/>
            </a:pPr>
            <a:r>
              <a:rPr lang="en-US" sz="2400" dirty="0"/>
              <a:t>Create a set of incomplete, single node binary tries.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Find the two nodes with minimum value and “merge” underneath a single parent (lower value on left, parent adopts sum of two child values).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Repeat the process, referring to the root of each </a:t>
            </a:r>
            <a:r>
              <a:rPr lang="en-US" sz="2400" dirty="0" err="1">
                <a:sym typeface="Wingdings" panose="05000000000000000000" pitchFamily="2" charset="2"/>
              </a:rPr>
              <a:t>trie</a:t>
            </a:r>
            <a:r>
              <a:rPr lang="en-US" sz="2400" dirty="0">
                <a:sym typeface="Wingdings" panose="05000000000000000000" pitchFamily="2" charset="2"/>
              </a:rPr>
              <a:t> for identifying the value.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Use the traversal paths to each character to populate the codeword table.</a:t>
            </a:r>
          </a:p>
        </p:txBody>
      </p:sp>
    </p:spTree>
    <p:extLst>
      <p:ext uri="{BB962C8B-B14F-4D97-AF65-F5344CB8AC3E}">
        <p14:creationId xmlns:p14="http://schemas.microsoft.com/office/powerpoint/2010/main" val="379586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064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 (verified against Huffman.java):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xmlns="" id="{B286D5DF-FC31-4D55-8894-5FF24B4DA87B}"/>
              </a:ext>
            </a:extLst>
          </p:cNvPr>
          <p:cNvGraphicFramePr>
            <a:graphicFrameLocks noGrp="1"/>
          </p:cNvGraphicFramePr>
          <p:nvPr/>
        </p:nvGraphicFramePr>
        <p:xfrm>
          <a:off x="473034" y="1343261"/>
          <a:ext cx="16506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335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825335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0833415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06119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FDD6CA6-6808-46DB-B7F1-54D8A0AC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95777"/>
              </p:ext>
            </p:extLst>
          </p:nvPr>
        </p:nvGraphicFramePr>
        <p:xfrm>
          <a:off x="3297382" y="1344610"/>
          <a:ext cx="199901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4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1472538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0833415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11000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061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0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064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Huffman vs. LZW: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3BF4E1-8A32-4B54-95DD-F7BEEE3935E4}"/>
              </a:ext>
            </a:extLst>
          </p:cNvPr>
          <p:cNvSpPr txBox="1"/>
          <p:nvPr/>
        </p:nvSpPr>
        <p:spPr>
          <a:xfrm>
            <a:off x="306125" y="653955"/>
            <a:ext cx="8209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70C0"/>
                </a:solidFill>
                <a:sym typeface="Wingdings" panose="05000000000000000000" pitchFamily="2" charset="2"/>
              </a:rPr>
              <a:t>Huffman</a:t>
            </a:r>
            <a:r>
              <a:rPr lang="en-US" sz="2600" dirty="0">
                <a:solidFill>
                  <a:srgbClr val="0070C0"/>
                </a:solidFill>
                <a:sym typeface="Wingdings" panose="05000000000000000000" pitchFamily="2" charset="2"/>
              </a:rPr>
              <a:t>: Variable length codewords for fixed length strings (= 1 character). </a:t>
            </a:r>
            <a:endParaRPr lang="en-US" sz="2600" u="sng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3EE44B-7418-4F90-9267-23DEA1396F93}"/>
              </a:ext>
            </a:extLst>
          </p:cNvPr>
          <p:cNvSpPr txBox="1"/>
          <p:nvPr/>
        </p:nvSpPr>
        <p:spPr>
          <a:xfrm>
            <a:off x="348347" y="1677242"/>
            <a:ext cx="8209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7030A0"/>
                </a:solidFill>
                <a:sym typeface="Wingdings" panose="05000000000000000000" pitchFamily="2" charset="2"/>
              </a:rPr>
              <a:t>LZW</a:t>
            </a:r>
            <a:r>
              <a:rPr lang="en-US" sz="2600" dirty="0">
                <a:solidFill>
                  <a:srgbClr val="7030A0"/>
                </a:solidFill>
                <a:sym typeface="Wingdings" panose="05000000000000000000" pitchFamily="2" charset="2"/>
              </a:rPr>
              <a:t>: Fixed length codewords for variable length strings.</a:t>
            </a:r>
            <a:endParaRPr lang="en-US" sz="2600" u="sng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DDD98A-D061-43E5-B0E5-1D1123E99BEA}"/>
              </a:ext>
            </a:extLst>
          </p:cNvPr>
          <p:cNvSpPr txBox="1"/>
          <p:nvPr/>
        </p:nvSpPr>
        <p:spPr>
          <a:xfrm>
            <a:off x="306125" y="2354849"/>
            <a:ext cx="8209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70C0"/>
                </a:solidFill>
                <a:sym typeface="Wingdings" panose="05000000000000000000" pitchFamily="2" charset="2"/>
              </a:rPr>
              <a:t>Huffman</a:t>
            </a:r>
            <a:r>
              <a:rPr lang="en-US" sz="2600" dirty="0">
                <a:solidFill>
                  <a:srgbClr val="0070C0"/>
                </a:solidFill>
                <a:sym typeface="Wingdings" panose="05000000000000000000" pitchFamily="2" charset="2"/>
              </a:rPr>
              <a:t>: Codeword info (</a:t>
            </a:r>
            <a:r>
              <a:rPr lang="en-US" sz="2600" dirty="0" err="1">
                <a:solidFill>
                  <a:srgbClr val="0070C0"/>
                </a:solidFill>
                <a:sym typeface="Wingdings" panose="05000000000000000000" pitchFamily="2" charset="2"/>
              </a:rPr>
              <a:t>trie</a:t>
            </a:r>
            <a:r>
              <a:rPr lang="en-US" sz="2600" dirty="0">
                <a:solidFill>
                  <a:srgbClr val="0070C0"/>
                </a:solidFill>
                <a:sym typeface="Wingdings" panose="05000000000000000000" pitchFamily="2" charset="2"/>
              </a:rPr>
              <a:t>) stored along with compressed text.</a:t>
            </a:r>
            <a:endParaRPr lang="en-US" sz="2600" u="sng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1E060A-2252-4C5A-88A6-B256C40439FC}"/>
              </a:ext>
            </a:extLst>
          </p:cNvPr>
          <p:cNvSpPr txBox="1"/>
          <p:nvPr/>
        </p:nvSpPr>
        <p:spPr>
          <a:xfrm>
            <a:off x="306124" y="3318313"/>
            <a:ext cx="8209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7030A0"/>
                </a:solidFill>
                <a:sym typeface="Wingdings" panose="05000000000000000000" pitchFamily="2" charset="2"/>
              </a:rPr>
              <a:t>LZW</a:t>
            </a:r>
            <a:r>
              <a:rPr lang="en-US" sz="2600" dirty="0">
                <a:solidFill>
                  <a:srgbClr val="7030A0"/>
                </a:solidFill>
                <a:sym typeface="Wingdings" panose="05000000000000000000" pitchFamily="2" charset="2"/>
              </a:rPr>
              <a:t>: Codewords can be reconstructed from compressed text.</a:t>
            </a:r>
            <a:endParaRPr lang="en-US" sz="2600" u="sng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6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Brief overview of Huffman compression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021" y="832084"/>
            <a:ext cx="853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dirty="0">
                <a:sym typeface="Wingdings" panose="05000000000000000000" pitchFamily="2" charset="2"/>
              </a:rPr>
              <a:t>ASCII representation of a character typically consumes 8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e.g., A = 65 = </a:t>
            </a:r>
            <a:r>
              <a:rPr lang="en-US" sz="2400" dirty="0">
                <a:solidFill>
                  <a:srgbClr val="002060"/>
                </a:solidFill>
              </a:rPr>
              <a:t>01000001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021" y="2032413"/>
            <a:ext cx="5106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 startAt="2"/>
            </a:pPr>
            <a:r>
              <a:rPr lang="en-US" sz="2400" dirty="0">
                <a:sym typeface="Wingdings" panose="05000000000000000000" pitchFamily="2" charset="2"/>
              </a:rPr>
              <a:t>Storage could use less space if we used variable length bit strings, with some characters represented with fewer than 8 bits.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The shortest bit strings are assigned to the most frequent characters.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6B2C6C-0A63-425E-A80A-B1CCDE451A0A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D30EF4-99DC-46CB-B435-A6F147A64517}"/>
              </a:ext>
            </a:extLst>
          </p:cNvPr>
          <p:cNvSpPr txBox="1"/>
          <p:nvPr/>
        </p:nvSpPr>
        <p:spPr>
          <a:xfrm>
            <a:off x="628907" y="4880131"/>
            <a:ext cx="4501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sym typeface="Wingdings" panose="05000000000000000000" pitchFamily="2" charset="2"/>
              </a:rPr>
              <a:t>Codeword = bit string assigned to character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789AD02-1196-41BA-BF25-03509AEB3773}"/>
              </a:ext>
            </a:extLst>
          </p:cNvPr>
          <p:cNvGrpSpPr/>
          <p:nvPr/>
        </p:nvGrpSpPr>
        <p:grpSpPr>
          <a:xfrm>
            <a:off x="5130138" y="2034567"/>
            <a:ext cx="4013862" cy="3508697"/>
            <a:chOff x="5130138" y="2034567"/>
            <a:chExt cx="4013862" cy="3508697"/>
          </a:xfrm>
        </p:grpSpPr>
        <p:pic>
          <p:nvPicPr>
            <p:cNvPr id="9" name="Picture 8" descr="Mozilla Firefox">
              <a:extLst>
                <a:ext uri="{FF2B5EF4-FFF2-40B4-BE49-F238E27FC236}">
                  <a16:creationId xmlns:a16="http://schemas.microsoft.com/office/drawing/2014/main" xmlns="" id="{AC5F2414-3AB2-42DB-873B-0DC3CA203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8" t="8876" r="62338" b="34859"/>
            <a:stretch/>
          </p:blipFill>
          <p:spPr>
            <a:xfrm>
              <a:off x="5130138" y="2034567"/>
              <a:ext cx="3854694" cy="32918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CE94646-0140-4958-858D-701A9FC7B309}"/>
                </a:ext>
              </a:extLst>
            </p:cNvPr>
            <p:cNvSpPr txBox="1"/>
            <p:nvPr/>
          </p:nvSpPr>
          <p:spPr>
            <a:xfrm>
              <a:off x="7629896" y="5297043"/>
              <a:ext cx="1514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Source: Wikipedia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3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Prefix free codewords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A91CB4-29A8-4C39-AE37-5232274A3641}"/>
              </a:ext>
            </a:extLst>
          </p:cNvPr>
          <p:cNvSpPr txBox="1"/>
          <p:nvPr/>
        </p:nvSpPr>
        <p:spPr>
          <a:xfrm>
            <a:off x="306125" y="653954"/>
            <a:ext cx="853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If we want to read characters from the compressed text as we encounter them, we’ll have problems if the entire codes for some characters match the initial </a:t>
            </a:r>
            <a:r>
              <a:rPr lang="en-US" sz="2400" dirty="0" err="1">
                <a:sym typeface="Wingdings" panose="05000000000000000000" pitchFamily="2" charset="2"/>
              </a:rPr>
              <a:t>bitstring</a:t>
            </a:r>
            <a:r>
              <a:rPr lang="en-US" sz="2400" dirty="0">
                <a:sym typeface="Wingdings" panose="05000000000000000000" pitchFamily="2" charset="2"/>
              </a:rPr>
              <a:t> for other characters’ codes: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D754F22-3CF8-4681-A52C-3304A6438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47994"/>
              </p:ext>
            </p:extLst>
          </p:nvPr>
        </p:nvGraphicFramePr>
        <p:xfrm>
          <a:off x="6127668" y="1985017"/>
          <a:ext cx="12469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455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C7900E-746E-480D-8270-131FF2044025}"/>
              </a:ext>
            </a:extLst>
          </p:cNvPr>
          <p:cNvSpPr txBox="1"/>
          <p:nvPr/>
        </p:nvSpPr>
        <p:spPr>
          <a:xfrm>
            <a:off x="1151906" y="2232776"/>
            <a:ext cx="362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Compressed text =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7FDB06-EA9C-4EC4-BF84-8B9EB8A9FCC5}"/>
              </a:ext>
            </a:extLst>
          </p:cNvPr>
          <p:cNvSpPr txBox="1"/>
          <p:nvPr/>
        </p:nvSpPr>
        <p:spPr>
          <a:xfrm>
            <a:off x="1151906" y="2755996"/>
            <a:ext cx="362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ET or O?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D813CDF-4934-4AB3-A8D2-16835402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26694"/>
              </p:ext>
            </p:extLst>
          </p:nvPr>
        </p:nvGraphicFramePr>
        <p:xfrm>
          <a:off x="6127668" y="4192310"/>
          <a:ext cx="16506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335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825335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4DE019-BA73-42F0-B058-EB6E6EB36871}"/>
              </a:ext>
            </a:extLst>
          </p:cNvPr>
          <p:cNvSpPr txBox="1"/>
          <p:nvPr/>
        </p:nvSpPr>
        <p:spPr>
          <a:xfrm>
            <a:off x="1151906" y="4440069"/>
            <a:ext cx="362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Huffman code = 110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3AFAE6-A694-449A-9D55-59339C2700F6}"/>
              </a:ext>
            </a:extLst>
          </p:cNvPr>
          <p:cNvSpPr txBox="1"/>
          <p:nvPr/>
        </p:nvSpPr>
        <p:spPr>
          <a:xfrm>
            <a:off x="1151906" y="4963289"/>
            <a:ext cx="362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673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D813CDF-4934-4AB3-A8D2-16835402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40174"/>
              </p:ext>
            </p:extLst>
          </p:nvPr>
        </p:nvGraphicFramePr>
        <p:xfrm>
          <a:off x="6745184" y="261610"/>
          <a:ext cx="16506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335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825335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539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First, we need character frequencies (hypothetical values given below):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7AACD4B8-DBF3-487E-AB06-8EF610A3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23792"/>
              </p:ext>
            </p:extLst>
          </p:nvPr>
        </p:nvGraphicFramePr>
        <p:xfrm>
          <a:off x="746166" y="1687645"/>
          <a:ext cx="16506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335">
                  <a:extLst>
                    <a:ext uri="{9D8B030D-6E8A-4147-A177-3AD203B41FA5}">
                      <a16:colId xmlns:a16="http://schemas.microsoft.com/office/drawing/2014/main" xmlns="" val="764145340"/>
                    </a:ext>
                  </a:extLst>
                </a:gridCol>
                <a:gridCol w="825335">
                  <a:extLst>
                    <a:ext uri="{9D8B030D-6E8A-4147-A177-3AD203B41FA5}">
                      <a16:colId xmlns:a16="http://schemas.microsoft.com/office/drawing/2014/main" xmlns="" val="894689614"/>
                    </a:ext>
                  </a:extLst>
                </a:gridCol>
              </a:tblGrid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107908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501613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880929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76838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3955D1E6-1B5C-410F-B762-011FAC66F9D7}"/>
              </a:ext>
            </a:extLst>
          </p:cNvPr>
          <p:cNvGrpSpPr/>
          <p:nvPr/>
        </p:nvGrpSpPr>
        <p:grpSpPr>
          <a:xfrm>
            <a:off x="3121893" y="2352020"/>
            <a:ext cx="5394031" cy="2001015"/>
            <a:chOff x="3121893" y="2352020"/>
            <a:chExt cx="5394031" cy="20010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C6C4E37-2707-4B14-956F-379030D72D64}"/>
                </a:ext>
              </a:extLst>
            </p:cNvPr>
            <p:cNvSpPr txBox="1"/>
            <p:nvPr/>
          </p:nvSpPr>
          <p:spPr>
            <a:xfrm>
              <a:off x="3121893" y="2352020"/>
              <a:ext cx="53940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Wingdings" panose="05000000000000000000" pitchFamily="2" charset="2"/>
                </a:rPr>
                <a:t>Second, we create a set of incomplete, single node binary tries: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B17FF0B-B71D-40A0-9F33-3959E1DD6B84}"/>
                </a:ext>
              </a:extLst>
            </p:cNvPr>
            <p:cNvGrpSpPr/>
            <p:nvPr/>
          </p:nvGrpSpPr>
          <p:grpSpPr>
            <a:xfrm>
              <a:off x="3404797" y="3313752"/>
              <a:ext cx="777240" cy="1010653"/>
              <a:chOff x="3300022" y="3313752"/>
              <a:chExt cx="777240" cy="101065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443ED3BC-B7B5-4089-9208-6B8F71D8D6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002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E:12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C19C253F-AAFE-4728-B33E-56E7624608B3}"/>
                  </a:ext>
                </a:extLst>
              </p:cNvPr>
              <p:cNvGrpSpPr/>
              <p:nvPr/>
            </p:nvGrpSpPr>
            <p:grpSpPr>
              <a:xfrm>
                <a:off x="3300022" y="405008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24" name="Shape 109">
                  <a:extLst>
                    <a:ext uri="{FF2B5EF4-FFF2-40B4-BE49-F238E27FC236}">
                      <a16:creationId xmlns:a16="http://schemas.microsoft.com/office/drawing/2014/main" xmlns="" id="{1D15BDFF-CD97-418E-A4BB-EA7A438D0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5" name="Shape 109">
                  <a:extLst>
                    <a:ext uri="{FF2B5EF4-FFF2-40B4-BE49-F238E27FC236}">
                      <a16:creationId xmlns:a16="http://schemas.microsoft.com/office/drawing/2014/main" xmlns="" id="{11116A97-8EFF-4347-892B-FDC4D0DD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F2E26984-EB0B-4C0E-BB65-1B112862C730}"/>
                </a:ext>
              </a:extLst>
            </p:cNvPr>
            <p:cNvGrpSpPr/>
            <p:nvPr/>
          </p:nvGrpSpPr>
          <p:grpSpPr>
            <a:xfrm>
              <a:off x="4627580" y="3313752"/>
              <a:ext cx="777240" cy="1029758"/>
              <a:chOff x="4522805" y="3313752"/>
              <a:chExt cx="777240" cy="102975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595D1263-3541-456E-8163-933B7831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2805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T:7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C4643928-4947-4389-90C1-D6A4C522DBA8}"/>
                  </a:ext>
                </a:extLst>
              </p:cNvPr>
              <p:cNvGrpSpPr/>
              <p:nvPr/>
            </p:nvGrpSpPr>
            <p:grpSpPr>
              <a:xfrm>
                <a:off x="4540684" y="4069190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27" name="Shape 109">
                  <a:extLst>
                    <a:ext uri="{FF2B5EF4-FFF2-40B4-BE49-F238E27FC236}">
                      <a16:creationId xmlns:a16="http://schemas.microsoft.com/office/drawing/2014/main" xmlns="" id="{DE9F21FD-4148-4F40-8168-05092DF23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8" name="Shape 109">
                  <a:extLst>
                    <a:ext uri="{FF2B5EF4-FFF2-40B4-BE49-F238E27FC236}">
                      <a16:creationId xmlns:a16="http://schemas.microsoft.com/office/drawing/2014/main" xmlns="" id="{739762BE-52AA-4362-9C9C-1B6FB74AE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AF6FA8B4-409F-4ADA-940B-CE9FC5CA8E68}"/>
                </a:ext>
              </a:extLst>
            </p:cNvPr>
            <p:cNvGrpSpPr/>
            <p:nvPr/>
          </p:nvGrpSpPr>
          <p:grpSpPr>
            <a:xfrm>
              <a:off x="5845025" y="3313752"/>
              <a:ext cx="782578" cy="1039283"/>
              <a:chOff x="5740250" y="3313752"/>
              <a:chExt cx="782578" cy="103928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FAF5F64C-26FB-4DFD-945E-8571A97AE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588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A:6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55E03D22-B229-4450-8AF1-618A5730772D}"/>
                  </a:ext>
                </a:extLst>
              </p:cNvPr>
              <p:cNvGrpSpPr/>
              <p:nvPr/>
            </p:nvGrpSpPr>
            <p:grpSpPr>
              <a:xfrm>
                <a:off x="5740250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0" name="Shape 109">
                  <a:extLst>
                    <a:ext uri="{FF2B5EF4-FFF2-40B4-BE49-F238E27FC236}">
                      <a16:creationId xmlns:a16="http://schemas.microsoft.com/office/drawing/2014/main" xmlns="" id="{38FBBD68-5B3A-4299-AF7B-928019BF3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1" name="Shape 109">
                  <a:extLst>
                    <a:ext uri="{FF2B5EF4-FFF2-40B4-BE49-F238E27FC236}">
                      <a16:creationId xmlns:a16="http://schemas.microsoft.com/office/drawing/2014/main" xmlns="" id="{B216A396-291C-48B6-B652-FE577F8EE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02892BA-4246-4F90-BE69-E5A0DF21BFF0}"/>
                </a:ext>
              </a:extLst>
            </p:cNvPr>
            <p:cNvGrpSpPr/>
            <p:nvPr/>
          </p:nvGrpSpPr>
          <p:grpSpPr>
            <a:xfrm>
              <a:off x="7065951" y="3313752"/>
              <a:ext cx="784436" cy="1039283"/>
              <a:chOff x="6961176" y="3313752"/>
              <a:chExt cx="784436" cy="103928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234B4A93-97C2-454D-9248-0FAE1CD32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837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O:5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02D37AA-9015-42F2-ACCA-2EE5D27E05E4}"/>
                  </a:ext>
                </a:extLst>
              </p:cNvPr>
              <p:cNvGrpSpPr/>
              <p:nvPr/>
            </p:nvGrpSpPr>
            <p:grpSpPr>
              <a:xfrm>
                <a:off x="6961176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3" name="Shape 109">
                  <a:extLst>
                    <a:ext uri="{FF2B5EF4-FFF2-40B4-BE49-F238E27FC236}">
                      <a16:creationId xmlns:a16="http://schemas.microsoft.com/office/drawing/2014/main" xmlns="" id="{9C2AACAF-CE6B-4522-A27C-7F466CDE6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4" name="Shape 109">
                  <a:extLst>
                    <a:ext uri="{FF2B5EF4-FFF2-40B4-BE49-F238E27FC236}">
                      <a16:creationId xmlns:a16="http://schemas.microsoft.com/office/drawing/2014/main" xmlns="" id="{0E3DF62A-3FA4-48FC-BDDD-B91E8424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45125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Third: Find the two nodes with minimum value and “merge” underneath a single parent.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3955D1E6-1B5C-410F-B762-011FAC66F9D7}"/>
              </a:ext>
            </a:extLst>
          </p:cNvPr>
          <p:cNvGrpSpPr/>
          <p:nvPr/>
        </p:nvGrpSpPr>
        <p:grpSpPr>
          <a:xfrm>
            <a:off x="2188229" y="3408755"/>
            <a:ext cx="4445590" cy="1039283"/>
            <a:chOff x="3404797" y="3313752"/>
            <a:chExt cx="4445590" cy="10392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B17FF0B-B71D-40A0-9F33-3959E1DD6B84}"/>
                </a:ext>
              </a:extLst>
            </p:cNvPr>
            <p:cNvGrpSpPr/>
            <p:nvPr/>
          </p:nvGrpSpPr>
          <p:grpSpPr>
            <a:xfrm>
              <a:off x="3404797" y="3313752"/>
              <a:ext cx="777240" cy="1010653"/>
              <a:chOff x="3300022" y="3313752"/>
              <a:chExt cx="777240" cy="101065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443ED3BC-B7B5-4089-9208-6B8F71D8D6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002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E:12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C19C253F-AAFE-4728-B33E-56E7624608B3}"/>
                  </a:ext>
                </a:extLst>
              </p:cNvPr>
              <p:cNvGrpSpPr/>
              <p:nvPr/>
            </p:nvGrpSpPr>
            <p:grpSpPr>
              <a:xfrm>
                <a:off x="3300022" y="405008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24" name="Shape 109">
                  <a:extLst>
                    <a:ext uri="{FF2B5EF4-FFF2-40B4-BE49-F238E27FC236}">
                      <a16:creationId xmlns:a16="http://schemas.microsoft.com/office/drawing/2014/main" xmlns="" id="{1D15BDFF-CD97-418E-A4BB-EA7A438D0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5" name="Shape 109">
                  <a:extLst>
                    <a:ext uri="{FF2B5EF4-FFF2-40B4-BE49-F238E27FC236}">
                      <a16:creationId xmlns:a16="http://schemas.microsoft.com/office/drawing/2014/main" xmlns="" id="{11116A97-8EFF-4347-892B-FDC4D0DD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F2E26984-EB0B-4C0E-BB65-1B112862C730}"/>
                </a:ext>
              </a:extLst>
            </p:cNvPr>
            <p:cNvGrpSpPr/>
            <p:nvPr/>
          </p:nvGrpSpPr>
          <p:grpSpPr>
            <a:xfrm>
              <a:off x="4627580" y="3313752"/>
              <a:ext cx="777240" cy="1029758"/>
              <a:chOff x="4522805" y="3313752"/>
              <a:chExt cx="777240" cy="102975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595D1263-3541-456E-8163-933B7831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2805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T:7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C4643928-4947-4389-90C1-D6A4C522DBA8}"/>
                  </a:ext>
                </a:extLst>
              </p:cNvPr>
              <p:cNvGrpSpPr/>
              <p:nvPr/>
            </p:nvGrpSpPr>
            <p:grpSpPr>
              <a:xfrm>
                <a:off x="4540684" y="4069190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27" name="Shape 109">
                  <a:extLst>
                    <a:ext uri="{FF2B5EF4-FFF2-40B4-BE49-F238E27FC236}">
                      <a16:creationId xmlns:a16="http://schemas.microsoft.com/office/drawing/2014/main" xmlns="" id="{DE9F21FD-4148-4F40-8168-05092DF23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8" name="Shape 109">
                  <a:extLst>
                    <a:ext uri="{FF2B5EF4-FFF2-40B4-BE49-F238E27FC236}">
                      <a16:creationId xmlns:a16="http://schemas.microsoft.com/office/drawing/2014/main" xmlns="" id="{739762BE-52AA-4362-9C9C-1B6FB74AE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AF6FA8B4-409F-4ADA-940B-CE9FC5CA8E68}"/>
                </a:ext>
              </a:extLst>
            </p:cNvPr>
            <p:cNvGrpSpPr/>
            <p:nvPr/>
          </p:nvGrpSpPr>
          <p:grpSpPr>
            <a:xfrm>
              <a:off x="5845025" y="3313752"/>
              <a:ext cx="782578" cy="1039283"/>
              <a:chOff x="5740250" y="3313752"/>
              <a:chExt cx="782578" cy="103928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FAF5F64C-26FB-4DFD-945E-8571A97AE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588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A:6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55E03D22-B229-4450-8AF1-618A5730772D}"/>
                  </a:ext>
                </a:extLst>
              </p:cNvPr>
              <p:cNvGrpSpPr/>
              <p:nvPr/>
            </p:nvGrpSpPr>
            <p:grpSpPr>
              <a:xfrm>
                <a:off x="5740250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0" name="Shape 109">
                  <a:extLst>
                    <a:ext uri="{FF2B5EF4-FFF2-40B4-BE49-F238E27FC236}">
                      <a16:creationId xmlns:a16="http://schemas.microsoft.com/office/drawing/2014/main" xmlns="" id="{38FBBD68-5B3A-4299-AF7B-928019BF3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1" name="Shape 109">
                  <a:extLst>
                    <a:ext uri="{FF2B5EF4-FFF2-40B4-BE49-F238E27FC236}">
                      <a16:creationId xmlns:a16="http://schemas.microsoft.com/office/drawing/2014/main" xmlns="" id="{B216A396-291C-48B6-B652-FE577F8EE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02892BA-4246-4F90-BE69-E5A0DF21BFF0}"/>
                </a:ext>
              </a:extLst>
            </p:cNvPr>
            <p:cNvGrpSpPr/>
            <p:nvPr/>
          </p:nvGrpSpPr>
          <p:grpSpPr>
            <a:xfrm>
              <a:off x="7065951" y="3313752"/>
              <a:ext cx="784436" cy="1039283"/>
              <a:chOff x="6961176" y="3313752"/>
              <a:chExt cx="784436" cy="103928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234B4A93-97C2-454D-9248-0FAE1CD32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837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O:5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02D37AA-9015-42F2-ACCA-2EE5D27E05E4}"/>
                  </a:ext>
                </a:extLst>
              </p:cNvPr>
              <p:cNvGrpSpPr/>
              <p:nvPr/>
            </p:nvGrpSpPr>
            <p:grpSpPr>
              <a:xfrm>
                <a:off x="6961176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3" name="Shape 109">
                  <a:extLst>
                    <a:ext uri="{FF2B5EF4-FFF2-40B4-BE49-F238E27FC236}">
                      <a16:creationId xmlns:a16="http://schemas.microsoft.com/office/drawing/2014/main" xmlns="" id="{9C2AACAF-CE6B-4522-A27C-7F466CDE6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4" name="Shape 109">
                  <a:extLst>
                    <a:ext uri="{FF2B5EF4-FFF2-40B4-BE49-F238E27FC236}">
                      <a16:creationId xmlns:a16="http://schemas.microsoft.com/office/drawing/2014/main" xmlns="" id="{0E3DF62A-3FA4-48FC-BDDD-B91E8424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5659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Third: Find the two nodes with minimum value and “merge” underneath a single parent.  Textbook convention is to place the lower value on the left.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17FF0B-B71D-40A0-9F33-3959E1DD6B84}"/>
              </a:ext>
            </a:extLst>
          </p:cNvPr>
          <p:cNvGrpSpPr/>
          <p:nvPr/>
        </p:nvGrpSpPr>
        <p:grpSpPr>
          <a:xfrm>
            <a:off x="2188229" y="3408755"/>
            <a:ext cx="777240" cy="1010653"/>
            <a:chOff x="3300022" y="3313752"/>
            <a:chExt cx="777240" cy="10106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43ED3BC-B7B5-4089-9208-6B8F71D8D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E:12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9C253F-AAFE-4728-B33E-56E7624608B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24" name="Shape 109">
                <a:extLst>
                  <a:ext uri="{FF2B5EF4-FFF2-40B4-BE49-F238E27FC236}">
                    <a16:creationId xmlns:a16="http://schemas.microsoft.com/office/drawing/2014/main" xmlns="" id="{1D15BDFF-CD97-418E-A4BB-EA7A438D0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109">
                <a:extLst>
                  <a:ext uri="{FF2B5EF4-FFF2-40B4-BE49-F238E27FC236}">
                    <a16:creationId xmlns:a16="http://schemas.microsoft.com/office/drawing/2014/main" xmlns="" id="{11116A97-8EFF-4347-892B-FDC4D0DD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2E26984-EB0B-4C0E-BB65-1B112862C730}"/>
              </a:ext>
            </a:extLst>
          </p:cNvPr>
          <p:cNvGrpSpPr/>
          <p:nvPr/>
        </p:nvGrpSpPr>
        <p:grpSpPr>
          <a:xfrm>
            <a:off x="3411012" y="3408755"/>
            <a:ext cx="777240" cy="1029758"/>
            <a:chOff x="4522805" y="3313752"/>
            <a:chExt cx="777240" cy="10297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595D1263-3541-456E-8163-933B7831E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2805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T:7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C4643928-4947-4389-90C1-D6A4C522DBA8}"/>
                </a:ext>
              </a:extLst>
            </p:cNvPr>
            <p:cNvGrpSpPr/>
            <p:nvPr/>
          </p:nvGrpSpPr>
          <p:grpSpPr>
            <a:xfrm>
              <a:off x="4540684" y="4069190"/>
              <a:ext cx="710141" cy="274320"/>
              <a:chOff x="3300022" y="4050085"/>
              <a:chExt cx="710141" cy="274320"/>
            </a:xfrm>
          </p:grpSpPr>
          <p:cxnSp>
            <p:nvCxnSpPr>
              <p:cNvPr id="27" name="Shape 109">
                <a:extLst>
                  <a:ext uri="{FF2B5EF4-FFF2-40B4-BE49-F238E27FC236}">
                    <a16:creationId xmlns:a16="http://schemas.microsoft.com/office/drawing/2014/main" xmlns="" id="{DE9F21FD-4148-4F40-8168-05092DF233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" name="Shape 109">
                <a:extLst>
                  <a:ext uri="{FF2B5EF4-FFF2-40B4-BE49-F238E27FC236}">
                    <a16:creationId xmlns:a16="http://schemas.microsoft.com/office/drawing/2014/main" xmlns="" id="{739762BE-52AA-4362-9C9C-1B6FB74AE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62A7FC1-3E66-4A6D-9E6A-DF8BA3A0DAFD}"/>
              </a:ext>
            </a:extLst>
          </p:cNvPr>
          <p:cNvGrpSpPr/>
          <p:nvPr/>
        </p:nvGrpSpPr>
        <p:grpSpPr>
          <a:xfrm>
            <a:off x="6016167" y="3083754"/>
            <a:ext cx="1856172" cy="1061334"/>
            <a:chOff x="6016167" y="3083754"/>
            <a:chExt cx="1856172" cy="10613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AF6FA8B4-409F-4ADA-940B-CE9FC5CA8E68}"/>
                </a:ext>
              </a:extLst>
            </p:cNvPr>
            <p:cNvGrpSpPr/>
            <p:nvPr/>
          </p:nvGrpSpPr>
          <p:grpSpPr>
            <a:xfrm>
              <a:off x="6016167" y="3105805"/>
              <a:ext cx="782578" cy="1039283"/>
              <a:chOff x="5740250" y="3313752"/>
              <a:chExt cx="782578" cy="103928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FAF5F64C-26FB-4DFD-945E-8571A97AE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588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O:5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55E03D22-B229-4450-8AF1-618A5730772D}"/>
                  </a:ext>
                </a:extLst>
              </p:cNvPr>
              <p:cNvGrpSpPr/>
              <p:nvPr/>
            </p:nvGrpSpPr>
            <p:grpSpPr>
              <a:xfrm>
                <a:off x="5740250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0" name="Shape 109">
                  <a:extLst>
                    <a:ext uri="{FF2B5EF4-FFF2-40B4-BE49-F238E27FC236}">
                      <a16:creationId xmlns:a16="http://schemas.microsoft.com/office/drawing/2014/main" xmlns="" id="{38FBBD68-5B3A-4299-AF7B-928019BF3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1" name="Shape 109">
                  <a:extLst>
                    <a:ext uri="{FF2B5EF4-FFF2-40B4-BE49-F238E27FC236}">
                      <a16:creationId xmlns:a16="http://schemas.microsoft.com/office/drawing/2014/main" xmlns="" id="{B216A396-291C-48B6-B652-FE577F8EE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02892BA-4246-4F90-BE69-E5A0DF21BFF0}"/>
                </a:ext>
              </a:extLst>
            </p:cNvPr>
            <p:cNvGrpSpPr/>
            <p:nvPr/>
          </p:nvGrpSpPr>
          <p:grpSpPr>
            <a:xfrm>
              <a:off x="7087903" y="3083754"/>
              <a:ext cx="784436" cy="1039283"/>
              <a:chOff x="6961176" y="3313752"/>
              <a:chExt cx="784436" cy="103928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234B4A93-97C2-454D-9248-0FAE1CD32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837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A:6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02D37AA-9015-42F2-ACCA-2EE5D27E05E4}"/>
                  </a:ext>
                </a:extLst>
              </p:cNvPr>
              <p:cNvGrpSpPr/>
              <p:nvPr/>
            </p:nvGrpSpPr>
            <p:grpSpPr>
              <a:xfrm>
                <a:off x="6961176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3" name="Shape 109">
                  <a:extLst>
                    <a:ext uri="{FF2B5EF4-FFF2-40B4-BE49-F238E27FC236}">
                      <a16:creationId xmlns:a16="http://schemas.microsoft.com/office/drawing/2014/main" xmlns="" id="{9C2AACAF-CE6B-4522-A27C-7F466CDE6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4" name="Shape 109">
                  <a:extLst>
                    <a:ext uri="{FF2B5EF4-FFF2-40B4-BE49-F238E27FC236}">
                      <a16:creationId xmlns:a16="http://schemas.microsoft.com/office/drawing/2014/main" xmlns="" id="{0E3DF62A-3FA4-48FC-BDDD-B91E8424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08BA179-8BFD-4C56-A956-B8A0C1C03CB8}"/>
              </a:ext>
            </a:extLst>
          </p:cNvPr>
          <p:cNvGrpSpPr/>
          <p:nvPr/>
        </p:nvGrpSpPr>
        <p:grpSpPr>
          <a:xfrm>
            <a:off x="6591904" y="2097502"/>
            <a:ext cx="782578" cy="1039283"/>
            <a:chOff x="5740250" y="3313752"/>
            <a:chExt cx="782578" cy="10392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C6484BAB-7685-4788-B1CC-28BAC18D4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5588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11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E7B6FF41-0952-461F-83B3-BAEE3044606F}"/>
                </a:ext>
              </a:extLst>
            </p:cNvPr>
            <p:cNvGrpSpPr/>
            <p:nvPr/>
          </p:nvGrpSpPr>
          <p:grpSpPr>
            <a:xfrm>
              <a:off x="5740250" y="4078715"/>
              <a:ext cx="710141" cy="274320"/>
              <a:chOff x="3300022" y="4050085"/>
              <a:chExt cx="710141" cy="274320"/>
            </a:xfrm>
          </p:grpSpPr>
          <p:cxnSp>
            <p:nvCxnSpPr>
              <p:cNvPr id="41" name="Shape 109">
                <a:extLst>
                  <a:ext uri="{FF2B5EF4-FFF2-40B4-BE49-F238E27FC236}">
                    <a16:creationId xmlns:a16="http://schemas.microsoft.com/office/drawing/2014/main" xmlns="" id="{29D41BF9-4721-4C47-B089-D2A061DAC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2" name="Shape 109">
                <a:extLst>
                  <a:ext uri="{FF2B5EF4-FFF2-40B4-BE49-F238E27FC236}">
                    <a16:creationId xmlns:a16="http://schemas.microsoft.com/office/drawing/2014/main" xmlns="" id="{5786327F-E927-48B0-8D89-EA2D52346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818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Fourth+: Repeat the process.  Always refer to the parent node for the frequency count.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17FF0B-B71D-40A0-9F33-3959E1DD6B84}"/>
              </a:ext>
            </a:extLst>
          </p:cNvPr>
          <p:cNvGrpSpPr/>
          <p:nvPr/>
        </p:nvGrpSpPr>
        <p:grpSpPr>
          <a:xfrm>
            <a:off x="2188229" y="3408755"/>
            <a:ext cx="777240" cy="1010653"/>
            <a:chOff x="3300022" y="3313752"/>
            <a:chExt cx="777240" cy="10106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43ED3BC-B7B5-4089-9208-6B8F71D8D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E:12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9C253F-AAFE-4728-B33E-56E7624608B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24" name="Shape 109">
                <a:extLst>
                  <a:ext uri="{FF2B5EF4-FFF2-40B4-BE49-F238E27FC236}">
                    <a16:creationId xmlns:a16="http://schemas.microsoft.com/office/drawing/2014/main" xmlns="" id="{1D15BDFF-CD97-418E-A4BB-EA7A438D0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109">
                <a:extLst>
                  <a:ext uri="{FF2B5EF4-FFF2-40B4-BE49-F238E27FC236}">
                    <a16:creationId xmlns:a16="http://schemas.microsoft.com/office/drawing/2014/main" xmlns="" id="{11116A97-8EFF-4347-892B-FDC4D0DD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2E26984-EB0B-4C0E-BB65-1B112862C730}"/>
              </a:ext>
            </a:extLst>
          </p:cNvPr>
          <p:cNvGrpSpPr/>
          <p:nvPr/>
        </p:nvGrpSpPr>
        <p:grpSpPr>
          <a:xfrm>
            <a:off x="3411012" y="3408755"/>
            <a:ext cx="777240" cy="1029758"/>
            <a:chOff x="4522805" y="3313752"/>
            <a:chExt cx="777240" cy="10297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595D1263-3541-456E-8163-933B7831E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2805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T:7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C4643928-4947-4389-90C1-D6A4C522DBA8}"/>
                </a:ext>
              </a:extLst>
            </p:cNvPr>
            <p:cNvGrpSpPr/>
            <p:nvPr/>
          </p:nvGrpSpPr>
          <p:grpSpPr>
            <a:xfrm>
              <a:off x="4540684" y="4069190"/>
              <a:ext cx="710141" cy="274320"/>
              <a:chOff x="3300022" y="4050085"/>
              <a:chExt cx="710141" cy="274320"/>
            </a:xfrm>
          </p:grpSpPr>
          <p:cxnSp>
            <p:nvCxnSpPr>
              <p:cNvPr id="27" name="Shape 109">
                <a:extLst>
                  <a:ext uri="{FF2B5EF4-FFF2-40B4-BE49-F238E27FC236}">
                    <a16:creationId xmlns:a16="http://schemas.microsoft.com/office/drawing/2014/main" xmlns="" id="{DE9F21FD-4148-4F40-8168-05092DF233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" name="Shape 109">
                <a:extLst>
                  <a:ext uri="{FF2B5EF4-FFF2-40B4-BE49-F238E27FC236}">
                    <a16:creationId xmlns:a16="http://schemas.microsoft.com/office/drawing/2014/main" xmlns="" id="{739762BE-52AA-4362-9C9C-1B6FB74AE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62A7FC1-3E66-4A6D-9E6A-DF8BA3A0DAFD}"/>
              </a:ext>
            </a:extLst>
          </p:cNvPr>
          <p:cNvGrpSpPr/>
          <p:nvPr/>
        </p:nvGrpSpPr>
        <p:grpSpPr>
          <a:xfrm>
            <a:off x="6016167" y="3083754"/>
            <a:ext cx="1856172" cy="1061334"/>
            <a:chOff x="6016167" y="3083754"/>
            <a:chExt cx="1856172" cy="10613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AF6FA8B4-409F-4ADA-940B-CE9FC5CA8E68}"/>
                </a:ext>
              </a:extLst>
            </p:cNvPr>
            <p:cNvGrpSpPr/>
            <p:nvPr/>
          </p:nvGrpSpPr>
          <p:grpSpPr>
            <a:xfrm>
              <a:off x="6016167" y="3105805"/>
              <a:ext cx="782578" cy="1039283"/>
              <a:chOff x="5740250" y="3313752"/>
              <a:chExt cx="782578" cy="103928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FAF5F64C-26FB-4DFD-945E-8571A97AE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588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O:5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55E03D22-B229-4450-8AF1-618A5730772D}"/>
                  </a:ext>
                </a:extLst>
              </p:cNvPr>
              <p:cNvGrpSpPr/>
              <p:nvPr/>
            </p:nvGrpSpPr>
            <p:grpSpPr>
              <a:xfrm>
                <a:off x="5740250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0" name="Shape 109">
                  <a:extLst>
                    <a:ext uri="{FF2B5EF4-FFF2-40B4-BE49-F238E27FC236}">
                      <a16:creationId xmlns:a16="http://schemas.microsoft.com/office/drawing/2014/main" xmlns="" id="{38FBBD68-5B3A-4299-AF7B-928019BF3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1" name="Shape 109">
                  <a:extLst>
                    <a:ext uri="{FF2B5EF4-FFF2-40B4-BE49-F238E27FC236}">
                      <a16:creationId xmlns:a16="http://schemas.microsoft.com/office/drawing/2014/main" xmlns="" id="{B216A396-291C-48B6-B652-FE577F8EE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02892BA-4246-4F90-BE69-E5A0DF21BFF0}"/>
                </a:ext>
              </a:extLst>
            </p:cNvPr>
            <p:cNvGrpSpPr/>
            <p:nvPr/>
          </p:nvGrpSpPr>
          <p:grpSpPr>
            <a:xfrm>
              <a:off x="7087903" y="3083754"/>
              <a:ext cx="784436" cy="1039283"/>
              <a:chOff x="6961176" y="3313752"/>
              <a:chExt cx="784436" cy="103928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234B4A93-97C2-454D-9248-0FAE1CD32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8372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A:6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02D37AA-9015-42F2-ACCA-2EE5D27E05E4}"/>
                  </a:ext>
                </a:extLst>
              </p:cNvPr>
              <p:cNvGrpSpPr/>
              <p:nvPr/>
            </p:nvGrpSpPr>
            <p:grpSpPr>
              <a:xfrm>
                <a:off x="6961176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33" name="Shape 109">
                  <a:extLst>
                    <a:ext uri="{FF2B5EF4-FFF2-40B4-BE49-F238E27FC236}">
                      <a16:creationId xmlns:a16="http://schemas.microsoft.com/office/drawing/2014/main" xmlns="" id="{9C2AACAF-CE6B-4522-A27C-7F466CDE6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4" name="Shape 109">
                  <a:extLst>
                    <a:ext uri="{FF2B5EF4-FFF2-40B4-BE49-F238E27FC236}">
                      <a16:creationId xmlns:a16="http://schemas.microsoft.com/office/drawing/2014/main" xmlns="" id="{0E3DF62A-3FA4-48FC-BDDD-B91E8424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08BA179-8BFD-4C56-A956-B8A0C1C03CB8}"/>
              </a:ext>
            </a:extLst>
          </p:cNvPr>
          <p:cNvGrpSpPr/>
          <p:nvPr/>
        </p:nvGrpSpPr>
        <p:grpSpPr>
          <a:xfrm>
            <a:off x="6591904" y="2097502"/>
            <a:ext cx="782578" cy="1039283"/>
            <a:chOff x="5740250" y="3313752"/>
            <a:chExt cx="782578" cy="10392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C6484BAB-7685-4788-B1CC-28BAC18D4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5588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11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E7B6FF41-0952-461F-83B3-BAEE3044606F}"/>
                </a:ext>
              </a:extLst>
            </p:cNvPr>
            <p:cNvGrpSpPr/>
            <p:nvPr/>
          </p:nvGrpSpPr>
          <p:grpSpPr>
            <a:xfrm>
              <a:off x="5740250" y="4078715"/>
              <a:ext cx="710141" cy="274320"/>
              <a:chOff x="3300022" y="4050085"/>
              <a:chExt cx="710141" cy="274320"/>
            </a:xfrm>
          </p:grpSpPr>
          <p:cxnSp>
            <p:nvCxnSpPr>
              <p:cNvPr id="41" name="Shape 109">
                <a:extLst>
                  <a:ext uri="{FF2B5EF4-FFF2-40B4-BE49-F238E27FC236}">
                    <a16:creationId xmlns:a16="http://schemas.microsoft.com/office/drawing/2014/main" xmlns="" id="{29D41BF9-4721-4C47-B089-D2A061DAC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2" name="Shape 109">
                <a:extLst>
                  <a:ext uri="{FF2B5EF4-FFF2-40B4-BE49-F238E27FC236}">
                    <a16:creationId xmlns:a16="http://schemas.microsoft.com/office/drawing/2014/main" xmlns="" id="{5786327F-E927-48B0-8D89-EA2D52346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45257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Fourth+: Repeat the process.  Always refer to the parent node for the frequency count.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17FF0B-B71D-40A0-9F33-3959E1DD6B84}"/>
              </a:ext>
            </a:extLst>
          </p:cNvPr>
          <p:cNvGrpSpPr/>
          <p:nvPr/>
        </p:nvGrpSpPr>
        <p:grpSpPr>
          <a:xfrm>
            <a:off x="2188229" y="3408755"/>
            <a:ext cx="777240" cy="1010653"/>
            <a:chOff x="3300022" y="3313752"/>
            <a:chExt cx="777240" cy="10106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43ED3BC-B7B5-4089-9208-6B8F71D8D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E:12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9C253F-AAFE-4728-B33E-56E7624608B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24" name="Shape 109">
                <a:extLst>
                  <a:ext uri="{FF2B5EF4-FFF2-40B4-BE49-F238E27FC236}">
                    <a16:creationId xmlns:a16="http://schemas.microsoft.com/office/drawing/2014/main" xmlns="" id="{1D15BDFF-CD97-418E-A4BB-EA7A438D0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109">
                <a:extLst>
                  <a:ext uri="{FF2B5EF4-FFF2-40B4-BE49-F238E27FC236}">
                    <a16:creationId xmlns:a16="http://schemas.microsoft.com/office/drawing/2014/main" xmlns="" id="{11116A97-8EFF-4347-892B-FDC4D0DD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2E26984-EB0B-4C0E-BB65-1B112862C730}"/>
              </a:ext>
            </a:extLst>
          </p:cNvPr>
          <p:cNvGrpSpPr/>
          <p:nvPr/>
        </p:nvGrpSpPr>
        <p:grpSpPr>
          <a:xfrm>
            <a:off x="5789379" y="2819888"/>
            <a:ext cx="777240" cy="1029758"/>
            <a:chOff x="4522805" y="3313752"/>
            <a:chExt cx="777240" cy="10297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595D1263-3541-456E-8163-933B7831E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2805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T:7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C4643928-4947-4389-90C1-D6A4C522DBA8}"/>
                </a:ext>
              </a:extLst>
            </p:cNvPr>
            <p:cNvGrpSpPr/>
            <p:nvPr/>
          </p:nvGrpSpPr>
          <p:grpSpPr>
            <a:xfrm>
              <a:off x="4540684" y="4069190"/>
              <a:ext cx="710141" cy="274320"/>
              <a:chOff x="3300022" y="4050085"/>
              <a:chExt cx="710141" cy="274320"/>
            </a:xfrm>
          </p:grpSpPr>
          <p:cxnSp>
            <p:nvCxnSpPr>
              <p:cNvPr id="27" name="Shape 109">
                <a:extLst>
                  <a:ext uri="{FF2B5EF4-FFF2-40B4-BE49-F238E27FC236}">
                    <a16:creationId xmlns:a16="http://schemas.microsoft.com/office/drawing/2014/main" xmlns="" id="{DE9F21FD-4148-4F40-8168-05092DF233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" name="Shape 109">
                <a:extLst>
                  <a:ext uri="{FF2B5EF4-FFF2-40B4-BE49-F238E27FC236}">
                    <a16:creationId xmlns:a16="http://schemas.microsoft.com/office/drawing/2014/main" xmlns="" id="{739762BE-52AA-4362-9C9C-1B6FB74AE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813148-D326-4886-855C-83B286A2D1E5}"/>
              </a:ext>
            </a:extLst>
          </p:cNvPr>
          <p:cNvGrpSpPr/>
          <p:nvPr/>
        </p:nvGrpSpPr>
        <p:grpSpPr>
          <a:xfrm>
            <a:off x="6277894" y="2999625"/>
            <a:ext cx="1856172" cy="2047586"/>
            <a:chOff x="6016167" y="2097502"/>
            <a:chExt cx="1856172" cy="2047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362A7FC1-3E66-4A6D-9E6A-DF8BA3A0DAFD}"/>
                </a:ext>
              </a:extLst>
            </p:cNvPr>
            <p:cNvGrpSpPr/>
            <p:nvPr/>
          </p:nvGrpSpPr>
          <p:grpSpPr>
            <a:xfrm>
              <a:off x="6016167" y="3083754"/>
              <a:ext cx="1856172" cy="1061334"/>
              <a:chOff x="6016167" y="3083754"/>
              <a:chExt cx="1856172" cy="106133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F6FA8B4-409F-4ADA-940B-CE9FC5CA8E68}"/>
                  </a:ext>
                </a:extLst>
              </p:cNvPr>
              <p:cNvGrpSpPr/>
              <p:nvPr/>
            </p:nvGrpSpPr>
            <p:grpSpPr>
              <a:xfrm>
                <a:off x="6016167" y="3105805"/>
                <a:ext cx="782578" cy="1039283"/>
                <a:chOff x="5740250" y="3313752"/>
                <a:chExt cx="782578" cy="103928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FAF5F64C-26FB-4DFD-945E-8571A97AE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5588" y="3313752"/>
                  <a:ext cx="777240" cy="77724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O:5</a:t>
                  </a: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xmlns="" id="{55E03D22-B229-4450-8AF1-618A5730772D}"/>
                    </a:ext>
                  </a:extLst>
                </p:cNvPr>
                <p:cNvGrpSpPr/>
                <p:nvPr/>
              </p:nvGrpSpPr>
              <p:grpSpPr>
                <a:xfrm>
                  <a:off x="5740250" y="4078715"/>
                  <a:ext cx="710141" cy="274320"/>
                  <a:chOff x="3300022" y="4050085"/>
                  <a:chExt cx="710141" cy="274320"/>
                </a:xfrm>
              </p:grpSpPr>
              <p:cxnSp>
                <p:nvCxnSpPr>
                  <p:cNvPr id="30" name="Shape 109">
                    <a:extLst>
                      <a:ext uri="{FF2B5EF4-FFF2-40B4-BE49-F238E27FC236}">
                        <a16:creationId xmlns:a16="http://schemas.microsoft.com/office/drawing/2014/main" xmlns="" id="{38FBBD68-5B3A-4299-AF7B-928019BF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0022" y="4050085"/>
                    <a:ext cx="249978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31" name="Shape 109">
                    <a:extLst>
                      <a:ext uri="{FF2B5EF4-FFF2-40B4-BE49-F238E27FC236}">
                        <a16:creationId xmlns:a16="http://schemas.microsoft.com/office/drawing/2014/main" xmlns="" id="{B216A396-291C-48B6-B652-FE577F8EE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7283" y="4050085"/>
                    <a:ext cx="182880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902892BA-4246-4F90-BE69-E5A0DF21BFF0}"/>
                  </a:ext>
                </a:extLst>
              </p:cNvPr>
              <p:cNvGrpSpPr/>
              <p:nvPr/>
            </p:nvGrpSpPr>
            <p:grpSpPr>
              <a:xfrm>
                <a:off x="7087903" y="3083754"/>
                <a:ext cx="784436" cy="1039283"/>
                <a:chOff x="6961176" y="3313752"/>
                <a:chExt cx="784436" cy="103928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xmlns="" id="{234B4A93-97C2-454D-9248-0FAE1CD32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68372" y="3313752"/>
                  <a:ext cx="777240" cy="77724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A:6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202D37AA-9015-42F2-ACCA-2EE5D27E05E4}"/>
                    </a:ext>
                  </a:extLst>
                </p:cNvPr>
                <p:cNvGrpSpPr/>
                <p:nvPr/>
              </p:nvGrpSpPr>
              <p:grpSpPr>
                <a:xfrm>
                  <a:off x="6961176" y="4078715"/>
                  <a:ext cx="710141" cy="274320"/>
                  <a:chOff x="3300022" y="4050085"/>
                  <a:chExt cx="710141" cy="274320"/>
                </a:xfrm>
              </p:grpSpPr>
              <p:cxnSp>
                <p:nvCxnSpPr>
                  <p:cNvPr id="33" name="Shape 109">
                    <a:extLst>
                      <a:ext uri="{FF2B5EF4-FFF2-40B4-BE49-F238E27FC236}">
                        <a16:creationId xmlns:a16="http://schemas.microsoft.com/office/drawing/2014/main" xmlns="" id="{9C2AACAF-CE6B-4522-A27C-7F466CDE63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0022" y="4050085"/>
                    <a:ext cx="249978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34" name="Shape 109">
                    <a:extLst>
                      <a:ext uri="{FF2B5EF4-FFF2-40B4-BE49-F238E27FC236}">
                        <a16:creationId xmlns:a16="http://schemas.microsoft.com/office/drawing/2014/main" xmlns="" id="{0E3DF62A-3FA4-48FC-BDDD-B91E84241A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7283" y="4050085"/>
                    <a:ext cx="182880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708BA179-8BFD-4C56-A956-B8A0C1C03CB8}"/>
                </a:ext>
              </a:extLst>
            </p:cNvPr>
            <p:cNvGrpSpPr/>
            <p:nvPr/>
          </p:nvGrpSpPr>
          <p:grpSpPr>
            <a:xfrm>
              <a:off x="6591904" y="2097502"/>
              <a:ext cx="782578" cy="1039283"/>
              <a:chOff x="5740250" y="3313752"/>
              <a:chExt cx="782578" cy="103928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C6484BAB-7685-4788-B1CC-28BAC18D45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588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11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E7B6FF41-0952-461F-83B3-BAEE3044606F}"/>
                  </a:ext>
                </a:extLst>
              </p:cNvPr>
              <p:cNvGrpSpPr/>
              <p:nvPr/>
            </p:nvGrpSpPr>
            <p:grpSpPr>
              <a:xfrm>
                <a:off x="5740250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41" name="Shape 109">
                  <a:extLst>
                    <a:ext uri="{FF2B5EF4-FFF2-40B4-BE49-F238E27FC236}">
                      <a16:creationId xmlns:a16="http://schemas.microsoft.com/office/drawing/2014/main" xmlns="" id="{29D41BF9-4721-4C47-B089-D2A061DAC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2" name="Shape 109">
                  <a:extLst>
                    <a:ext uri="{FF2B5EF4-FFF2-40B4-BE49-F238E27FC236}">
                      <a16:creationId xmlns:a16="http://schemas.microsoft.com/office/drawing/2014/main" xmlns="" id="{5786327F-E927-48B0-8D89-EA2D52346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70533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was this table created?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4E0FF-C587-4C1C-A84D-CC41759E43B1}"/>
              </a:ext>
            </a:extLst>
          </p:cNvPr>
          <p:cNvSpPr txBox="1"/>
          <p:nvPr/>
        </p:nvSpPr>
        <p:spPr>
          <a:xfrm>
            <a:off x="306125" y="653955"/>
            <a:ext cx="8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Fourth+: Repeat the process.  Always refer to the parent node for the frequency count.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17FF0B-B71D-40A0-9F33-3959E1DD6B84}"/>
              </a:ext>
            </a:extLst>
          </p:cNvPr>
          <p:cNvGrpSpPr/>
          <p:nvPr/>
        </p:nvGrpSpPr>
        <p:grpSpPr>
          <a:xfrm>
            <a:off x="2188229" y="3408755"/>
            <a:ext cx="777240" cy="1010653"/>
            <a:chOff x="3300022" y="3313752"/>
            <a:chExt cx="777240" cy="10106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43ED3BC-B7B5-4089-9208-6B8F71D8D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E:12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19C253F-AAFE-4728-B33E-56E7624608B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24" name="Shape 109">
                <a:extLst>
                  <a:ext uri="{FF2B5EF4-FFF2-40B4-BE49-F238E27FC236}">
                    <a16:creationId xmlns:a16="http://schemas.microsoft.com/office/drawing/2014/main" xmlns="" id="{1D15BDFF-CD97-418E-A4BB-EA7A438D0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109">
                <a:extLst>
                  <a:ext uri="{FF2B5EF4-FFF2-40B4-BE49-F238E27FC236}">
                    <a16:creationId xmlns:a16="http://schemas.microsoft.com/office/drawing/2014/main" xmlns="" id="{11116A97-8EFF-4347-892B-FDC4D0DD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2E26984-EB0B-4C0E-BB65-1B112862C730}"/>
              </a:ext>
            </a:extLst>
          </p:cNvPr>
          <p:cNvGrpSpPr/>
          <p:nvPr/>
        </p:nvGrpSpPr>
        <p:grpSpPr>
          <a:xfrm>
            <a:off x="5789379" y="2819888"/>
            <a:ext cx="777240" cy="1029758"/>
            <a:chOff x="4522805" y="3313752"/>
            <a:chExt cx="777240" cy="10297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595D1263-3541-456E-8163-933B7831E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2805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T:7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C4643928-4947-4389-90C1-D6A4C522DBA8}"/>
                </a:ext>
              </a:extLst>
            </p:cNvPr>
            <p:cNvGrpSpPr/>
            <p:nvPr/>
          </p:nvGrpSpPr>
          <p:grpSpPr>
            <a:xfrm>
              <a:off x="4540684" y="4069190"/>
              <a:ext cx="710141" cy="274320"/>
              <a:chOff x="3300022" y="4050085"/>
              <a:chExt cx="710141" cy="274320"/>
            </a:xfrm>
          </p:grpSpPr>
          <p:cxnSp>
            <p:nvCxnSpPr>
              <p:cNvPr id="27" name="Shape 109">
                <a:extLst>
                  <a:ext uri="{FF2B5EF4-FFF2-40B4-BE49-F238E27FC236}">
                    <a16:creationId xmlns:a16="http://schemas.microsoft.com/office/drawing/2014/main" xmlns="" id="{DE9F21FD-4148-4F40-8168-05092DF233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" name="Shape 109">
                <a:extLst>
                  <a:ext uri="{FF2B5EF4-FFF2-40B4-BE49-F238E27FC236}">
                    <a16:creationId xmlns:a16="http://schemas.microsoft.com/office/drawing/2014/main" xmlns="" id="{739762BE-52AA-4362-9C9C-1B6FB74AE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813148-D326-4886-855C-83B286A2D1E5}"/>
              </a:ext>
            </a:extLst>
          </p:cNvPr>
          <p:cNvGrpSpPr/>
          <p:nvPr/>
        </p:nvGrpSpPr>
        <p:grpSpPr>
          <a:xfrm>
            <a:off x="6277894" y="2999625"/>
            <a:ext cx="1856172" cy="2047586"/>
            <a:chOff x="6016167" y="2097502"/>
            <a:chExt cx="1856172" cy="2047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362A7FC1-3E66-4A6D-9E6A-DF8BA3A0DAFD}"/>
                </a:ext>
              </a:extLst>
            </p:cNvPr>
            <p:cNvGrpSpPr/>
            <p:nvPr/>
          </p:nvGrpSpPr>
          <p:grpSpPr>
            <a:xfrm>
              <a:off x="6016167" y="3083754"/>
              <a:ext cx="1856172" cy="1061334"/>
              <a:chOff x="6016167" y="3083754"/>
              <a:chExt cx="1856172" cy="106133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F6FA8B4-409F-4ADA-940B-CE9FC5CA8E68}"/>
                  </a:ext>
                </a:extLst>
              </p:cNvPr>
              <p:cNvGrpSpPr/>
              <p:nvPr/>
            </p:nvGrpSpPr>
            <p:grpSpPr>
              <a:xfrm>
                <a:off x="6016167" y="3105805"/>
                <a:ext cx="782578" cy="1039283"/>
                <a:chOff x="5740250" y="3313752"/>
                <a:chExt cx="782578" cy="103928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FAF5F64C-26FB-4DFD-945E-8571A97AE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5588" y="3313752"/>
                  <a:ext cx="777240" cy="77724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O:5</a:t>
                  </a: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xmlns="" id="{55E03D22-B229-4450-8AF1-618A5730772D}"/>
                    </a:ext>
                  </a:extLst>
                </p:cNvPr>
                <p:cNvGrpSpPr/>
                <p:nvPr/>
              </p:nvGrpSpPr>
              <p:grpSpPr>
                <a:xfrm>
                  <a:off x="5740250" y="4078715"/>
                  <a:ext cx="710141" cy="274320"/>
                  <a:chOff x="3300022" y="4050085"/>
                  <a:chExt cx="710141" cy="274320"/>
                </a:xfrm>
              </p:grpSpPr>
              <p:cxnSp>
                <p:nvCxnSpPr>
                  <p:cNvPr id="30" name="Shape 109">
                    <a:extLst>
                      <a:ext uri="{FF2B5EF4-FFF2-40B4-BE49-F238E27FC236}">
                        <a16:creationId xmlns:a16="http://schemas.microsoft.com/office/drawing/2014/main" xmlns="" id="{38FBBD68-5B3A-4299-AF7B-928019BF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0022" y="4050085"/>
                    <a:ext cx="249978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31" name="Shape 109">
                    <a:extLst>
                      <a:ext uri="{FF2B5EF4-FFF2-40B4-BE49-F238E27FC236}">
                        <a16:creationId xmlns:a16="http://schemas.microsoft.com/office/drawing/2014/main" xmlns="" id="{B216A396-291C-48B6-B652-FE577F8EE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7283" y="4050085"/>
                    <a:ext cx="182880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902892BA-4246-4F90-BE69-E5A0DF21BFF0}"/>
                  </a:ext>
                </a:extLst>
              </p:cNvPr>
              <p:cNvGrpSpPr/>
              <p:nvPr/>
            </p:nvGrpSpPr>
            <p:grpSpPr>
              <a:xfrm>
                <a:off x="7087903" y="3083754"/>
                <a:ext cx="784436" cy="1039283"/>
                <a:chOff x="6961176" y="3313752"/>
                <a:chExt cx="784436" cy="103928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xmlns="" id="{234B4A93-97C2-454D-9248-0FAE1CD32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68372" y="3313752"/>
                  <a:ext cx="777240" cy="77724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A:6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202D37AA-9015-42F2-ACCA-2EE5D27E05E4}"/>
                    </a:ext>
                  </a:extLst>
                </p:cNvPr>
                <p:cNvGrpSpPr/>
                <p:nvPr/>
              </p:nvGrpSpPr>
              <p:grpSpPr>
                <a:xfrm>
                  <a:off x="6961176" y="4078715"/>
                  <a:ext cx="710141" cy="274320"/>
                  <a:chOff x="3300022" y="4050085"/>
                  <a:chExt cx="710141" cy="274320"/>
                </a:xfrm>
              </p:grpSpPr>
              <p:cxnSp>
                <p:nvCxnSpPr>
                  <p:cNvPr id="33" name="Shape 109">
                    <a:extLst>
                      <a:ext uri="{FF2B5EF4-FFF2-40B4-BE49-F238E27FC236}">
                        <a16:creationId xmlns:a16="http://schemas.microsoft.com/office/drawing/2014/main" xmlns="" id="{9C2AACAF-CE6B-4522-A27C-7F466CDE63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0022" y="4050085"/>
                    <a:ext cx="249978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34" name="Shape 109">
                    <a:extLst>
                      <a:ext uri="{FF2B5EF4-FFF2-40B4-BE49-F238E27FC236}">
                        <a16:creationId xmlns:a16="http://schemas.microsoft.com/office/drawing/2014/main" xmlns="" id="{0E3DF62A-3FA4-48FC-BDDD-B91E84241A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7283" y="4050085"/>
                    <a:ext cx="182880" cy="27432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708BA179-8BFD-4C56-A956-B8A0C1C03CB8}"/>
                </a:ext>
              </a:extLst>
            </p:cNvPr>
            <p:cNvGrpSpPr/>
            <p:nvPr/>
          </p:nvGrpSpPr>
          <p:grpSpPr>
            <a:xfrm>
              <a:off x="6591904" y="2097502"/>
              <a:ext cx="782578" cy="1039283"/>
              <a:chOff x="5740250" y="3313752"/>
              <a:chExt cx="782578" cy="103928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C6484BAB-7685-4788-B1CC-28BAC18D45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588" y="3313752"/>
                <a:ext cx="777240" cy="77724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11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E7B6FF41-0952-461F-83B3-BAEE3044606F}"/>
                  </a:ext>
                </a:extLst>
              </p:cNvPr>
              <p:cNvGrpSpPr/>
              <p:nvPr/>
            </p:nvGrpSpPr>
            <p:grpSpPr>
              <a:xfrm>
                <a:off x="5740250" y="4078715"/>
                <a:ext cx="710141" cy="274320"/>
                <a:chOff x="3300022" y="4050085"/>
                <a:chExt cx="710141" cy="274320"/>
              </a:xfrm>
            </p:grpSpPr>
            <p:cxnSp>
              <p:nvCxnSpPr>
                <p:cNvPr id="41" name="Shape 109">
                  <a:extLst>
                    <a:ext uri="{FF2B5EF4-FFF2-40B4-BE49-F238E27FC236}">
                      <a16:creationId xmlns:a16="http://schemas.microsoft.com/office/drawing/2014/main" xmlns="" id="{29D41BF9-4721-4C47-B089-D2A061DAC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0022" y="4050085"/>
                  <a:ext cx="249978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2" name="Shape 109">
                  <a:extLst>
                    <a:ext uri="{FF2B5EF4-FFF2-40B4-BE49-F238E27FC236}">
                      <a16:creationId xmlns:a16="http://schemas.microsoft.com/office/drawing/2014/main" xmlns="" id="{5786327F-E927-48B0-8D89-EA2D52346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7283" y="4050085"/>
                  <a:ext cx="182880" cy="27432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2D22D8F-9773-4AB2-A8C5-39DB7EB49693}"/>
              </a:ext>
            </a:extLst>
          </p:cNvPr>
          <p:cNvGrpSpPr/>
          <p:nvPr/>
        </p:nvGrpSpPr>
        <p:grpSpPr>
          <a:xfrm>
            <a:off x="6505389" y="1989032"/>
            <a:ext cx="777240" cy="1010653"/>
            <a:chOff x="3300022" y="3313752"/>
            <a:chExt cx="777240" cy="101065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6A71DF5C-8F9A-4227-AE63-68BD6A5D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022" y="3313752"/>
              <a:ext cx="777240" cy="7772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18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246EEBA5-FF04-4F24-9637-1DBD443AB743}"/>
                </a:ext>
              </a:extLst>
            </p:cNvPr>
            <p:cNvGrpSpPr/>
            <p:nvPr/>
          </p:nvGrpSpPr>
          <p:grpSpPr>
            <a:xfrm>
              <a:off x="3300022" y="4050085"/>
              <a:ext cx="710141" cy="274320"/>
              <a:chOff x="3300022" y="4050085"/>
              <a:chExt cx="710141" cy="274320"/>
            </a:xfrm>
          </p:grpSpPr>
          <p:cxnSp>
            <p:nvCxnSpPr>
              <p:cNvPr id="46" name="Shape 109">
                <a:extLst>
                  <a:ext uri="{FF2B5EF4-FFF2-40B4-BE49-F238E27FC236}">
                    <a16:creationId xmlns:a16="http://schemas.microsoft.com/office/drawing/2014/main" xmlns="" id="{DBDA5A40-3DAB-4A0E-B2B8-69C62B9134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22" y="4050085"/>
                <a:ext cx="249978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7" name="Shape 109">
                <a:extLst>
                  <a:ext uri="{FF2B5EF4-FFF2-40B4-BE49-F238E27FC236}">
                    <a16:creationId xmlns:a16="http://schemas.microsoft.com/office/drawing/2014/main" xmlns="" id="{98C2D21B-D791-4993-BA29-C5CFC9E62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283" y="4050085"/>
                <a:ext cx="182880" cy="2743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883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</TotalTime>
  <Words>676</Words>
  <Application>Microsoft Office PowerPoint</Application>
  <PresentationFormat>On-screen Show (4:3)</PresentationFormat>
  <Paragraphs>195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145</cp:revision>
  <dcterms:created xsi:type="dcterms:W3CDTF">2016-10-06T23:04:54Z</dcterms:created>
  <dcterms:modified xsi:type="dcterms:W3CDTF">2017-09-29T14:27:46Z</dcterms:modified>
</cp:coreProperties>
</file>