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71" r:id="rId5"/>
    <p:sldId id="272" r:id="rId6"/>
    <p:sldId id="261" r:id="rId7"/>
    <p:sldId id="262" r:id="rId8"/>
    <p:sldId id="274" r:id="rId9"/>
    <p:sldId id="273" r:id="rId10"/>
    <p:sldId id="259" r:id="rId11"/>
    <p:sldId id="260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2B7BD-D8DF-491B-A776-0E6F1E372F4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F5B41-E22B-4CAF-91F8-4027943B3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2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905-AFDD-40B0-9379-C29CE73FA77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8050-E971-4F9F-9D8D-E4F86B5A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8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905-AFDD-40B0-9379-C29CE73FA77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8050-E971-4F9F-9D8D-E4F86B5A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8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905-AFDD-40B0-9379-C29CE73FA77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8050-E971-4F9F-9D8D-E4F86B5A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4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905-AFDD-40B0-9379-C29CE73FA77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8050-E971-4F9F-9D8D-E4F86B5A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0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905-AFDD-40B0-9379-C29CE73FA77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8050-E971-4F9F-9D8D-E4F86B5A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6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905-AFDD-40B0-9379-C29CE73FA77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8050-E971-4F9F-9D8D-E4F86B5A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7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905-AFDD-40B0-9379-C29CE73FA77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8050-E971-4F9F-9D8D-E4F86B5A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6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905-AFDD-40B0-9379-C29CE73FA77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8050-E971-4F9F-9D8D-E4F86B5A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8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905-AFDD-40B0-9379-C29CE73FA77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8050-E971-4F9F-9D8D-E4F86B5A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0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905-AFDD-40B0-9379-C29CE73FA77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8050-E971-4F9F-9D8D-E4F86B5A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905-AFDD-40B0-9379-C29CE73FA77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8050-E971-4F9F-9D8D-E4F86B5A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0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16905-AFDD-40B0-9379-C29CE73FA77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8050-E971-4F9F-9D8D-E4F86B5A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4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D625-E666-4847-BB82-BBEB73F315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8DC16-03A8-4134-A481-7CEBF667DC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1675 / Recitation</a:t>
            </a:r>
          </a:p>
          <a:p>
            <a:r>
              <a:rPr lang="en-US" dirty="0"/>
              <a:t>Nov. 2, 2018</a:t>
            </a:r>
          </a:p>
          <a:p>
            <a:r>
              <a:rPr lang="en-US" dirty="0"/>
              <a:t>University of Pittsburgh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60D50-ED8A-48A4-A69C-AB8E12920163}"/>
              </a:ext>
            </a:extLst>
          </p:cNvPr>
          <p:cNvSpPr txBox="1"/>
          <p:nvPr/>
        </p:nvSpPr>
        <p:spPr>
          <a:xfrm>
            <a:off x="0" y="6488668"/>
            <a:ext cx="485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 credit to Rebecca Hwa / Nick </a:t>
            </a:r>
            <a:r>
              <a:rPr lang="en-US" dirty="0" err="1"/>
              <a:t>Dryslewski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EBA521-C5F8-47A6-870F-56708A36E654}"/>
              </a:ext>
            </a:extLst>
          </p:cNvPr>
          <p:cNvSpPr txBox="1"/>
          <p:nvPr/>
        </p:nvSpPr>
        <p:spPr>
          <a:xfrm>
            <a:off x="5670396" y="1584997"/>
            <a:ext cx="2787804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First section, with some added notes.</a:t>
            </a:r>
          </a:p>
        </p:txBody>
      </p:sp>
    </p:spTree>
    <p:extLst>
      <p:ext uri="{BB962C8B-B14F-4D97-AF65-F5344CB8AC3E}">
        <p14:creationId xmlns:p14="http://schemas.microsoft.com/office/powerpoint/2010/main" val="2931124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66C9C-BFA1-4ABB-B7E0-CBD870B7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activations (answers)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7151E-6080-44F6-BBCB-35A72078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417697" cy="4351338"/>
          </a:xfrm>
        </p:spPr>
        <p:txBody>
          <a:bodyPr/>
          <a:lstStyle/>
          <a:p>
            <a:r>
              <a:rPr lang="en-US" dirty="0"/>
              <a:t>First example: </a:t>
            </a:r>
          </a:p>
          <a:p>
            <a:pPr lvl="1"/>
            <a:r>
              <a:rPr lang="en-US" dirty="0"/>
              <a:t>At hidden: z</a:t>
            </a:r>
            <a:r>
              <a:rPr lang="en-US" baseline="-25000" dirty="0"/>
              <a:t>1</a:t>
            </a:r>
            <a:r>
              <a:rPr lang="en-US" dirty="0"/>
              <a:t> = 1 / [1 + exp(-(x</a:t>
            </a:r>
            <a:r>
              <a:rPr lang="en-US" baseline="-25000" dirty="0"/>
              <a:t>0</a:t>
            </a:r>
            <a:r>
              <a:rPr lang="en-US" dirty="0"/>
              <a:t>*w</a:t>
            </a:r>
            <a:r>
              <a:rPr lang="en-US" baseline="30000" dirty="0"/>
              <a:t>(1)</a:t>
            </a:r>
            <a:r>
              <a:rPr lang="en-US" baseline="-25000" dirty="0"/>
              <a:t>10</a:t>
            </a:r>
            <a:r>
              <a:rPr lang="en-US" dirty="0"/>
              <a:t>+x</a:t>
            </a:r>
            <a:r>
              <a:rPr lang="en-US" baseline="-25000" dirty="0"/>
              <a:t>1</a:t>
            </a:r>
            <a:r>
              <a:rPr lang="en-US" dirty="0"/>
              <a:t>*w</a:t>
            </a:r>
            <a:r>
              <a:rPr lang="en-US" baseline="30000" dirty="0"/>
              <a:t>(1)</a:t>
            </a:r>
            <a:r>
              <a:rPr lang="en-US" baseline="-25000" dirty="0"/>
              <a:t>11 </a:t>
            </a:r>
            <a:r>
              <a:rPr lang="en-US" dirty="0"/>
              <a:t>+x</a:t>
            </a:r>
            <a:r>
              <a:rPr lang="en-US" baseline="-25000" dirty="0"/>
              <a:t>2</a:t>
            </a:r>
            <a:r>
              <a:rPr lang="en-US" dirty="0"/>
              <a:t>*w</a:t>
            </a:r>
            <a:r>
              <a:rPr lang="en-US" baseline="30000" dirty="0"/>
              <a:t>(1)</a:t>
            </a:r>
            <a:r>
              <a:rPr lang="en-US" baseline="-25000" dirty="0"/>
              <a:t>12</a:t>
            </a:r>
            <a:r>
              <a:rPr lang="en-US" dirty="0"/>
              <a:t>))]  </a:t>
            </a:r>
          </a:p>
          <a:p>
            <a:pPr lvl="1"/>
            <a:r>
              <a:rPr lang="en-US" dirty="0"/>
              <a:t>= 1 / [1 + exp(-(1*0.1+1*0.1+0*0.1))] = 0.5498</a:t>
            </a:r>
          </a:p>
          <a:p>
            <a:pPr lvl="1"/>
            <a:r>
              <a:rPr lang="en-US" dirty="0"/>
              <a:t>At output: y</a:t>
            </a:r>
            <a:r>
              <a:rPr lang="en-US" baseline="-25000" dirty="0"/>
              <a:t>1</a:t>
            </a:r>
            <a:r>
              <a:rPr lang="en-US" dirty="0"/>
              <a:t> = 1 / [1 + exp(-(z</a:t>
            </a:r>
            <a:r>
              <a:rPr lang="en-US" baseline="-25000" dirty="0"/>
              <a:t>0</a:t>
            </a:r>
            <a:r>
              <a:rPr lang="en-US" dirty="0"/>
              <a:t>*w</a:t>
            </a:r>
            <a:r>
              <a:rPr lang="en-US" baseline="30000" dirty="0"/>
              <a:t>(2)</a:t>
            </a:r>
            <a:r>
              <a:rPr lang="en-US" baseline="-25000" dirty="0"/>
              <a:t>10 </a:t>
            </a:r>
            <a:r>
              <a:rPr lang="en-US" dirty="0"/>
              <a:t>+z</a:t>
            </a:r>
            <a:r>
              <a:rPr lang="en-US" baseline="-25000" dirty="0"/>
              <a:t>1</a:t>
            </a:r>
            <a:r>
              <a:rPr lang="en-US" dirty="0"/>
              <a:t>*w</a:t>
            </a:r>
            <a:r>
              <a:rPr lang="en-US" baseline="30000" dirty="0"/>
              <a:t>(2)</a:t>
            </a:r>
            <a:r>
              <a:rPr lang="en-US" baseline="-25000" dirty="0"/>
              <a:t>11</a:t>
            </a:r>
            <a:r>
              <a:rPr lang="en-US" dirty="0"/>
              <a:t>))]                    </a:t>
            </a:r>
          </a:p>
          <a:p>
            <a:pPr lvl="1"/>
            <a:r>
              <a:rPr lang="en-US" dirty="0"/>
              <a:t>= 1 / [1 + exp(-(1*0.1+0.5498*0.1))] = 0.5387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y</a:t>
            </a:r>
            <a:r>
              <a:rPr lang="en-US" baseline="-25000" dirty="0" err="1">
                <a:sym typeface="Wingdings" panose="05000000000000000000" pitchFamily="2" charset="2"/>
              </a:rPr>
              <a:t>pred</a:t>
            </a:r>
            <a:r>
              <a:rPr lang="en-US" dirty="0">
                <a:sym typeface="Wingdings" panose="05000000000000000000" pitchFamily="2" charset="2"/>
              </a:rPr>
              <a:t> = 1</a:t>
            </a:r>
          </a:p>
          <a:p>
            <a:r>
              <a:rPr lang="en-US" dirty="0">
                <a:sym typeface="Wingdings" panose="05000000000000000000" pitchFamily="2" charset="2"/>
              </a:rPr>
              <a:t>Second example:</a:t>
            </a:r>
          </a:p>
          <a:p>
            <a:pPr lvl="1"/>
            <a:r>
              <a:rPr lang="en-US" dirty="0"/>
              <a:t>At hidden: z</a:t>
            </a:r>
            <a:r>
              <a:rPr lang="en-US" baseline="-25000" dirty="0"/>
              <a:t>1</a:t>
            </a:r>
            <a:r>
              <a:rPr lang="en-US" dirty="0"/>
              <a:t> = 1 / [1 + exp(-(x</a:t>
            </a:r>
            <a:r>
              <a:rPr lang="en-US" baseline="-25000" dirty="0"/>
              <a:t>0</a:t>
            </a:r>
            <a:r>
              <a:rPr lang="en-US" dirty="0"/>
              <a:t>*w</a:t>
            </a:r>
            <a:r>
              <a:rPr lang="en-US" baseline="30000" dirty="0"/>
              <a:t>(1)</a:t>
            </a:r>
            <a:r>
              <a:rPr lang="en-US" baseline="-25000" dirty="0"/>
              <a:t>10</a:t>
            </a:r>
            <a:r>
              <a:rPr lang="en-US" dirty="0"/>
              <a:t>+x</a:t>
            </a:r>
            <a:r>
              <a:rPr lang="en-US" baseline="-25000" dirty="0"/>
              <a:t>1</a:t>
            </a:r>
            <a:r>
              <a:rPr lang="en-US" dirty="0"/>
              <a:t>*w</a:t>
            </a:r>
            <a:r>
              <a:rPr lang="en-US" baseline="30000" dirty="0"/>
              <a:t>(1)</a:t>
            </a:r>
            <a:r>
              <a:rPr lang="en-US" baseline="-25000" dirty="0"/>
              <a:t>11 </a:t>
            </a:r>
            <a:r>
              <a:rPr lang="en-US" dirty="0"/>
              <a:t>+x</a:t>
            </a:r>
            <a:r>
              <a:rPr lang="en-US" baseline="-25000" dirty="0"/>
              <a:t>2</a:t>
            </a:r>
            <a:r>
              <a:rPr lang="en-US" dirty="0"/>
              <a:t>*w</a:t>
            </a:r>
            <a:r>
              <a:rPr lang="en-US" baseline="30000" dirty="0"/>
              <a:t>(1)</a:t>
            </a:r>
            <a:r>
              <a:rPr lang="en-US" baseline="-25000" dirty="0"/>
              <a:t>12</a:t>
            </a:r>
            <a:r>
              <a:rPr lang="en-US" dirty="0"/>
              <a:t>))]  </a:t>
            </a:r>
          </a:p>
          <a:p>
            <a:pPr lvl="1"/>
            <a:r>
              <a:rPr lang="en-US" dirty="0"/>
              <a:t>= 1 / [1 + exp(-(1*0.1+0*0.1+1*0.1))] = 0.5498</a:t>
            </a:r>
          </a:p>
          <a:p>
            <a:pPr lvl="1"/>
            <a:r>
              <a:rPr lang="en-US" dirty="0"/>
              <a:t>At output: y</a:t>
            </a:r>
            <a:r>
              <a:rPr lang="en-US" baseline="-25000" dirty="0"/>
              <a:t>1</a:t>
            </a:r>
            <a:r>
              <a:rPr lang="en-US" dirty="0"/>
              <a:t> = 1 / [1 + exp(-(z</a:t>
            </a:r>
            <a:r>
              <a:rPr lang="en-US" baseline="-25000" dirty="0"/>
              <a:t>0</a:t>
            </a:r>
            <a:r>
              <a:rPr lang="en-US" dirty="0"/>
              <a:t>*w</a:t>
            </a:r>
            <a:r>
              <a:rPr lang="en-US" baseline="30000" dirty="0"/>
              <a:t>(2)</a:t>
            </a:r>
            <a:r>
              <a:rPr lang="en-US" baseline="-25000" dirty="0"/>
              <a:t>10 </a:t>
            </a:r>
            <a:r>
              <a:rPr lang="en-US" dirty="0"/>
              <a:t>+z</a:t>
            </a:r>
            <a:r>
              <a:rPr lang="en-US" baseline="-25000" dirty="0"/>
              <a:t>1</a:t>
            </a:r>
            <a:r>
              <a:rPr lang="en-US" dirty="0"/>
              <a:t>*w</a:t>
            </a:r>
            <a:r>
              <a:rPr lang="en-US" baseline="30000" dirty="0"/>
              <a:t>(2)</a:t>
            </a:r>
            <a:r>
              <a:rPr lang="en-US" baseline="-25000" dirty="0"/>
              <a:t>11</a:t>
            </a:r>
            <a:r>
              <a:rPr lang="en-US" dirty="0"/>
              <a:t>))]                    </a:t>
            </a:r>
          </a:p>
          <a:p>
            <a:pPr lvl="1"/>
            <a:r>
              <a:rPr lang="en-US" dirty="0"/>
              <a:t>= 1 / [1 + exp(-(1*0.1+0.5498*0.1))] = 0.5387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y</a:t>
            </a:r>
            <a:r>
              <a:rPr lang="en-US" baseline="-25000" dirty="0" err="1">
                <a:sym typeface="Wingdings" panose="05000000000000000000" pitchFamily="2" charset="2"/>
              </a:rPr>
              <a:t>pred</a:t>
            </a:r>
            <a:r>
              <a:rPr lang="en-US" dirty="0">
                <a:sym typeface="Wingdings" panose="05000000000000000000" pitchFamily="2" charset="2"/>
              </a:rPr>
              <a:t> = 1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8E2AF-1641-4402-90A7-EAD2AEB61FD5}"/>
              </a:ext>
            </a:extLst>
          </p:cNvPr>
          <p:cNvSpPr txBox="1"/>
          <p:nvPr/>
        </p:nvSpPr>
        <p:spPr>
          <a:xfrm>
            <a:off x="78267" y="72738"/>
            <a:ext cx="841769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Answers for First architecture </a:t>
            </a:r>
          </a:p>
        </p:txBody>
      </p:sp>
    </p:spTree>
    <p:extLst>
      <p:ext uri="{BB962C8B-B14F-4D97-AF65-F5344CB8AC3E}">
        <p14:creationId xmlns:p14="http://schemas.microsoft.com/office/powerpoint/2010/main" val="425782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66C9C-BFA1-4ABB-B7E0-CBD870B7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activations (answers)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7151E-6080-44F6-BBCB-35A72078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417697" cy="4351338"/>
          </a:xfrm>
        </p:spPr>
        <p:txBody>
          <a:bodyPr/>
          <a:lstStyle/>
          <a:p>
            <a:r>
              <a:rPr lang="en-US" dirty="0"/>
              <a:t>Third example: </a:t>
            </a:r>
          </a:p>
          <a:p>
            <a:pPr lvl="1"/>
            <a:r>
              <a:rPr lang="en-US" dirty="0"/>
              <a:t>At hidden: z</a:t>
            </a:r>
            <a:r>
              <a:rPr lang="en-US" baseline="-25000" dirty="0"/>
              <a:t>1</a:t>
            </a:r>
            <a:r>
              <a:rPr lang="en-US" dirty="0"/>
              <a:t> = 1 / [1 + exp(-(x</a:t>
            </a:r>
            <a:r>
              <a:rPr lang="en-US" baseline="-25000" dirty="0"/>
              <a:t>0</a:t>
            </a:r>
            <a:r>
              <a:rPr lang="en-US" dirty="0"/>
              <a:t>*w</a:t>
            </a:r>
            <a:r>
              <a:rPr lang="en-US" baseline="30000" dirty="0"/>
              <a:t>(1)</a:t>
            </a:r>
            <a:r>
              <a:rPr lang="en-US" baseline="-25000" dirty="0"/>
              <a:t>10</a:t>
            </a:r>
            <a:r>
              <a:rPr lang="en-US" dirty="0"/>
              <a:t>+x</a:t>
            </a:r>
            <a:r>
              <a:rPr lang="en-US" baseline="-25000" dirty="0"/>
              <a:t>1</a:t>
            </a:r>
            <a:r>
              <a:rPr lang="en-US" dirty="0"/>
              <a:t>*w</a:t>
            </a:r>
            <a:r>
              <a:rPr lang="en-US" baseline="30000" dirty="0"/>
              <a:t>(1)</a:t>
            </a:r>
            <a:r>
              <a:rPr lang="en-US" baseline="-25000" dirty="0"/>
              <a:t>11 </a:t>
            </a:r>
            <a:r>
              <a:rPr lang="en-US" dirty="0"/>
              <a:t>+x</a:t>
            </a:r>
            <a:r>
              <a:rPr lang="en-US" baseline="-25000" dirty="0"/>
              <a:t>2</a:t>
            </a:r>
            <a:r>
              <a:rPr lang="en-US" dirty="0"/>
              <a:t>*w</a:t>
            </a:r>
            <a:r>
              <a:rPr lang="en-US" baseline="30000" dirty="0"/>
              <a:t>(1)</a:t>
            </a:r>
            <a:r>
              <a:rPr lang="en-US" baseline="-25000" dirty="0"/>
              <a:t>12</a:t>
            </a:r>
            <a:r>
              <a:rPr lang="en-US" dirty="0"/>
              <a:t>))]  </a:t>
            </a:r>
          </a:p>
          <a:p>
            <a:pPr lvl="1"/>
            <a:r>
              <a:rPr lang="en-US" dirty="0"/>
              <a:t>= 1 / [1 + exp(-(1*0.1+1*0.1+1*0.1))] = 0.5744</a:t>
            </a:r>
          </a:p>
          <a:p>
            <a:pPr lvl="1"/>
            <a:r>
              <a:rPr lang="en-US" dirty="0"/>
              <a:t>At output: y</a:t>
            </a:r>
            <a:r>
              <a:rPr lang="en-US" baseline="-25000" dirty="0"/>
              <a:t>1</a:t>
            </a:r>
            <a:r>
              <a:rPr lang="en-US" dirty="0"/>
              <a:t> = 1 / [1 + exp(-(z</a:t>
            </a:r>
            <a:r>
              <a:rPr lang="en-US" baseline="-25000" dirty="0"/>
              <a:t>0</a:t>
            </a:r>
            <a:r>
              <a:rPr lang="en-US" dirty="0"/>
              <a:t>*w</a:t>
            </a:r>
            <a:r>
              <a:rPr lang="en-US" baseline="30000" dirty="0"/>
              <a:t>(2)</a:t>
            </a:r>
            <a:r>
              <a:rPr lang="en-US" baseline="-25000" dirty="0"/>
              <a:t>10 </a:t>
            </a:r>
            <a:r>
              <a:rPr lang="en-US" dirty="0"/>
              <a:t>+z</a:t>
            </a:r>
            <a:r>
              <a:rPr lang="en-US" baseline="-25000" dirty="0"/>
              <a:t>1</a:t>
            </a:r>
            <a:r>
              <a:rPr lang="en-US" dirty="0"/>
              <a:t>*w</a:t>
            </a:r>
            <a:r>
              <a:rPr lang="en-US" baseline="30000" dirty="0"/>
              <a:t>(2)</a:t>
            </a:r>
            <a:r>
              <a:rPr lang="en-US" baseline="-25000" dirty="0"/>
              <a:t>11</a:t>
            </a:r>
            <a:r>
              <a:rPr lang="en-US" dirty="0"/>
              <a:t>))]                    </a:t>
            </a:r>
          </a:p>
          <a:p>
            <a:pPr lvl="1"/>
            <a:r>
              <a:rPr lang="en-US" dirty="0"/>
              <a:t>= 1 / [1 + exp(-(1*0.1+0.5744*0.1))] = 0.5393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y</a:t>
            </a:r>
            <a:r>
              <a:rPr lang="en-US" baseline="-25000" dirty="0" err="1">
                <a:sym typeface="Wingdings" panose="05000000000000000000" pitchFamily="2" charset="2"/>
              </a:rPr>
              <a:t>pred</a:t>
            </a:r>
            <a:r>
              <a:rPr lang="en-US" dirty="0">
                <a:sym typeface="Wingdings" panose="05000000000000000000" pitchFamily="2" charset="2"/>
              </a:rPr>
              <a:t> = 1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3DA85-DF38-4407-948E-C46F054A10CD}"/>
              </a:ext>
            </a:extLst>
          </p:cNvPr>
          <p:cNvSpPr txBox="1"/>
          <p:nvPr/>
        </p:nvSpPr>
        <p:spPr>
          <a:xfrm>
            <a:off x="78267" y="72738"/>
            <a:ext cx="841769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Answers for First architecture </a:t>
            </a:r>
          </a:p>
        </p:txBody>
      </p:sp>
    </p:spTree>
    <p:extLst>
      <p:ext uri="{BB962C8B-B14F-4D97-AF65-F5344CB8AC3E}">
        <p14:creationId xmlns:p14="http://schemas.microsoft.com/office/powerpoint/2010/main" val="24956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6063-9BD9-4178-B3B4-0B8578460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activations (answers)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0A390-304A-4730-98B2-78D1A49BB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example: </a:t>
            </a:r>
          </a:p>
          <a:p>
            <a:pPr lvl="1"/>
            <a:r>
              <a:rPr lang="en-US" dirty="0"/>
              <a:t>At hidden: </a:t>
            </a:r>
          </a:p>
          <a:p>
            <a:pPr lvl="2"/>
            <a:r>
              <a:rPr lang="en-US" dirty="0"/>
              <a:t>z</a:t>
            </a:r>
            <a:r>
              <a:rPr lang="en-US" baseline="-25000" dirty="0"/>
              <a:t>1</a:t>
            </a:r>
            <a:r>
              <a:rPr lang="en-US" dirty="0"/>
              <a:t> = 1 / [1 + exp(-(x</a:t>
            </a:r>
            <a:r>
              <a:rPr lang="en-US" baseline="-25000" dirty="0"/>
              <a:t>0</a:t>
            </a:r>
            <a:r>
              <a:rPr lang="en-US" dirty="0"/>
              <a:t>*w</a:t>
            </a:r>
            <a:r>
              <a:rPr lang="en-US" baseline="30000" dirty="0"/>
              <a:t>(1)</a:t>
            </a:r>
            <a:r>
              <a:rPr lang="en-US" baseline="-25000" dirty="0"/>
              <a:t>10</a:t>
            </a:r>
            <a:r>
              <a:rPr lang="en-US" dirty="0"/>
              <a:t>+x</a:t>
            </a:r>
            <a:r>
              <a:rPr lang="en-US" baseline="-25000" dirty="0"/>
              <a:t>1</a:t>
            </a:r>
            <a:r>
              <a:rPr lang="en-US" dirty="0"/>
              <a:t>*w</a:t>
            </a:r>
            <a:r>
              <a:rPr lang="en-US" baseline="30000" dirty="0"/>
              <a:t>(1)</a:t>
            </a:r>
            <a:r>
              <a:rPr lang="en-US" baseline="-25000" dirty="0"/>
              <a:t>11 </a:t>
            </a:r>
            <a:r>
              <a:rPr lang="en-US" dirty="0"/>
              <a:t>+x</a:t>
            </a:r>
            <a:r>
              <a:rPr lang="en-US" baseline="-25000" dirty="0"/>
              <a:t>2</a:t>
            </a:r>
            <a:r>
              <a:rPr lang="en-US" dirty="0"/>
              <a:t>*w</a:t>
            </a:r>
            <a:r>
              <a:rPr lang="en-US" baseline="30000" dirty="0"/>
              <a:t>(1)</a:t>
            </a:r>
            <a:r>
              <a:rPr lang="en-US" baseline="-25000" dirty="0"/>
              <a:t>12</a:t>
            </a:r>
            <a:r>
              <a:rPr lang="en-US" dirty="0"/>
              <a:t>))]  =    	     1 / [1 + exp(-(1*0.05+1*0. 05+0*0. 05))] = 0.5249</a:t>
            </a:r>
          </a:p>
          <a:p>
            <a:pPr lvl="2"/>
            <a:r>
              <a:rPr lang="en-US" dirty="0"/>
              <a:t>z</a:t>
            </a:r>
            <a:r>
              <a:rPr lang="en-US" baseline="-25000" dirty="0"/>
              <a:t>2</a:t>
            </a:r>
            <a:r>
              <a:rPr lang="en-US" dirty="0"/>
              <a:t> = 1 / [1 + exp(-(x</a:t>
            </a:r>
            <a:r>
              <a:rPr lang="en-US" baseline="-25000" dirty="0"/>
              <a:t>0</a:t>
            </a:r>
            <a:r>
              <a:rPr lang="en-US" dirty="0"/>
              <a:t>*w</a:t>
            </a:r>
            <a:r>
              <a:rPr lang="en-US" baseline="30000" dirty="0"/>
              <a:t>(1)</a:t>
            </a:r>
            <a:r>
              <a:rPr lang="en-US" baseline="-25000" dirty="0"/>
              <a:t>20</a:t>
            </a:r>
            <a:r>
              <a:rPr lang="en-US" dirty="0"/>
              <a:t>+x</a:t>
            </a:r>
            <a:r>
              <a:rPr lang="en-US" baseline="-25000" dirty="0"/>
              <a:t>1</a:t>
            </a:r>
            <a:r>
              <a:rPr lang="en-US" dirty="0"/>
              <a:t>*w</a:t>
            </a:r>
            <a:r>
              <a:rPr lang="en-US" baseline="30000" dirty="0"/>
              <a:t>(1)</a:t>
            </a:r>
            <a:r>
              <a:rPr lang="en-US" baseline="-25000" dirty="0"/>
              <a:t>21 </a:t>
            </a:r>
            <a:r>
              <a:rPr lang="en-US" dirty="0"/>
              <a:t>+x</a:t>
            </a:r>
            <a:r>
              <a:rPr lang="en-US" baseline="-25000" dirty="0"/>
              <a:t>2</a:t>
            </a:r>
            <a:r>
              <a:rPr lang="en-US" dirty="0"/>
              <a:t>*w</a:t>
            </a:r>
            <a:r>
              <a:rPr lang="en-US" baseline="30000" dirty="0"/>
              <a:t>(1)</a:t>
            </a:r>
            <a:r>
              <a:rPr lang="en-US" baseline="-25000" dirty="0"/>
              <a:t>22</a:t>
            </a:r>
            <a:r>
              <a:rPr lang="en-US" dirty="0"/>
              <a:t>))]  = 		     1 / [1 + exp(-(1*0.05+1*0.05+0*0.05))] = 0.5249</a:t>
            </a:r>
          </a:p>
          <a:p>
            <a:pPr lvl="1"/>
            <a:r>
              <a:rPr lang="en-US" dirty="0"/>
              <a:t>At output: </a:t>
            </a:r>
          </a:p>
          <a:p>
            <a:pPr lvl="2"/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 = 1 / [1 + exp(-(z</a:t>
            </a:r>
            <a:r>
              <a:rPr lang="en-US" baseline="-25000" dirty="0"/>
              <a:t>0</a:t>
            </a:r>
            <a:r>
              <a:rPr lang="en-US" dirty="0"/>
              <a:t>*w</a:t>
            </a:r>
            <a:r>
              <a:rPr lang="en-US" baseline="30000" dirty="0"/>
              <a:t>(2)</a:t>
            </a:r>
            <a:r>
              <a:rPr lang="en-US" baseline="-25000" dirty="0"/>
              <a:t>10 </a:t>
            </a:r>
            <a:r>
              <a:rPr lang="en-US" dirty="0"/>
              <a:t>+z</a:t>
            </a:r>
            <a:r>
              <a:rPr lang="en-US" baseline="-25000" dirty="0"/>
              <a:t>1</a:t>
            </a:r>
            <a:r>
              <a:rPr lang="en-US" dirty="0"/>
              <a:t>*w</a:t>
            </a:r>
            <a:r>
              <a:rPr lang="en-US" baseline="30000" dirty="0"/>
              <a:t>(2)</a:t>
            </a:r>
            <a:r>
              <a:rPr lang="en-US" baseline="-25000" dirty="0"/>
              <a:t>11 </a:t>
            </a:r>
            <a:r>
              <a:rPr lang="en-US" dirty="0"/>
              <a:t>+z</a:t>
            </a:r>
            <a:r>
              <a:rPr lang="en-US" baseline="-25000" dirty="0"/>
              <a:t>2</a:t>
            </a:r>
            <a:r>
              <a:rPr lang="en-US" dirty="0"/>
              <a:t>*w</a:t>
            </a:r>
            <a:r>
              <a:rPr lang="en-US" baseline="30000" dirty="0"/>
              <a:t>(2)</a:t>
            </a:r>
            <a:r>
              <a:rPr lang="en-US" baseline="-25000" dirty="0"/>
              <a:t>12</a:t>
            </a:r>
            <a:r>
              <a:rPr lang="en-US" dirty="0"/>
              <a:t>))]                          = 1 / [1 + exp(-(1*0.05+0.5249*0.05+0.5249*0.05))] =  	           0.5256 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 = 1 / [1 + exp(-(z</a:t>
            </a:r>
            <a:r>
              <a:rPr lang="en-US" baseline="-25000" dirty="0"/>
              <a:t>0</a:t>
            </a:r>
            <a:r>
              <a:rPr lang="en-US" dirty="0"/>
              <a:t>*w</a:t>
            </a:r>
            <a:r>
              <a:rPr lang="en-US" baseline="30000" dirty="0"/>
              <a:t>(2)</a:t>
            </a:r>
            <a:r>
              <a:rPr lang="en-US" baseline="-25000" dirty="0"/>
              <a:t>20 </a:t>
            </a:r>
            <a:r>
              <a:rPr lang="en-US" dirty="0"/>
              <a:t>+z</a:t>
            </a:r>
            <a:r>
              <a:rPr lang="en-US" baseline="-25000" dirty="0"/>
              <a:t>1</a:t>
            </a:r>
            <a:r>
              <a:rPr lang="en-US" dirty="0"/>
              <a:t>*w</a:t>
            </a:r>
            <a:r>
              <a:rPr lang="en-US" baseline="30000" dirty="0"/>
              <a:t>(2)</a:t>
            </a:r>
            <a:r>
              <a:rPr lang="en-US" baseline="-25000" dirty="0"/>
              <a:t>21 </a:t>
            </a:r>
            <a:r>
              <a:rPr lang="en-US" dirty="0"/>
              <a:t>+z</a:t>
            </a:r>
            <a:r>
              <a:rPr lang="en-US" baseline="-25000" dirty="0"/>
              <a:t>2</a:t>
            </a:r>
            <a:r>
              <a:rPr lang="en-US" dirty="0"/>
              <a:t>*w</a:t>
            </a:r>
            <a:r>
              <a:rPr lang="en-US" baseline="30000" dirty="0"/>
              <a:t>(2)</a:t>
            </a:r>
            <a:r>
              <a:rPr lang="en-US" baseline="-25000" dirty="0"/>
              <a:t>22</a:t>
            </a:r>
            <a:r>
              <a:rPr lang="en-US" dirty="0"/>
              <a:t>))]                          = 1 / [1 + exp(-(1*0.05+0.5249*0.05+0.5249*0.05))] =  	           0.5256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y</a:t>
            </a:r>
            <a:r>
              <a:rPr lang="en-US" baseline="-25000" dirty="0" err="1">
                <a:sym typeface="Wingdings" panose="05000000000000000000" pitchFamily="2" charset="2"/>
              </a:rPr>
              <a:t>pred</a:t>
            </a:r>
            <a:r>
              <a:rPr lang="en-US" dirty="0">
                <a:sym typeface="Wingdings" panose="05000000000000000000" pitchFamily="2" charset="2"/>
              </a:rPr>
              <a:t> = [1 1]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4165C8-FA99-4778-93AE-FB7721663A2A}"/>
              </a:ext>
            </a:extLst>
          </p:cNvPr>
          <p:cNvSpPr txBox="1"/>
          <p:nvPr/>
        </p:nvSpPr>
        <p:spPr>
          <a:xfrm>
            <a:off x="78267" y="72738"/>
            <a:ext cx="841769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Answers for 2nd architecture </a:t>
            </a:r>
          </a:p>
        </p:txBody>
      </p:sp>
    </p:spTree>
    <p:extLst>
      <p:ext uri="{BB962C8B-B14F-4D97-AF65-F5344CB8AC3E}">
        <p14:creationId xmlns:p14="http://schemas.microsoft.com/office/powerpoint/2010/main" val="2308634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6063-9BD9-4178-B3B4-0B8578460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activations (answers)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0A390-304A-4730-98B2-78D1A49BB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 example: </a:t>
            </a:r>
          </a:p>
          <a:p>
            <a:pPr lvl="1"/>
            <a:r>
              <a:rPr lang="en-US" dirty="0"/>
              <a:t>At hidden: </a:t>
            </a:r>
          </a:p>
          <a:p>
            <a:pPr lvl="2"/>
            <a:r>
              <a:rPr lang="en-US" dirty="0"/>
              <a:t>z</a:t>
            </a:r>
            <a:r>
              <a:rPr lang="en-US" baseline="-25000" dirty="0"/>
              <a:t>1</a:t>
            </a:r>
            <a:r>
              <a:rPr lang="en-US" dirty="0"/>
              <a:t> = 1 / [1 + exp(-(x</a:t>
            </a:r>
            <a:r>
              <a:rPr lang="en-US" baseline="-25000" dirty="0"/>
              <a:t>0</a:t>
            </a:r>
            <a:r>
              <a:rPr lang="en-US" dirty="0"/>
              <a:t>*w</a:t>
            </a:r>
            <a:r>
              <a:rPr lang="en-US" baseline="30000" dirty="0"/>
              <a:t>(1)</a:t>
            </a:r>
            <a:r>
              <a:rPr lang="en-US" baseline="-25000" dirty="0"/>
              <a:t>10</a:t>
            </a:r>
            <a:r>
              <a:rPr lang="en-US" dirty="0"/>
              <a:t>+x</a:t>
            </a:r>
            <a:r>
              <a:rPr lang="en-US" baseline="-25000" dirty="0"/>
              <a:t>1</a:t>
            </a:r>
            <a:r>
              <a:rPr lang="en-US" dirty="0"/>
              <a:t>*w</a:t>
            </a:r>
            <a:r>
              <a:rPr lang="en-US" baseline="30000" dirty="0"/>
              <a:t>(1)</a:t>
            </a:r>
            <a:r>
              <a:rPr lang="en-US" baseline="-25000" dirty="0"/>
              <a:t>11 </a:t>
            </a:r>
            <a:r>
              <a:rPr lang="en-US" dirty="0"/>
              <a:t>+x</a:t>
            </a:r>
            <a:r>
              <a:rPr lang="en-US" baseline="-25000" dirty="0"/>
              <a:t>2</a:t>
            </a:r>
            <a:r>
              <a:rPr lang="en-US" dirty="0"/>
              <a:t>*w</a:t>
            </a:r>
            <a:r>
              <a:rPr lang="en-US" baseline="30000" dirty="0"/>
              <a:t>(1)</a:t>
            </a:r>
            <a:r>
              <a:rPr lang="en-US" baseline="-25000" dirty="0"/>
              <a:t>12</a:t>
            </a:r>
            <a:r>
              <a:rPr lang="en-US" dirty="0"/>
              <a:t>))]  =    	     1 / [1 + exp(-(1*0.05+0*0. 05+1*0. 05))] = 0.5249</a:t>
            </a:r>
          </a:p>
          <a:p>
            <a:pPr lvl="2"/>
            <a:r>
              <a:rPr lang="en-US" dirty="0"/>
              <a:t>z</a:t>
            </a:r>
            <a:r>
              <a:rPr lang="en-US" baseline="-25000" dirty="0"/>
              <a:t>2</a:t>
            </a:r>
            <a:r>
              <a:rPr lang="en-US" dirty="0"/>
              <a:t> = 1 / [1 + exp(-(x</a:t>
            </a:r>
            <a:r>
              <a:rPr lang="en-US" baseline="-25000" dirty="0"/>
              <a:t>0</a:t>
            </a:r>
            <a:r>
              <a:rPr lang="en-US" dirty="0"/>
              <a:t>*w</a:t>
            </a:r>
            <a:r>
              <a:rPr lang="en-US" baseline="30000" dirty="0"/>
              <a:t>(1)</a:t>
            </a:r>
            <a:r>
              <a:rPr lang="en-US" baseline="-25000" dirty="0"/>
              <a:t>20</a:t>
            </a:r>
            <a:r>
              <a:rPr lang="en-US" dirty="0"/>
              <a:t>+x</a:t>
            </a:r>
            <a:r>
              <a:rPr lang="en-US" baseline="-25000" dirty="0"/>
              <a:t>1</a:t>
            </a:r>
            <a:r>
              <a:rPr lang="en-US" dirty="0"/>
              <a:t>*w</a:t>
            </a:r>
            <a:r>
              <a:rPr lang="en-US" baseline="30000" dirty="0"/>
              <a:t>(1)</a:t>
            </a:r>
            <a:r>
              <a:rPr lang="en-US" baseline="-25000" dirty="0"/>
              <a:t>21 </a:t>
            </a:r>
            <a:r>
              <a:rPr lang="en-US" dirty="0"/>
              <a:t>+x</a:t>
            </a:r>
            <a:r>
              <a:rPr lang="en-US" baseline="-25000" dirty="0"/>
              <a:t>2</a:t>
            </a:r>
            <a:r>
              <a:rPr lang="en-US" dirty="0"/>
              <a:t>*w</a:t>
            </a:r>
            <a:r>
              <a:rPr lang="en-US" baseline="30000" dirty="0"/>
              <a:t>(1)</a:t>
            </a:r>
            <a:r>
              <a:rPr lang="en-US" baseline="-25000" dirty="0"/>
              <a:t>22</a:t>
            </a:r>
            <a:r>
              <a:rPr lang="en-US" dirty="0"/>
              <a:t>))]  = 		     1 / [1 + exp(-(1*0.05+0*0.05+1*0.05))] = 0.5249</a:t>
            </a:r>
          </a:p>
          <a:p>
            <a:pPr lvl="1"/>
            <a:r>
              <a:rPr lang="en-US" dirty="0"/>
              <a:t>At output: </a:t>
            </a:r>
          </a:p>
          <a:p>
            <a:pPr lvl="2"/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 = 1 / [1 + exp(-(z</a:t>
            </a:r>
            <a:r>
              <a:rPr lang="en-US" baseline="-25000" dirty="0"/>
              <a:t>0</a:t>
            </a:r>
            <a:r>
              <a:rPr lang="en-US" dirty="0"/>
              <a:t>*w</a:t>
            </a:r>
            <a:r>
              <a:rPr lang="en-US" baseline="30000" dirty="0"/>
              <a:t>(2)</a:t>
            </a:r>
            <a:r>
              <a:rPr lang="en-US" baseline="-25000" dirty="0"/>
              <a:t>10 </a:t>
            </a:r>
            <a:r>
              <a:rPr lang="en-US" dirty="0"/>
              <a:t>+z</a:t>
            </a:r>
            <a:r>
              <a:rPr lang="en-US" baseline="-25000" dirty="0"/>
              <a:t>1</a:t>
            </a:r>
            <a:r>
              <a:rPr lang="en-US" dirty="0"/>
              <a:t>*w</a:t>
            </a:r>
            <a:r>
              <a:rPr lang="en-US" baseline="30000" dirty="0"/>
              <a:t>(2)</a:t>
            </a:r>
            <a:r>
              <a:rPr lang="en-US" baseline="-25000" dirty="0"/>
              <a:t>11 </a:t>
            </a:r>
            <a:r>
              <a:rPr lang="en-US" dirty="0"/>
              <a:t>+z</a:t>
            </a:r>
            <a:r>
              <a:rPr lang="en-US" baseline="-25000" dirty="0"/>
              <a:t>2</a:t>
            </a:r>
            <a:r>
              <a:rPr lang="en-US" dirty="0"/>
              <a:t>*w</a:t>
            </a:r>
            <a:r>
              <a:rPr lang="en-US" baseline="30000" dirty="0"/>
              <a:t>(2)</a:t>
            </a:r>
            <a:r>
              <a:rPr lang="en-US" baseline="-25000" dirty="0"/>
              <a:t>12</a:t>
            </a:r>
            <a:r>
              <a:rPr lang="en-US" dirty="0"/>
              <a:t>))]                          = 1 / [1 + exp(-(1*0.05+0.5249*0.05+0.5249*0.05))] =  	           0.5256 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 = 1 / [1 + exp(-(z</a:t>
            </a:r>
            <a:r>
              <a:rPr lang="en-US" baseline="-25000" dirty="0"/>
              <a:t>0</a:t>
            </a:r>
            <a:r>
              <a:rPr lang="en-US" dirty="0"/>
              <a:t>*w</a:t>
            </a:r>
            <a:r>
              <a:rPr lang="en-US" baseline="30000" dirty="0"/>
              <a:t>(2)</a:t>
            </a:r>
            <a:r>
              <a:rPr lang="en-US" baseline="-25000" dirty="0"/>
              <a:t>20 </a:t>
            </a:r>
            <a:r>
              <a:rPr lang="en-US" dirty="0"/>
              <a:t>+z</a:t>
            </a:r>
            <a:r>
              <a:rPr lang="en-US" baseline="-25000" dirty="0"/>
              <a:t>1</a:t>
            </a:r>
            <a:r>
              <a:rPr lang="en-US" dirty="0"/>
              <a:t>*w</a:t>
            </a:r>
            <a:r>
              <a:rPr lang="en-US" baseline="30000" dirty="0"/>
              <a:t>(2)</a:t>
            </a:r>
            <a:r>
              <a:rPr lang="en-US" baseline="-25000" dirty="0"/>
              <a:t>21 </a:t>
            </a:r>
            <a:r>
              <a:rPr lang="en-US" dirty="0"/>
              <a:t>+z</a:t>
            </a:r>
            <a:r>
              <a:rPr lang="en-US" baseline="-25000" dirty="0"/>
              <a:t>2</a:t>
            </a:r>
            <a:r>
              <a:rPr lang="en-US" dirty="0"/>
              <a:t>*w</a:t>
            </a:r>
            <a:r>
              <a:rPr lang="en-US" baseline="30000" dirty="0"/>
              <a:t>(2)</a:t>
            </a:r>
            <a:r>
              <a:rPr lang="en-US" baseline="-25000" dirty="0"/>
              <a:t>22</a:t>
            </a:r>
            <a:r>
              <a:rPr lang="en-US" dirty="0"/>
              <a:t>))]                          = 1 / [1 + exp(-(1*0.05+0.5249*0.05+0.5249*0.05))] =  	           0.5256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y</a:t>
            </a:r>
            <a:r>
              <a:rPr lang="en-US" baseline="-25000" dirty="0" err="1">
                <a:sym typeface="Wingdings" panose="05000000000000000000" pitchFamily="2" charset="2"/>
              </a:rPr>
              <a:t>pred</a:t>
            </a:r>
            <a:r>
              <a:rPr lang="en-US" dirty="0">
                <a:sym typeface="Wingdings" panose="05000000000000000000" pitchFamily="2" charset="2"/>
              </a:rPr>
              <a:t> = [1 1]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9B2860-1FFB-4D26-8985-B435F53C512A}"/>
              </a:ext>
            </a:extLst>
          </p:cNvPr>
          <p:cNvSpPr txBox="1"/>
          <p:nvPr/>
        </p:nvSpPr>
        <p:spPr>
          <a:xfrm>
            <a:off x="78267" y="72738"/>
            <a:ext cx="841769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Answers for 2nd architecture </a:t>
            </a:r>
          </a:p>
        </p:txBody>
      </p:sp>
    </p:spTree>
    <p:extLst>
      <p:ext uri="{BB962C8B-B14F-4D97-AF65-F5344CB8AC3E}">
        <p14:creationId xmlns:p14="http://schemas.microsoft.com/office/powerpoint/2010/main" val="4206763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6063-9BD9-4178-B3B4-0B8578460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activations (answers)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0A390-304A-4730-98B2-78D1A49BB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Third example: </a:t>
            </a:r>
          </a:p>
          <a:p>
            <a:pPr lvl="1"/>
            <a:r>
              <a:rPr lang="en-US" dirty="0"/>
              <a:t>At hidden: </a:t>
            </a:r>
          </a:p>
          <a:p>
            <a:pPr lvl="2"/>
            <a:r>
              <a:rPr lang="en-US" dirty="0"/>
              <a:t>z</a:t>
            </a:r>
            <a:r>
              <a:rPr lang="en-US" baseline="-25000" dirty="0"/>
              <a:t>1</a:t>
            </a:r>
            <a:r>
              <a:rPr lang="en-US" dirty="0"/>
              <a:t> = 1 / [1 + exp(-(x</a:t>
            </a:r>
            <a:r>
              <a:rPr lang="en-US" baseline="-25000" dirty="0"/>
              <a:t>0</a:t>
            </a:r>
            <a:r>
              <a:rPr lang="en-US" dirty="0"/>
              <a:t>*w</a:t>
            </a:r>
            <a:r>
              <a:rPr lang="en-US" baseline="30000" dirty="0"/>
              <a:t>(1)</a:t>
            </a:r>
            <a:r>
              <a:rPr lang="en-US" baseline="-25000" dirty="0"/>
              <a:t>10</a:t>
            </a:r>
            <a:r>
              <a:rPr lang="en-US" dirty="0"/>
              <a:t>+x</a:t>
            </a:r>
            <a:r>
              <a:rPr lang="en-US" baseline="-25000" dirty="0"/>
              <a:t>1</a:t>
            </a:r>
            <a:r>
              <a:rPr lang="en-US" dirty="0"/>
              <a:t>*w</a:t>
            </a:r>
            <a:r>
              <a:rPr lang="en-US" baseline="30000" dirty="0"/>
              <a:t>(1)</a:t>
            </a:r>
            <a:r>
              <a:rPr lang="en-US" baseline="-25000" dirty="0"/>
              <a:t>11 </a:t>
            </a:r>
            <a:r>
              <a:rPr lang="en-US" dirty="0"/>
              <a:t>+x</a:t>
            </a:r>
            <a:r>
              <a:rPr lang="en-US" baseline="-25000" dirty="0"/>
              <a:t>2</a:t>
            </a:r>
            <a:r>
              <a:rPr lang="en-US" dirty="0"/>
              <a:t>*w</a:t>
            </a:r>
            <a:r>
              <a:rPr lang="en-US" baseline="30000" dirty="0"/>
              <a:t>(1)</a:t>
            </a:r>
            <a:r>
              <a:rPr lang="en-US" baseline="-25000" dirty="0"/>
              <a:t>12</a:t>
            </a:r>
            <a:r>
              <a:rPr lang="en-US" dirty="0"/>
              <a:t>))]  =    	     1 / [1 + exp(-(1*0.05+1*0. 05+1*0. 05))] = 0.5374</a:t>
            </a:r>
          </a:p>
          <a:p>
            <a:pPr lvl="2"/>
            <a:r>
              <a:rPr lang="en-US" dirty="0"/>
              <a:t>z</a:t>
            </a:r>
            <a:r>
              <a:rPr lang="en-US" baseline="-25000" dirty="0"/>
              <a:t>2</a:t>
            </a:r>
            <a:r>
              <a:rPr lang="en-US" dirty="0"/>
              <a:t> = 1 / [1 + exp(-(x</a:t>
            </a:r>
            <a:r>
              <a:rPr lang="en-US" baseline="-25000" dirty="0"/>
              <a:t>0</a:t>
            </a:r>
            <a:r>
              <a:rPr lang="en-US" dirty="0"/>
              <a:t>*w</a:t>
            </a:r>
            <a:r>
              <a:rPr lang="en-US" baseline="30000" dirty="0"/>
              <a:t>(1)</a:t>
            </a:r>
            <a:r>
              <a:rPr lang="en-US" baseline="-25000" dirty="0"/>
              <a:t>20</a:t>
            </a:r>
            <a:r>
              <a:rPr lang="en-US" dirty="0"/>
              <a:t>+x</a:t>
            </a:r>
            <a:r>
              <a:rPr lang="en-US" baseline="-25000" dirty="0"/>
              <a:t>1</a:t>
            </a:r>
            <a:r>
              <a:rPr lang="en-US" dirty="0"/>
              <a:t>*w</a:t>
            </a:r>
            <a:r>
              <a:rPr lang="en-US" baseline="30000" dirty="0"/>
              <a:t>(1)</a:t>
            </a:r>
            <a:r>
              <a:rPr lang="en-US" baseline="-25000" dirty="0"/>
              <a:t>21 </a:t>
            </a:r>
            <a:r>
              <a:rPr lang="en-US" dirty="0"/>
              <a:t>+x</a:t>
            </a:r>
            <a:r>
              <a:rPr lang="en-US" baseline="-25000" dirty="0"/>
              <a:t>2</a:t>
            </a:r>
            <a:r>
              <a:rPr lang="en-US" dirty="0"/>
              <a:t>*w</a:t>
            </a:r>
            <a:r>
              <a:rPr lang="en-US" baseline="30000" dirty="0"/>
              <a:t>(1)</a:t>
            </a:r>
            <a:r>
              <a:rPr lang="en-US" baseline="-25000" dirty="0"/>
              <a:t>22</a:t>
            </a:r>
            <a:r>
              <a:rPr lang="en-US" dirty="0"/>
              <a:t>))]  = 		     1 / [1 + exp(-(1*0.05+1*0.05+1*0.05))] = 0.5374</a:t>
            </a:r>
          </a:p>
          <a:p>
            <a:pPr lvl="1"/>
            <a:r>
              <a:rPr lang="en-US" dirty="0"/>
              <a:t>At output: </a:t>
            </a:r>
          </a:p>
          <a:p>
            <a:pPr lvl="2"/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 = 1 / [1 + exp(-(z</a:t>
            </a:r>
            <a:r>
              <a:rPr lang="en-US" baseline="-25000" dirty="0"/>
              <a:t>0</a:t>
            </a:r>
            <a:r>
              <a:rPr lang="en-US" dirty="0"/>
              <a:t>*w</a:t>
            </a:r>
            <a:r>
              <a:rPr lang="en-US" baseline="30000" dirty="0"/>
              <a:t>(2)</a:t>
            </a:r>
            <a:r>
              <a:rPr lang="en-US" baseline="-25000" dirty="0"/>
              <a:t>10 </a:t>
            </a:r>
            <a:r>
              <a:rPr lang="en-US" dirty="0"/>
              <a:t>+z</a:t>
            </a:r>
            <a:r>
              <a:rPr lang="en-US" baseline="-25000" dirty="0"/>
              <a:t>1</a:t>
            </a:r>
            <a:r>
              <a:rPr lang="en-US" dirty="0"/>
              <a:t>*w</a:t>
            </a:r>
            <a:r>
              <a:rPr lang="en-US" baseline="30000" dirty="0"/>
              <a:t>(2)</a:t>
            </a:r>
            <a:r>
              <a:rPr lang="en-US" baseline="-25000" dirty="0"/>
              <a:t>11 </a:t>
            </a:r>
            <a:r>
              <a:rPr lang="en-US" dirty="0"/>
              <a:t>+z</a:t>
            </a:r>
            <a:r>
              <a:rPr lang="en-US" baseline="-25000" dirty="0"/>
              <a:t>2</a:t>
            </a:r>
            <a:r>
              <a:rPr lang="en-US" dirty="0"/>
              <a:t>*w</a:t>
            </a:r>
            <a:r>
              <a:rPr lang="en-US" baseline="30000" dirty="0"/>
              <a:t>(2)</a:t>
            </a:r>
            <a:r>
              <a:rPr lang="en-US" baseline="-25000" dirty="0"/>
              <a:t>12</a:t>
            </a:r>
            <a:r>
              <a:rPr lang="en-US" dirty="0"/>
              <a:t>))]                          = 1 / [1 + exp(-(1*0.05+0.5374*0.05+0. 5374*0.05))] =  	           0.5259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 = 1 / [1 + exp(-(z</a:t>
            </a:r>
            <a:r>
              <a:rPr lang="en-US" baseline="-25000" dirty="0"/>
              <a:t>0</a:t>
            </a:r>
            <a:r>
              <a:rPr lang="en-US" dirty="0"/>
              <a:t>*w</a:t>
            </a:r>
            <a:r>
              <a:rPr lang="en-US" baseline="30000" dirty="0"/>
              <a:t>(2)</a:t>
            </a:r>
            <a:r>
              <a:rPr lang="en-US" baseline="-25000" dirty="0"/>
              <a:t>20 </a:t>
            </a:r>
            <a:r>
              <a:rPr lang="en-US" dirty="0"/>
              <a:t>+z</a:t>
            </a:r>
            <a:r>
              <a:rPr lang="en-US" baseline="-25000" dirty="0"/>
              <a:t>1</a:t>
            </a:r>
            <a:r>
              <a:rPr lang="en-US" dirty="0"/>
              <a:t>*w</a:t>
            </a:r>
            <a:r>
              <a:rPr lang="en-US" baseline="30000" dirty="0"/>
              <a:t>(2)</a:t>
            </a:r>
            <a:r>
              <a:rPr lang="en-US" baseline="-25000" dirty="0"/>
              <a:t>21 </a:t>
            </a:r>
            <a:r>
              <a:rPr lang="en-US" dirty="0"/>
              <a:t>+z</a:t>
            </a:r>
            <a:r>
              <a:rPr lang="en-US" baseline="-25000" dirty="0"/>
              <a:t>2</a:t>
            </a:r>
            <a:r>
              <a:rPr lang="en-US" dirty="0"/>
              <a:t>*w</a:t>
            </a:r>
            <a:r>
              <a:rPr lang="en-US" baseline="30000" dirty="0"/>
              <a:t>(2)</a:t>
            </a:r>
            <a:r>
              <a:rPr lang="en-US" baseline="-25000" dirty="0"/>
              <a:t>22</a:t>
            </a:r>
            <a:r>
              <a:rPr lang="en-US" dirty="0"/>
              <a:t>))]                          = 1 / [1 + exp(-(1*0.05+0. 5374*0.05+0. 5374*0.05))] =  	           0.5259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y</a:t>
            </a:r>
            <a:r>
              <a:rPr lang="en-US" baseline="-25000" dirty="0" err="1">
                <a:sym typeface="Wingdings" panose="05000000000000000000" pitchFamily="2" charset="2"/>
              </a:rPr>
              <a:t>pred</a:t>
            </a:r>
            <a:r>
              <a:rPr lang="en-US" dirty="0">
                <a:sym typeface="Wingdings" panose="05000000000000000000" pitchFamily="2" charset="2"/>
              </a:rPr>
              <a:t> = [1 1]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D68D0-EC9C-444F-B812-0830BC05E67A}"/>
              </a:ext>
            </a:extLst>
          </p:cNvPr>
          <p:cNvSpPr txBox="1"/>
          <p:nvPr/>
        </p:nvSpPr>
        <p:spPr>
          <a:xfrm>
            <a:off x="78267" y="72738"/>
            <a:ext cx="841769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Answers for 2nd architecture </a:t>
            </a:r>
          </a:p>
        </p:txBody>
      </p:sp>
    </p:spTree>
    <p:extLst>
      <p:ext uri="{BB962C8B-B14F-4D97-AF65-F5344CB8AC3E}">
        <p14:creationId xmlns:p14="http://schemas.microsoft.com/office/powerpoint/2010/main" val="14057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86465-569D-4625-9C57-108950AF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architecture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4619CB-430D-4CAC-AB22-19885E3F3F85}"/>
              </a:ext>
            </a:extLst>
          </p:cNvPr>
          <p:cNvSpPr/>
          <p:nvPr/>
        </p:nvSpPr>
        <p:spPr>
          <a:xfrm>
            <a:off x="3684233" y="3222594"/>
            <a:ext cx="1154097" cy="11540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z</a:t>
            </a:r>
            <a:r>
              <a:rPr lang="en-US" sz="4000" baseline="-25000" dirty="0">
                <a:solidFill>
                  <a:schemeClr val="tx1"/>
                </a:solidFill>
              </a:rPr>
              <a:t>1</a:t>
            </a:r>
            <a:endParaRPr lang="en-US" sz="3200" baseline="-250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C78181-FB4E-4EDE-8B20-24E04E0D05D7}"/>
              </a:ext>
            </a:extLst>
          </p:cNvPr>
          <p:cNvSpPr/>
          <p:nvPr/>
        </p:nvSpPr>
        <p:spPr>
          <a:xfrm>
            <a:off x="6624221" y="3222593"/>
            <a:ext cx="1154097" cy="11540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y</a:t>
            </a:r>
            <a:r>
              <a:rPr lang="en-US" sz="40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D592A3-32CD-4520-9D13-51C624826FA7}"/>
              </a:ext>
            </a:extLst>
          </p:cNvPr>
          <p:cNvSpPr/>
          <p:nvPr/>
        </p:nvSpPr>
        <p:spPr>
          <a:xfrm>
            <a:off x="935854" y="1937554"/>
            <a:ext cx="962488" cy="962488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x</a:t>
            </a:r>
            <a:r>
              <a:rPr lang="en-US" sz="4000" baseline="-25000" dirty="0">
                <a:solidFill>
                  <a:schemeClr val="tx1"/>
                </a:solidFill>
              </a:rPr>
              <a:t>0</a:t>
            </a:r>
            <a:endParaRPr lang="en-US" sz="3200" baseline="-250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EE3F8D-200E-4564-B220-5574CCE33AB2}"/>
              </a:ext>
            </a:extLst>
          </p:cNvPr>
          <p:cNvSpPr/>
          <p:nvPr/>
        </p:nvSpPr>
        <p:spPr>
          <a:xfrm>
            <a:off x="943252" y="3283261"/>
            <a:ext cx="962488" cy="962488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x</a:t>
            </a:r>
            <a:r>
              <a:rPr lang="en-US" sz="4000" baseline="-25000" dirty="0">
                <a:solidFill>
                  <a:schemeClr val="tx1"/>
                </a:solidFill>
              </a:rPr>
              <a:t>1</a:t>
            </a:r>
            <a:endParaRPr lang="en-US" sz="3200" baseline="-250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61A69B-A123-48B3-B67B-327110659CCA}"/>
              </a:ext>
            </a:extLst>
          </p:cNvPr>
          <p:cNvSpPr/>
          <p:nvPr/>
        </p:nvSpPr>
        <p:spPr>
          <a:xfrm>
            <a:off x="943252" y="4628968"/>
            <a:ext cx="962488" cy="962488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x</a:t>
            </a:r>
            <a:r>
              <a:rPr lang="en-US" sz="4000" baseline="-25000" dirty="0">
                <a:solidFill>
                  <a:schemeClr val="tx1"/>
                </a:solidFill>
              </a:rPr>
              <a:t>2</a:t>
            </a:r>
            <a:endParaRPr lang="en-US" sz="3200" baseline="-250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9867E1-A68D-4D87-A74F-4E9A4C143AD8}"/>
              </a:ext>
            </a:extLst>
          </p:cNvPr>
          <p:cNvCxnSpPr>
            <a:stCxn id="6" idx="6"/>
            <a:endCxn id="4" idx="2"/>
          </p:cNvCxnSpPr>
          <p:nvPr/>
        </p:nvCxnSpPr>
        <p:spPr>
          <a:xfrm>
            <a:off x="1898342" y="2418798"/>
            <a:ext cx="1785891" cy="1380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9467A1-492C-4D40-9E7B-0C6CFDE824AC}"/>
              </a:ext>
            </a:extLst>
          </p:cNvPr>
          <p:cNvCxnSpPr>
            <a:cxnSpLocks/>
            <a:stCxn id="7" idx="6"/>
            <a:endCxn id="4" idx="2"/>
          </p:cNvCxnSpPr>
          <p:nvPr/>
        </p:nvCxnSpPr>
        <p:spPr>
          <a:xfrm>
            <a:off x="1905740" y="3764505"/>
            <a:ext cx="1778493" cy="3513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252C8E-D2F7-461D-8F1B-399410B7D1F0}"/>
              </a:ext>
            </a:extLst>
          </p:cNvPr>
          <p:cNvCxnSpPr>
            <a:cxnSpLocks/>
            <a:stCxn id="8" idx="6"/>
            <a:endCxn id="4" idx="2"/>
          </p:cNvCxnSpPr>
          <p:nvPr/>
        </p:nvCxnSpPr>
        <p:spPr>
          <a:xfrm flipV="1">
            <a:off x="1905740" y="3799643"/>
            <a:ext cx="1778493" cy="131056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D5E27CA-14A1-4E95-858F-ACBE2E316EE3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4838330" y="3799642"/>
            <a:ext cx="17858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D625EA6-B18F-4C4E-B79B-CC556EFCEF00}"/>
              </a:ext>
            </a:extLst>
          </p:cNvPr>
          <p:cNvSpPr txBox="1"/>
          <p:nvPr/>
        </p:nvSpPr>
        <p:spPr>
          <a:xfrm rot="2248178">
            <a:off x="2386616" y="2519302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</a:t>
            </a:r>
            <a:r>
              <a:rPr lang="en-US" sz="2400" baseline="30000" dirty="0"/>
              <a:t>(1)</a:t>
            </a:r>
            <a:r>
              <a:rPr lang="en-US" sz="2400" baseline="-250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9487A5-4426-47F5-A604-D0A15495C701}"/>
              </a:ext>
            </a:extLst>
          </p:cNvPr>
          <p:cNvSpPr txBox="1"/>
          <p:nvPr/>
        </p:nvSpPr>
        <p:spPr>
          <a:xfrm>
            <a:off x="2241133" y="3277153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</a:t>
            </a:r>
            <a:r>
              <a:rPr lang="en-US" sz="2400" baseline="30000" dirty="0"/>
              <a:t>(1)</a:t>
            </a:r>
            <a:r>
              <a:rPr lang="en-US" sz="2400" baseline="-25000" dirty="0"/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AE1E0A-F105-4F69-BCBC-3258BA9D108A}"/>
              </a:ext>
            </a:extLst>
          </p:cNvPr>
          <p:cNvSpPr txBox="1"/>
          <p:nvPr/>
        </p:nvSpPr>
        <p:spPr>
          <a:xfrm rot="19552585">
            <a:off x="2429525" y="4424061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</a:t>
            </a:r>
            <a:r>
              <a:rPr lang="en-US" sz="2400" baseline="30000" dirty="0"/>
              <a:t>(1)</a:t>
            </a:r>
            <a:r>
              <a:rPr lang="en-US" sz="2400" baseline="-25000" dirty="0"/>
              <a:t>12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0B3592-764F-4247-89DE-C00E9BB6AEDD}"/>
              </a:ext>
            </a:extLst>
          </p:cNvPr>
          <p:cNvSpPr txBox="1"/>
          <p:nvPr/>
        </p:nvSpPr>
        <p:spPr>
          <a:xfrm>
            <a:off x="5107004" y="3302840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</a:t>
            </a:r>
            <a:r>
              <a:rPr lang="en-US" sz="2400" baseline="30000" dirty="0"/>
              <a:t>(2)</a:t>
            </a:r>
            <a:r>
              <a:rPr lang="en-US" sz="2400" baseline="-25000" dirty="0"/>
              <a:t>11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6F8F5AE-F30D-4675-ABBB-0EAD4EF6C6AC}"/>
              </a:ext>
            </a:extLst>
          </p:cNvPr>
          <p:cNvSpPr/>
          <p:nvPr/>
        </p:nvSpPr>
        <p:spPr>
          <a:xfrm>
            <a:off x="3684232" y="1555931"/>
            <a:ext cx="1154097" cy="11540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z</a:t>
            </a:r>
            <a:r>
              <a:rPr lang="en-US" sz="4000" baseline="-25000" dirty="0">
                <a:solidFill>
                  <a:schemeClr val="tx1"/>
                </a:solidFill>
              </a:rPr>
              <a:t>0</a:t>
            </a:r>
            <a:endParaRPr lang="en-US" sz="3200" baseline="-250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DA1D0AC-C5F1-44EC-B426-B8606E877FA6}"/>
              </a:ext>
            </a:extLst>
          </p:cNvPr>
          <p:cNvCxnSpPr>
            <a:cxnSpLocks/>
            <a:stCxn id="32" idx="6"/>
            <a:endCxn id="5" idx="2"/>
          </p:cNvCxnSpPr>
          <p:nvPr/>
        </p:nvCxnSpPr>
        <p:spPr>
          <a:xfrm>
            <a:off x="4838329" y="2132980"/>
            <a:ext cx="1785892" cy="166666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D45CE4E-5779-42E4-BF3B-D1AE914EBB0F}"/>
              </a:ext>
            </a:extLst>
          </p:cNvPr>
          <p:cNvSpPr txBox="1"/>
          <p:nvPr/>
        </p:nvSpPr>
        <p:spPr>
          <a:xfrm rot="2611621">
            <a:off x="5362604" y="2407415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</a:t>
            </a:r>
            <a:r>
              <a:rPr lang="en-US" sz="2400" baseline="30000" dirty="0"/>
              <a:t>(2)</a:t>
            </a:r>
            <a:r>
              <a:rPr lang="en-US" sz="2400" baseline="-25000" dirty="0"/>
              <a:t>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FA87BC-6F8E-45CA-9FFB-E0D6FF349E1F}"/>
              </a:ext>
            </a:extLst>
          </p:cNvPr>
          <p:cNvSpPr txBox="1"/>
          <p:nvPr/>
        </p:nvSpPr>
        <p:spPr>
          <a:xfrm>
            <a:off x="899347" y="5859266"/>
            <a:ext cx="6865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input					hidden				output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6E0442-FD94-4900-BE57-0DF141092196}"/>
              </a:ext>
            </a:extLst>
          </p:cNvPr>
          <p:cNvSpPr txBox="1"/>
          <p:nvPr/>
        </p:nvSpPr>
        <p:spPr>
          <a:xfrm>
            <a:off x="5486400" y="123096"/>
            <a:ext cx="3564565" cy="20928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 the notation conventions for the weights: </a:t>
            </a:r>
          </a:p>
          <a:p>
            <a:pPr algn="ctr"/>
            <a:r>
              <a:rPr lang="en-US" sz="2200" b="1" dirty="0"/>
              <a:t>w</a:t>
            </a:r>
            <a:r>
              <a:rPr lang="en-US" sz="2200" b="1" baseline="30000" dirty="0"/>
              <a:t>(L)</a:t>
            </a:r>
            <a:r>
              <a:rPr lang="en-US" sz="2200" b="1" baseline="-25000" dirty="0"/>
              <a:t>ji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L = target layer, j = index of unit in layer L, </a:t>
            </a:r>
            <a:r>
              <a:rPr lang="en-US" dirty="0" err="1"/>
              <a:t>i</a:t>
            </a:r>
            <a:r>
              <a:rPr lang="en-US" dirty="0"/>
              <a:t> = index of unit in layer that is connected to L by this weight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FD4065-78BD-4C87-A1BE-818722B6E6FD}"/>
              </a:ext>
            </a:extLst>
          </p:cNvPr>
          <p:cNvSpPr txBox="1"/>
          <p:nvPr/>
        </p:nvSpPr>
        <p:spPr>
          <a:xfrm>
            <a:off x="22110" y="1266544"/>
            <a:ext cx="312302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0 subscript denotes a bias unit (input fixed to 1)</a:t>
            </a:r>
          </a:p>
        </p:txBody>
      </p:sp>
    </p:spTree>
    <p:extLst>
      <p:ext uri="{BB962C8B-B14F-4D97-AF65-F5344CB8AC3E}">
        <p14:creationId xmlns:p14="http://schemas.microsoft.com/office/powerpoint/2010/main" val="114869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119A-6C17-4443-AF2F-6AAA360E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activations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DE348-0F62-4244-9457-C9F1E0E93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all examples, x = [x1 x2], plus include 1 for bias</a:t>
            </a:r>
          </a:p>
          <a:p>
            <a:r>
              <a:rPr lang="en-US" dirty="0"/>
              <a:t>Assume sigmoid activation function</a:t>
            </a:r>
          </a:p>
          <a:p>
            <a:r>
              <a:rPr lang="en-US" dirty="0"/>
              <a:t>Initialize all weights to 0.1</a:t>
            </a:r>
          </a:p>
          <a:p>
            <a:r>
              <a:rPr lang="en-US" dirty="0"/>
              <a:t>First example: x = [1 0]</a:t>
            </a:r>
          </a:p>
          <a:p>
            <a:r>
              <a:rPr lang="en-US" dirty="0"/>
              <a:t>Second example: x = [0 1]</a:t>
            </a:r>
          </a:p>
          <a:p>
            <a:r>
              <a:rPr lang="en-US" dirty="0"/>
              <a:t>Third example: x = [1 1]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EE47EFC-C5AD-4F52-9C0C-660B5A1F0A2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23829" b="-11985"/>
          <a:stretch>
            <a:fillRect/>
          </a:stretch>
        </p:blipFill>
        <p:spPr>
          <a:xfrm>
            <a:off x="6833827" y="2221681"/>
            <a:ext cx="1920240" cy="83210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7A8EFE-EF25-480E-9094-6AA4849DF228}"/>
                  </a:ext>
                </a:extLst>
              </p:cNvPr>
              <p:cNvSpPr txBox="1"/>
              <p:nvPr/>
            </p:nvSpPr>
            <p:spPr>
              <a:xfrm>
                <a:off x="4690753" y="4367590"/>
                <a:ext cx="214307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Pre-append 1 to get full input vector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7A8EFE-EF25-480E-9094-6AA4849DF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753" y="4367590"/>
                <a:ext cx="2143073" cy="646331"/>
              </a:xfrm>
              <a:prstGeom prst="rect">
                <a:avLst/>
              </a:prstGeom>
              <a:blipFill>
                <a:blip r:embed="rId3"/>
                <a:stretch>
                  <a:fillRect l="-1977" t="-3704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E9C748E5-324C-4D06-B381-21BC64CC6B45}"/>
              </a:ext>
            </a:extLst>
          </p:cNvPr>
          <p:cNvSpPr txBox="1"/>
          <p:nvPr/>
        </p:nvSpPr>
        <p:spPr>
          <a:xfrm>
            <a:off x="6467708" y="3081438"/>
            <a:ext cx="18076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=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logsig</a:t>
            </a:r>
            <a:r>
              <a:rPr lang="en-US" dirty="0"/>
              <a:t> </a:t>
            </a:r>
          </a:p>
          <a:p>
            <a:r>
              <a:rPr lang="en-US" dirty="0"/>
              <a:t>= σ(a)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D92F33-D02A-4A5C-B1D2-922C9F27B58B}"/>
              </a:ext>
            </a:extLst>
          </p:cNvPr>
          <p:cNvSpPr txBox="1"/>
          <p:nvPr/>
        </p:nvSpPr>
        <p:spPr>
          <a:xfrm>
            <a:off x="628650" y="5081903"/>
            <a:ext cx="350189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Formula for unit activation from the  lecture slides.  </a:t>
            </a:r>
            <a:r>
              <a:rPr lang="en-US" dirty="0"/>
              <a:t>Note that this is the same thing as the dot product between the input units’ activity and the weight vector.</a:t>
            </a:r>
            <a:endParaRPr lang="en-US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C95BE93-1764-4319-A330-F30EE65AF03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t="6123" b="2040"/>
          <a:stretch/>
        </p:blipFill>
        <p:spPr>
          <a:xfrm>
            <a:off x="4608247" y="5412754"/>
            <a:ext cx="3185700" cy="108012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775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B4619CB-430D-4CAC-AB22-19885E3F3F85}"/>
              </a:ext>
            </a:extLst>
          </p:cNvPr>
          <p:cNvSpPr/>
          <p:nvPr/>
        </p:nvSpPr>
        <p:spPr>
          <a:xfrm>
            <a:off x="3942386" y="3015284"/>
            <a:ext cx="1154097" cy="11540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z</a:t>
            </a:r>
            <a:r>
              <a:rPr lang="en-US" sz="4000" baseline="-25000" dirty="0">
                <a:solidFill>
                  <a:schemeClr val="tx1"/>
                </a:solidFill>
              </a:rPr>
              <a:t>1</a:t>
            </a:r>
            <a:endParaRPr lang="en-US" sz="3200" baseline="-250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C78181-FB4E-4EDE-8B20-24E04E0D05D7}"/>
              </a:ext>
            </a:extLst>
          </p:cNvPr>
          <p:cNvSpPr/>
          <p:nvPr/>
        </p:nvSpPr>
        <p:spPr>
          <a:xfrm>
            <a:off x="6882374" y="3015283"/>
            <a:ext cx="1154097" cy="11540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y</a:t>
            </a:r>
            <a:r>
              <a:rPr lang="en-US" sz="40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D592A3-32CD-4520-9D13-51C624826FA7}"/>
              </a:ext>
            </a:extLst>
          </p:cNvPr>
          <p:cNvSpPr/>
          <p:nvPr/>
        </p:nvSpPr>
        <p:spPr>
          <a:xfrm>
            <a:off x="1194007" y="1730244"/>
            <a:ext cx="962488" cy="962488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x</a:t>
            </a:r>
            <a:r>
              <a:rPr lang="en-US" sz="4000" baseline="-25000" dirty="0">
                <a:solidFill>
                  <a:schemeClr val="tx1"/>
                </a:solidFill>
              </a:rPr>
              <a:t>0</a:t>
            </a:r>
            <a:endParaRPr lang="en-US" sz="3200" baseline="-250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EE3F8D-200E-4564-B220-5574CCE33AB2}"/>
              </a:ext>
            </a:extLst>
          </p:cNvPr>
          <p:cNvSpPr/>
          <p:nvPr/>
        </p:nvSpPr>
        <p:spPr>
          <a:xfrm>
            <a:off x="1201405" y="3075951"/>
            <a:ext cx="962488" cy="962488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x</a:t>
            </a:r>
            <a:r>
              <a:rPr lang="en-US" sz="4000" baseline="-25000" dirty="0">
                <a:solidFill>
                  <a:schemeClr val="tx1"/>
                </a:solidFill>
              </a:rPr>
              <a:t>1</a:t>
            </a:r>
            <a:endParaRPr lang="en-US" sz="3200" baseline="-250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61A69B-A123-48B3-B67B-327110659CCA}"/>
              </a:ext>
            </a:extLst>
          </p:cNvPr>
          <p:cNvSpPr/>
          <p:nvPr/>
        </p:nvSpPr>
        <p:spPr>
          <a:xfrm>
            <a:off x="1201405" y="4421658"/>
            <a:ext cx="962488" cy="962488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x</a:t>
            </a:r>
            <a:r>
              <a:rPr lang="en-US" sz="4000" baseline="-25000" dirty="0">
                <a:solidFill>
                  <a:schemeClr val="tx1"/>
                </a:solidFill>
              </a:rPr>
              <a:t>2</a:t>
            </a:r>
            <a:endParaRPr lang="en-US" sz="3200" baseline="-250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9867E1-A68D-4D87-A74F-4E9A4C143AD8}"/>
              </a:ext>
            </a:extLst>
          </p:cNvPr>
          <p:cNvCxnSpPr>
            <a:stCxn id="6" idx="6"/>
            <a:endCxn id="4" idx="2"/>
          </p:cNvCxnSpPr>
          <p:nvPr/>
        </p:nvCxnSpPr>
        <p:spPr>
          <a:xfrm>
            <a:off x="2156495" y="2211488"/>
            <a:ext cx="1785891" cy="1380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9467A1-492C-4D40-9E7B-0C6CFDE824AC}"/>
              </a:ext>
            </a:extLst>
          </p:cNvPr>
          <p:cNvCxnSpPr>
            <a:cxnSpLocks/>
            <a:stCxn id="7" idx="6"/>
            <a:endCxn id="4" idx="2"/>
          </p:cNvCxnSpPr>
          <p:nvPr/>
        </p:nvCxnSpPr>
        <p:spPr>
          <a:xfrm>
            <a:off x="2163893" y="3557195"/>
            <a:ext cx="1778493" cy="3513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252C8E-D2F7-461D-8F1B-399410B7D1F0}"/>
              </a:ext>
            </a:extLst>
          </p:cNvPr>
          <p:cNvCxnSpPr>
            <a:cxnSpLocks/>
            <a:stCxn id="8" idx="6"/>
            <a:endCxn id="4" idx="2"/>
          </p:cNvCxnSpPr>
          <p:nvPr/>
        </p:nvCxnSpPr>
        <p:spPr>
          <a:xfrm flipV="1">
            <a:off x="2163893" y="3592333"/>
            <a:ext cx="1778493" cy="131056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D5E27CA-14A1-4E95-858F-ACBE2E316EE3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5096483" y="3592332"/>
            <a:ext cx="17858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D625EA6-B18F-4C4E-B79B-CC556EFCEF00}"/>
              </a:ext>
            </a:extLst>
          </p:cNvPr>
          <p:cNvSpPr txBox="1"/>
          <p:nvPr/>
        </p:nvSpPr>
        <p:spPr>
          <a:xfrm rot="2248178">
            <a:off x="2644769" y="2311992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</a:t>
            </a:r>
            <a:r>
              <a:rPr lang="en-US" sz="2400" baseline="30000" dirty="0"/>
              <a:t>(1)</a:t>
            </a:r>
            <a:r>
              <a:rPr lang="en-US" sz="2400" baseline="-250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9487A5-4426-47F5-A604-D0A15495C701}"/>
              </a:ext>
            </a:extLst>
          </p:cNvPr>
          <p:cNvSpPr txBox="1"/>
          <p:nvPr/>
        </p:nvSpPr>
        <p:spPr>
          <a:xfrm>
            <a:off x="2499286" y="3069843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</a:t>
            </a:r>
            <a:r>
              <a:rPr lang="en-US" sz="2400" baseline="30000" dirty="0"/>
              <a:t>(1)</a:t>
            </a:r>
            <a:r>
              <a:rPr lang="en-US" sz="2400" baseline="-25000" dirty="0"/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AE1E0A-F105-4F69-BCBC-3258BA9D108A}"/>
              </a:ext>
            </a:extLst>
          </p:cNvPr>
          <p:cNvSpPr txBox="1"/>
          <p:nvPr/>
        </p:nvSpPr>
        <p:spPr>
          <a:xfrm rot="19552585">
            <a:off x="2687678" y="4216751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</a:t>
            </a:r>
            <a:r>
              <a:rPr lang="en-US" sz="2400" baseline="30000" dirty="0"/>
              <a:t>(1)</a:t>
            </a:r>
            <a:r>
              <a:rPr lang="en-US" sz="2400" baseline="-25000" dirty="0"/>
              <a:t>12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0B3592-764F-4247-89DE-C00E9BB6AEDD}"/>
              </a:ext>
            </a:extLst>
          </p:cNvPr>
          <p:cNvSpPr txBox="1"/>
          <p:nvPr/>
        </p:nvSpPr>
        <p:spPr>
          <a:xfrm>
            <a:off x="5365157" y="3095530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</a:t>
            </a:r>
            <a:r>
              <a:rPr lang="en-US" sz="2400" baseline="30000" dirty="0"/>
              <a:t>(2)</a:t>
            </a:r>
            <a:r>
              <a:rPr lang="en-US" sz="2400" baseline="-25000" dirty="0"/>
              <a:t>11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6F8F5AE-F30D-4675-ABBB-0EAD4EF6C6AC}"/>
              </a:ext>
            </a:extLst>
          </p:cNvPr>
          <p:cNvSpPr/>
          <p:nvPr/>
        </p:nvSpPr>
        <p:spPr>
          <a:xfrm>
            <a:off x="3942385" y="1348621"/>
            <a:ext cx="1154097" cy="11540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z</a:t>
            </a:r>
            <a:r>
              <a:rPr lang="en-US" sz="4000" baseline="-25000" dirty="0">
                <a:solidFill>
                  <a:schemeClr val="tx1"/>
                </a:solidFill>
              </a:rPr>
              <a:t>0</a:t>
            </a:r>
            <a:endParaRPr lang="en-US" sz="3200" baseline="-250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DA1D0AC-C5F1-44EC-B426-B8606E877FA6}"/>
              </a:ext>
            </a:extLst>
          </p:cNvPr>
          <p:cNvCxnSpPr>
            <a:cxnSpLocks/>
            <a:stCxn id="32" idx="6"/>
            <a:endCxn id="5" idx="2"/>
          </p:cNvCxnSpPr>
          <p:nvPr/>
        </p:nvCxnSpPr>
        <p:spPr>
          <a:xfrm>
            <a:off x="5096482" y="1925670"/>
            <a:ext cx="1785892" cy="166666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D45CE4E-5779-42E4-BF3B-D1AE914EBB0F}"/>
              </a:ext>
            </a:extLst>
          </p:cNvPr>
          <p:cNvSpPr txBox="1"/>
          <p:nvPr/>
        </p:nvSpPr>
        <p:spPr>
          <a:xfrm rot="2611621">
            <a:off x="5620757" y="2200105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</a:t>
            </a:r>
            <a:r>
              <a:rPr lang="en-US" sz="2400" baseline="30000" dirty="0"/>
              <a:t>(2)</a:t>
            </a:r>
            <a:r>
              <a:rPr lang="en-US" sz="2400" baseline="-25000" dirty="0"/>
              <a:t>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FA87BC-6F8E-45CA-9FFB-E0D6FF349E1F}"/>
              </a:ext>
            </a:extLst>
          </p:cNvPr>
          <p:cNvSpPr txBox="1"/>
          <p:nvPr/>
        </p:nvSpPr>
        <p:spPr>
          <a:xfrm>
            <a:off x="1378850" y="5836964"/>
            <a:ext cx="6865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input					hidden				output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F159C8-2C2B-459B-8E76-BAB18CB7DF4B}"/>
              </a:ext>
            </a:extLst>
          </p:cNvPr>
          <p:cNvSpPr txBox="1"/>
          <p:nvPr/>
        </p:nvSpPr>
        <p:spPr>
          <a:xfrm>
            <a:off x="0" y="22808"/>
            <a:ext cx="32004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How this looks for the first example: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D795103-2FB5-4734-A874-8D1396A34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65572" y="814180"/>
                <a:ext cx="1626556" cy="492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26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600" dirty="0"/>
                  <a:t> = [1 1 0]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D795103-2FB5-4734-A874-8D1396A34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72" y="814180"/>
                <a:ext cx="1626556" cy="492443"/>
              </a:xfrm>
              <a:prstGeom prst="rect">
                <a:avLst/>
              </a:prstGeom>
              <a:blipFill>
                <a:blip r:embed="rId2"/>
                <a:stretch>
                  <a:fillRect t="-9756" r="-743" b="-304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A88E20-86ED-4F2E-8C9F-87E34F961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591195" y="4923305"/>
                <a:ext cx="2651252" cy="4449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2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200" dirty="0"/>
                  <a:t> = [0.1 0.1 0.1]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A88E20-86ED-4F2E-8C9F-87E34F961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195" y="4923305"/>
                <a:ext cx="2651252" cy="444994"/>
              </a:xfrm>
              <a:prstGeom prst="rect">
                <a:avLst/>
              </a:prstGeom>
              <a:blipFill>
                <a:blip r:embed="rId3"/>
                <a:stretch>
                  <a:fillRect t="-4000" b="-25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FAE9146-62AA-4D62-9EF5-D64BB3FF3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904874" y="4213166"/>
                <a:ext cx="2075233" cy="4449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2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2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200" dirty="0"/>
                  <a:t> = [0.1 0.1]</a:t>
                </a: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FAE9146-62AA-4D62-9EF5-D64BB3FF3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874" y="4213166"/>
                <a:ext cx="2075233" cy="444994"/>
              </a:xfrm>
              <a:prstGeom prst="rect">
                <a:avLst/>
              </a:prstGeom>
              <a:blipFill>
                <a:blip r:embed="rId4"/>
                <a:stretch>
                  <a:fillRect t="-4000" b="-2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EC1FA68-7711-4D46-B058-6BD9E1298B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468977" y="614245"/>
                <a:ext cx="2206045" cy="5000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26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</m:oMath>
                </a14:m>
                <a:r>
                  <a:rPr lang="en-US" sz="2600" dirty="0"/>
                  <a:t> = [1 </a:t>
                </a:r>
                <a:r>
                  <a:rPr lang="el-GR" sz="2600" dirty="0"/>
                  <a:t>σ</a:t>
                </a:r>
                <a:r>
                  <a:rPr lang="en-US" sz="2600" dirty="0"/>
                  <a:t>(a(z</a:t>
                </a:r>
                <a:r>
                  <a:rPr lang="en-US" sz="2600" baseline="-25000" dirty="0"/>
                  <a:t>1</a:t>
                </a:r>
                <a:r>
                  <a:rPr lang="en-US" sz="2600" dirty="0"/>
                  <a:t>))]</a:t>
                </a: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EC1FA68-7711-4D46-B058-6BD9E1298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977" y="614245"/>
                <a:ext cx="2206045" cy="500043"/>
              </a:xfrm>
              <a:prstGeom prst="rect">
                <a:avLst/>
              </a:prstGeom>
              <a:blipFill>
                <a:blip r:embed="rId5"/>
                <a:stretch>
                  <a:fillRect t="-8333" b="-273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9C64668C-B200-44BD-B209-C544F6494D39}"/>
              </a:ext>
            </a:extLst>
          </p:cNvPr>
          <p:cNvSpPr txBox="1"/>
          <p:nvPr/>
        </p:nvSpPr>
        <p:spPr>
          <a:xfrm>
            <a:off x="6557126" y="20762"/>
            <a:ext cx="25599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Where a(unit) = dot product of incoming units’ activity • weight vectors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750132-975B-4AD6-A55D-DB87684125DA}"/>
              </a:ext>
            </a:extLst>
          </p:cNvPr>
          <p:cNvSpPr txBox="1">
            <a:spLocks noChangeAspect="1"/>
          </p:cNvSpPr>
          <p:nvPr/>
        </p:nvSpPr>
        <p:spPr>
          <a:xfrm>
            <a:off x="6911030" y="2170932"/>
            <a:ext cx="1785893" cy="500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/>
            <a:r>
              <a:rPr lang="en-US" sz="2600" dirty="0"/>
              <a:t>y = </a:t>
            </a:r>
            <a:r>
              <a:rPr lang="el-GR" sz="2600" dirty="0"/>
              <a:t>σ</a:t>
            </a:r>
            <a:r>
              <a:rPr lang="en-US" sz="2600" dirty="0"/>
              <a:t>(a(y</a:t>
            </a:r>
            <a:r>
              <a:rPr lang="en-US" sz="2600" baseline="-25000" dirty="0"/>
              <a:t>1</a:t>
            </a:r>
            <a:r>
              <a:rPr lang="en-US" sz="2600" dirty="0"/>
              <a:t>))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0B48B4D-4A0C-4106-A3CE-285A84C92D88}"/>
              </a:ext>
            </a:extLst>
          </p:cNvPr>
          <p:cNvSpPr txBox="1"/>
          <p:nvPr/>
        </p:nvSpPr>
        <p:spPr>
          <a:xfrm>
            <a:off x="5242447" y="6475018"/>
            <a:ext cx="385959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The 2</a:t>
            </a:r>
            <a:r>
              <a:rPr lang="en-US" sz="1600" baseline="30000" dirty="0"/>
              <a:t>nd</a:t>
            </a:r>
            <a:r>
              <a:rPr lang="en-US" sz="1600" dirty="0"/>
              <a:t> and 3</a:t>
            </a:r>
            <a:r>
              <a:rPr lang="en-US" sz="1600" baseline="30000" dirty="0"/>
              <a:t>rd</a:t>
            </a:r>
            <a:r>
              <a:rPr lang="en-US" sz="1600" dirty="0"/>
              <a:t> examples require changing </a:t>
            </a:r>
            <a:r>
              <a:rPr lang="en-US" sz="1600" b="1" dirty="0"/>
              <a:t>x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5198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98E2AF-1641-4402-90A7-EAD2AEB61FD5}"/>
              </a:ext>
            </a:extLst>
          </p:cNvPr>
          <p:cNvSpPr txBox="1"/>
          <p:nvPr/>
        </p:nvSpPr>
        <p:spPr>
          <a:xfrm>
            <a:off x="78267" y="72738"/>
            <a:ext cx="841769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Answers for First architecture moved to the end of the slide deck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67D1A6D-336B-404A-9A4D-94DF781FE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6191"/>
            <a:ext cx="7886700" cy="9287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all examples, compute the estimated output for the non-bias z unit and the y unit.</a:t>
            </a:r>
          </a:p>
        </p:txBody>
      </p:sp>
    </p:spTree>
    <p:extLst>
      <p:ext uri="{BB962C8B-B14F-4D97-AF65-F5344CB8AC3E}">
        <p14:creationId xmlns:p14="http://schemas.microsoft.com/office/powerpoint/2010/main" val="2927867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D27BCDE-6F2F-47A5-9BDC-04C163B9872D}"/>
              </a:ext>
            </a:extLst>
          </p:cNvPr>
          <p:cNvSpPr txBox="1"/>
          <p:nvPr/>
        </p:nvSpPr>
        <p:spPr>
          <a:xfrm>
            <a:off x="899347" y="6169989"/>
            <a:ext cx="6865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input					hidden				output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9A190-1B81-4CEF-8867-5E0783BF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Second architecture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7126A5-D3E6-4047-A69C-77F904C8BADA}"/>
              </a:ext>
            </a:extLst>
          </p:cNvPr>
          <p:cNvSpPr/>
          <p:nvPr/>
        </p:nvSpPr>
        <p:spPr>
          <a:xfrm>
            <a:off x="3684233" y="3222594"/>
            <a:ext cx="1154097" cy="11540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z</a:t>
            </a:r>
            <a:r>
              <a:rPr lang="en-US" sz="4000" baseline="-25000" dirty="0">
                <a:solidFill>
                  <a:schemeClr val="tx1"/>
                </a:solidFill>
              </a:rPr>
              <a:t>1</a:t>
            </a:r>
            <a:endParaRPr lang="en-US" sz="3200" baseline="-250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C7856D-3692-4BEB-AB9A-4BE775DF3E97}"/>
              </a:ext>
            </a:extLst>
          </p:cNvPr>
          <p:cNvSpPr/>
          <p:nvPr/>
        </p:nvSpPr>
        <p:spPr>
          <a:xfrm>
            <a:off x="6624221" y="2370338"/>
            <a:ext cx="1154097" cy="11540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y</a:t>
            </a:r>
            <a:r>
              <a:rPr lang="en-US" sz="40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7AFE7E-8D69-4B09-9D99-03EA779619E3}"/>
              </a:ext>
            </a:extLst>
          </p:cNvPr>
          <p:cNvSpPr/>
          <p:nvPr/>
        </p:nvSpPr>
        <p:spPr>
          <a:xfrm>
            <a:off x="935854" y="1573567"/>
            <a:ext cx="962488" cy="962488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x</a:t>
            </a:r>
            <a:r>
              <a:rPr lang="en-US" sz="4000" baseline="-25000" dirty="0">
                <a:solidFill>
                  <a:schemeClr val="tx1"/>
                </a:solidFill>
              </a:rPr>
              <a:t>0</a:t>
            </a:r>
            <a:endParaRPr lang="en-US" sz="3200" baseline="-250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D0903B-576D-49EC-B5CB-AD678E9044E4}"/>
              </a:ext>
            </a:extLst>
          </p:cNvPr>
          <p:cNvSpPr/>
          <p:nvPr/>
        </p:nvSpPr>
        <p:spPr>
          <a:xfrm>
            <a:off x="943252" y="3283261"/>
            <a:ext cx="962488" cy="962488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x</a:t>
            </a:r>
            <a:r>
              <a:rPr lang="en-US" sz="4000" baseline="-25000" dirty="0">
                <a:solidFill>
                  <a:schemeClr val="tx1"/>
                </a:solidFill>
              </a:rPr>
              <a:t>1</a:t>
            </a:r>
            <a:endParaRPr lang="en-US" sz="3200" baseline="-250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2FC712-8FFE-4B51-80F6-F5F3EBC5B723}"/>
              </a:ext>
            </a:extLst>
          </p:cNvPr>
          <p:cNvSpPr/>
          <p:nvPr/>
        </p:nvSpPr>
        <p:spPr>
          <a:xfrm>
            <a:off x="943252" y="5099487"/>
            <a:ext cx="962488" cy="962488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x</a:t>
            </a:r>
            <a:r>
              <a:rPr lang="en-US" sz="4000" baseline="-25000" dirty="0">
                <a:solidFill>
                  <a:schemeClr val="tx1"/>
                </a:solidFill>
              </a:rPr>
              <a:t>2</a:t>
            </a:r>
            <a:endParaRPr lang="en-US" sz="3200" baseline="-25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9939F8-9CE0-4011-A9F6-CB80EC3B44C4}"/>
              </a:ext>
            </a:extLst>
          </p:cNvPr>
          <p:cNvCxnSpPr>
            <a:cxnSpLocks/>
            <a:stCxn id="6" idx="6"/>
            <a:endCxn id="4" idx="1"/>
          </p:cNvCxnSpPr>
          <p:nvPr/>
        </p:nvCxnSpPr>
        <p:spPr>
          <a:xfrm>
            <a:off x="1898342" y="2054811"/>
            <a:ext cx="1954905" cy="133679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959B7E-4B9D-4A2A-B7FE-7C46AD124219}"/>
              </a:ext>
            </a:extLst>
          </p:cNvPr>
          <p:cNvCxnSpPr>
            <a:cxnSpLocks/>
            <a:stCxn id="7" idx="6"/>
            <a:endCxn id="4" idx="2"/>
          </p:cNvCxnSpPr>
          <p:nvPr/>
        </p:nvCxnSpPr>
        <p:spPr>
          <a:xfrm>
            <a:off x="1905740" y="3764505"/>
            <a:ext cx="1778493" cy="35138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B6A175-E6AB-411E-840D-86C6794FEBB6}"/>
              </a:ext>
            </a:extLst>
          </p:cNvPr>
          <p:cNvCxnSpPr>
            <a:cxnSpLocks/>
            <a:stCxn id="8" idx="6"/>
            <a:endCxn id="4" idx="3"/>
          </p:cNvCxnSpPr>
          <p:nvPr/>
        </p:nvCxnSpPr>
        <p:spPr>
          <a:xfrm flipV="1">
            <a:off x="1905740" y="4207677"/>
            <a:ext cx="1947507" cy="137305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072887-031D-4D8B-9342-62D14CAAD187}"/>
              </a:ext>
            </a:extLst>
          </p:cNvPr>
          <p:cNvCxnSpPr>
            <a:cxnSpLocks/>
            <a:stCxn id="4" idx="7"/>
            <a:endCxn id="5" idx="2"/>
          </p:cNvCxnSpPr>
          <p:nvPr/>
        </p:nvCxnSpPr>
        <p:spPr>
          <a:xfrm flipV="1">
            <a:off x="4669316" y="2947387"/>
            <a:ext cx="1954905" cy="4442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C48BA8F-B012-4C6D-A82B-EC491AA03CEA}"/>
              </a:ext>
            </a:extLst>
          </p:cNvPr>
          <p:cNvSpPr txBox="1"/>
          <p:nvPr/>
        </p:nvSpPr>
        <p:spPr>
          <a:xfrm rot="2103661">
            <a:off x="2485598" y="2192270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</a:t>
            </a:r>
            <a:r>
              <a:rPr lang="en-US" sz="2400" baseline="30000" dirty="0"/>
              <a:t>(1)</a:t>
            </a:r>
            <a:r>
              <a:rPr lang="en-US" sz="2400" baseline="-25000" dirty="0"/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7B2167-4EB2-47F4-9111-B6311D72304C}"/>
              </a:ext>
            </a:extLst>
          </p:cNvPr>
          <p:cNvSpPr txBox="1"/>
          <p:nvPr/>
        </p:nvSpPr>
        <p:spPr>
          <a:xfrm rot="19491572">
            <a:off x="2102836" y="5194926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</a:t>
            </a:r>
            <a:r>
              <a:rPr lang="en-US" sz="2400" baseline="30000" dirty="0">
                <a:solidFill>
                  <a:srgbClr val="C00000"/>
                </a:solidFill>
              </a:rPr>
              <a:t>(1)</a:t>
            </a:r>
            <a:r>
              <a:rPr lang="en-US" sz="2400" baseline="-25000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72F29C-B1AD-46E9-B576-AA7F24D45517}"/>
              </a:ext>
            </a:extLst>
          </p:cNvPr>
          <p:cNvSpPr txBox="1"/>
          <p:nvPr/>
        </p:nvSpPr>
        <p:spPr>
          <a:xfrm>
            <a:off x="2384733" y="5919383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</a:t>
            </a:r>
            <a:r>
              <a:rPr lang="en-US" sz="2400" baseline="30000" dirty="0">
                <a:solidFill>
                  <a:srgbClr val="C00000"/>
                </a:solidFill>
              </a:rPr>
              <a:t>(1)</a:t>
            </a:r>
            <a:r>
              <a:rPr lang="en-US" sz="2400" baseline="-25000" dirty="0">
                <a:solidFill>
                  <a:srgbClr val="C00000"/>
                </a:solidFill>
              </a:rPr>
              <a:t>22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356B5A-7490-4A95-9DBB-74F37B364DF0}"/>
              </a:ext>
            </a:extLst>
          </p:cNvPr>
          <p:cNvSpPr txBox="1"/>
          <p:nvPr/>
        </p:nvSpPr>
        <p:spPr>
          <a:xfrm rot="2178365">
            <a:off x="4758925" y="2412640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w</a:t>
            </a:r>
            <a:r>
              <a:rPr lang="en-US" sz="2400" baseline="30000" dirty="0">
                <a:solidFill>
                  <a:srgbClr val="00B0F0"/>
                </a:solidFill>
              </a:rPr>
              <a:t>(2)</a:t>
            </a:r>
            <a:r>
              <a:rPr lang="en-US" sz="2400" baseline="-25000" dirty="0">
                <a:solidFill>
                  <a:srgbClr val="00B0F0"/>
                </a:solidFill>
              </a:rPr>
              <a:t>20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BD36E11-20C7-40C2-B76C-C9DEA5A4FF7F}"/>
              </a:ext>
            </a:extLst>
          </p:cNvPr>
          <p:cNvSpPr/>
          <p:nvPr/>
        </p:nvSpPr>
        <p:spPr>
          <a:xfrm>
            <a:off x="3684232" y="1555931"/>
            <a:ext cx="1154097" cy="11540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z</a:t>
            </a:r>
            <a:r>
              <a:rPr lang="en-US" sz="4000" baseline="-25000" dirty="0">
                <a:solidFill>
                  <a:schemeClr val="tx1"/>
                </a:solidFill>
              </a:rPr>
              <a:t>0</a:t>
            </a:r>
            <a:endParaRPr lang="en-US" sz="3200" baseline="-250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60A4DE-CF52-4B4A-A4B6-F256B8D8DAA5}"/>
              </a:ext>
            </a:extLst>
          </p:cNvPr>
          <p:cNvCxnSpPr>
            <a:cxnSpLocks/>
            <a:stCxn id="17" idx="6"/>
            <a:endCxn id="5" idx="1"/>
          </p:cNvCxnSpPr>
          <p:nvPr/>
        </p:nvCxnSpPr>
        <p:spPr>
          <a:xfrm>
            <a:off x="4838329" y="2132980"/>
            <a:ext cx="1954906" cy="406372"/>
          </a:xfrm>
          <a:prstGeom prst="straightConnector1">
            <a:avLst/>
          </a:prstGeom>
          <a:ln w="381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1B68DF-EA7B-494F-B574-7FE767F3CCC2}"/>
              </a:ext>
            </a:extLst>
          </p:cNvPr>
          <p:cNvSpPr txBox="1"/>
          <p:nvPr/>
        </p:nvSpPr>
        <p:spPr>
          <a:xfrm rot="683396">
            <a:off x="5362604" y="1856996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w</a:t>
            </a:r>
            <a:r>
              <a:rPr lang="en-US" sz="2400" baseline="30000" dirty="0">
                <a:solidFill>
                  <a:srgbClr val="00B0F0"/>
                </a:solidFill>
              </a:rPr>
              <a:t>(2)</a:t>
            </a:r>
            <a:r>
              <a:rPr lang="en-US" sz="2400" baseline="-25000" dirty="0">
                <a:solidFill>
                  <a:srgbClr val="00B0F0"/>
                </a:solidFill>
              </a:rPr>
              <a:t>10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FCEFDB-92E7-42F8-BEC5-5529EAD111D0}"/>
              </a:ext>
            </a:extLst>
          </p:cNvPr>
          <p:cNvSpPr/>
          <p:nvPr/>
        </p:nvSpPr>
        <p:spPr>
          <a:xfrm>
            <a:off x="3684231" y="4892585"/>
            <a:ext cx="1154097" cy="11540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z</a:t>
            </a:r>
            <a:r>
              <a:rPr lang="en-US" sz="4000" baseline="-25000" dirty="0">
                <a:solidFill>
                  <a:schemeClr val="tx1"/>
                </a:solidFill>
              </a:rPr>
              <a:t>2</a:t>
            </a:r>
            <a:endParaRPr lang="en-US" sz="3200" baseline="-250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C9E2B3B-E61D-49DE-A79B-9CE49FC5E36E}"/>
              </a:ext>
            </a:extLst>
          </p:cNvPr>
          <p:cNvSpPr/>
          <p:nvPr/>
        </p:nvSpPr>
        <p:spPr>
          <a:xfrm>
            <a:off x="6624221" y="4069309"/>
            <a:ext cx="1154097" cy="11540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y</a:t>
            </a:r>
            <a:r>
              <a:rPr lang="en-US" sz="40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3F4F6C-A74B-40FC-810A-ECDAD0646726}"/>
              </a:ext>
            </a:extLst>
          </p:cNvPr>
          <p:cNvCxnSpPr>
            <a:cxnSpLocks/>
            <a:stCxn id="21" idx="6"/>
            <a:endCxn id="22" idx="3"/>
          </p:cNvCxnSpPr>
          <p:nvPr/>
        </p:nvCxnSpPr>
        <p:spPr>
          <a:xfrm flipV="1">
            <a:off x="4838328" y="5054392"/>
            <a:ext cx="1954907" cy="415242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F1D336-8888-4E35-8B7D-15AE497EBC59}"/>
              </a:ext>
            </a:extLst>
          </p:cNvPr>
          <p:cNvCxnSpPr>
            <a:cxnSpLocks/>
            <a:stCxn id="21" idx="7"/>
            <a:endCxn id="5" idx="3"/>
          </p:cNvCxnSpPr>
          <p:nvPr/>
        </p:nvCxnSpPr>
        <p:spPr>
          <a:xfrm flipV="1">
            <a:off x="4669314" y="3355421"/>
            <a:ext cx="2123921" cy="17061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9DD2BF-CA17-4C46-86B9-EEFA4330AE7A}"/>
              </a:ext>
            </a:extLst>
          </p:cNvPr>
          <p:cNvCxnSpPr>
            <a:cxnSpLocks/>
            <a:stCxn id="4" idx="6"/>
            <a:endCxn id="22" idx="2"/>
          </p:cNvCxnSpPr>
          <p:nvPr/>
        </p:nvCxnSpPr>
        <p:spPr>
          <a:xfrm>
            <a:off x="4838330" y="3799643"/>
            <a:ext cx="1785891" cy="8467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B2C520-8E52-4CEC-81C7-B7C588655B71}"/>
              </a:ext>
            </a:extLst>
          </p:cNvPr>
          <p:cNvCxnSpPr>
            <a:cxnSpLocks/>
            <a:stCxn id="17" idx="5"/>
            <a:endCxn id="22" idx="1"/>
          </p:cNvCxnSpPr>
          <p:nvPr/>
        </p:nvCxnSpPr>
        <p:spPr>
          <a:xfrm>
            <a:off x="4669315" y="2541014"/>
            <a:ext cx="2123920" cy="16973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58018A2-C904-42AE-B514-728A4F108D53}"/>
              </a:ext>
            </a:extLst>
          </p:cNvPr>
          <p:cNvSpPr txBox="1"/>
          <p:nvPr/>
        </p:nvSpPr>
        <p:spPr>
          <a:xfrm rot="20694471">
            <a:off x="5571477" y="2608706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</a:t>
            </a:r>
            <a:r>
              <a:rPr lang="en-US" sz="2400" baseline="30000" dirty="0">
                <a:solidFill>
                  <a:srgbClr val="FF0000"/>
                </a:solidFill>
              </a:rPr>
              <a:t>(2)</a:t>
            </a:r>
            <a:r>
              <a:rPr lang="en-US" sz="2400" baseline="-250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942F8B-7684-44D7-93E5-D3A84251C4CF}"/>
              </a:ext>
            </a:extLst>
          </p:cNvPr>
          <p:cNvSpPr txBox="1"/>
          <p:nvPr/>
        </p:nvSpPr>
        <p:spPr>
          <a:xfrm rot="1526406">
            <a:off x="4912746" y="3533673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</a:t>
            </a:r>
            <a:r>
              <a:rPr lang="en-US" sz="2400" baseline="30000" dirty="0">
                <a:solidFill>
                  <a:srgbClr val="FF0000"/>
                </a:solidFill>
              </a:rPr>
              <a:t>(2)</a:t>
            </a:r>
            <a:r>
              <a:rPr lang="en-US" sz="2400" baseline="-25000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07DF8B-1171-4D0F-9FA9-25E735FDCDB8}"/>
              </a:ext>
            </a:extLst>
          </p:cNvPr>
          <p:cNvSpPr txBox="1"/>
          <p:nvPr/>
        </p:nvSpPr>
        <p:spPr>
          <a:xfrm rot="19180339">
            <a:off x="4490239" y="4305913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w</a:t>
            </a:r>
            <a:r>
              <a:rPr lang="en-US" sz="2400" baseline="30000" dirty="0">
                <a:solidFill>
                  <a:srgbClr val="00B050"/>
                </a:solidFill>
              </a:rPr>
              <a:t>(2)</a:t>
            </a:r>
            <a:r>
              <a:rPr lang="en-US" sz="2400" baseline="-25000" dirty="0">
                <a:solidFill>
                  <a:srgbClr val="00B050"/>
                </a:solidFill>
              </a:rPr>
              <a:t>12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284D8E-20C9-4DCE-A0A0-780E4D798140}"/>
              </a:ext>
            </a:extLst>
          </p:cNvPr>
          <p:cNvSpPr txBox="1"/>
          <p:nvPr/>
        </p:nvSpPr>
        <p:spPr>
          <a:xfrm rot="20738774">
            <a:off x="5255960" y="4795792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w</a:t>
            </a:r>
            <a:r>
              <a:rPr lang="en-US" sz="2400" baseline="30000" dirty="0">
                <a:solidFill>
                  <a:srgbClr val="00B050"/>
                </a:solidFill>
              </a:rPr>
              <a:t>(2)</a:t>
            </a:r>
            <a:r>
              <a:rPr lang="en-US" sz="2400" baseline="-25000" dirty="0">
                <a:solidFill>
                  <a:srgbClr val="00B050"/>
                </a:solidFill>
              </a:rPr>
              <a:t>22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42C034D-AAD4-47C2-B7C2-42EF4CF7D71E}"/>
              </a:ext>
            </a:extLst>
          </p:cNvPr>
          <p:cNvCxnSpPr>
            <a:cxnSpLocks/>
            <a:stCxn id="6" idx="5"/>
            <a:endCxn id="21" idx="1"/>
          </p:cNvCxnSpPr>
          <p:nvPr/>
        </p:nvCxnSpPr>
        <p:spPr>
          <a:xfrm>
            <a:off x="1757389" y="2395102"/>
            <a:ext cx="2095856" cy="2666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22DF1A6-1D12-422C-AEFB-E4E3C2F0E606}"/>
              </a:ext>
            </a:extLst>
          </p:cNvPr>
          <p:cNvCxnSpPr>
            <a:cxnSpLocks/>
            <a:stCxn id="7" idx="5"/>
            <a:endCxn id="21" idx="2"/>
          </p:cNvCxnSpPr>
          <p:nvPr/>
        </p:nvCxnSpPr>
        <p:spPr>
          <a:xfrm>
            <a:off x="1764787" y="4104796"/>
            <a:ext cx="1919444" cy="1364838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801B483-EC55-475D-B5AA-8FF52C84B81E}"/>
              </a:ext>
            </a:extLst>
          </p:cNvPr>
          <p:cNvCxnSpPr>
            <a:cxnSpLocks/>
            <a:stCxn id="8" idx="5"/>
            <a:endCxn id="21" idx="3"/>
          </p:cNvCxnSpPr>
          <p:nvPr/>
        </p:nvCxnSpPr>
        <p:spPr>
          <a:xfrm flipV="1">
            <a:off x="1764787" y="5877668"/>
            <a:ext cx="2088458" cy="4335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C109428E-4EB7-413D-9BBC-9AE614D4C123}"/>
              </a:ext>
            </a:extLst>
          </p:cNvPr>
          <p:cNvSpPr txBox="1"/>
          <p:nvPr/>
        </p:nvSpPr>
        <p:spPr>
          <a:xfrm rot="3072406">
            <a:off x="1985564" y="2610569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</a:t>
            </a:r>
            <a:r>
              <a:rPr lang="en-US" sz="2400" baseline="30000" dirty="0"/>
              <a:t>(1)</a:t>
            </a:r>
            <a:r>
              <a:rPr lang="en-US" sz="2400" baseline="-25000" dirty="0"/>
              <a:t>20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142C98-46C0-4581-AE0C-41FDF047B050}"/>
              </a:ext>
            </a:extLst>
          </p:cNvPr>
          <p:cNvSpPr txBox="1"/>
          <p:nvPr/>
        </p:nvSpPr>
        <p:spPr>
          <a:xfrm rot="243361">
            <a:off x="1965755" y="3767269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w</a:t>
            </a:r>
            <a:r>
              <a:rPr lang="en-US" sz="2400" baseline="30000" dirty="0">
                <a:solidFill>
                  <a:srgbClr val="0070C0"/>
                </a:solidFill>
              </a:rPr>
              <a:t>(1)</a:t>
            </a:r>
            <a:r>
              <a:rPr lang="en-US" sz="2400" baseline="-25000" dirty="0">
                <a:solidFill>
                  <a:srgbClr val="0070C0"/>
                </a:solidFill>
              </a:rPr>
              <a:t>11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0848AB7-4AEB-4B3F-8E32-A0EFAEDA5ECF}"/>
              </a:ext>
            </a:extLst>
          </p:cNvPr>
          <p:cNvSpPr txBox="1"/>
          <p:nvPr/>
        </p:nvSpPr>
        <p:spPr>
          <a:xfrm rot="2037149">
            <a:off x="1625742" y="4388749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w</a:t>
            </a:r>
            <a:r>
              <a:rPr lang="en-US" sz="2400" baseline="30000" dirty="0">
                <a:solidFill>
                  <a:srgbClr val="0070C0"/>
                </a:solidFill>
              </a:rPr>
              <a:t>(1)</a:t>
            </a:r>
            <a:r>
              <a:rPr lang="en-US" sz="2400" baseline="-25000" dirty="0">
                <a:solidFill>
                  <a:srgbClr val="0070C0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408077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C821E-FE8E-436C-B207-00D217C1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activations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D9C67-F6EA-4D95-BAF3-455A9DE5E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all examples, x = [x1 x2], plus include 1 for bias</a:t>
            </a:r>
          </a:p>
          <a:p>
            <a:r>
              <a:rPr lang="en-US" dirty="0"/>
              <a:t>Assume sigmoid activation function</a:t>
            </a:r>
          </a:p>
          <a:p>
            <a:r>
              <a:rPr lang="en-US" dirty="0"/>
              <a:t>Initialize all weights to 0.05</a:t>
            </a:r>
          </a:p>
          <a:p>
            <a:r>
              <a:rPr lang="en-US" dirty="0"/>
              <a:t>First example: x = [1 0]</a:t>
            </a:r>
          </a:p>
          <a:p>
            <a:r>
              <a:rPr lang="en-US" dirty="0"/>
              <a:t>Second example: x = [0 1]</a:t>
            </a:r>
          </a:p>
          <a:p>
            <a:r>
              <a:rPr lang="en-US" dirty="0"/>
              <a:t>Third example: x = [1 1]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197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BD75F9-7128-47CB-8E76-0727540A6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718" y="398269"/>
            <a:ext cx="7886700" cy="9287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all examples, compute the estimated output for the non-bias z units and the y units.</a:t>
            </a:r>
          </a:p>
        </p:txBody>
      </p:sp>
    </p:spTree>
    <p:extLst>
      <p:ext uri="{BB962C8B-B14F-4D97-AF65-F5344CB8AC3E}">
        <p14:creationId xmlns:p14="http://schemas.microsoft.com/office/powerpoint/2010/main" val="1325903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98E2AF-1641-4402-90A7-EAD2AEB61FD5}"/>
              </a:ext>
            </a:extLst>
          </p:cNvPr>
          <p:cNvSpPr txBox="1"/>
          <p:nvPr/>
        </p:nvSpPr>
        <p:spPr>
          <a:xfrm>
            <a:off x="78267" y="72738"/>
            <a:ext cx="449373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Solutions start on subsequent slides</a:t>
            </a:r>
          </a:p>
        </p:txBody>
      </p:sp>
    </p:spTree>
    <p:extLst>
      <p:ext uri="{BB962C8B-B14F-4D97-AF65-F5344CB8AC3E}">
        <p14:creationId xmlns:p14="http://schemas.microsoft.com/office/powerpoint/2010/main" val="210900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668</TotalTime>
  <Words>858</Words>
  <Application>Microsoft Office PowerPoint</Application>
  <PresentationFormat>On-screen Show (4:3)</PresentationFormat>
  <Paragraphs>134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Wingdings</vt:lpstr>
      <vt:lpstr>Office Theme</vt:lpstr>
      <vt:lpstr>Neural Net Examples</vt:lpstr>
      <vt:lpstr>First architecture</vt:lpstr>
      <vt:lpstr>Computing activations</vt:lpstr>
      <vt:lpstr>PowerPoint Presentation</vt:lpstr>
      <vt:lpstr>PowerPoint Presentation</vt:lpstr>
      <vt:lpstr>Second architecture</vt:lpstr>
      <vt:lpstr>Computing activations</vt:lpstr>
      <vt:lpstr>PowerPoint Presentation</vt:lpstr>
      <vt:lpstr>PowerPoint Presentation</vt:lpstr>
      <vt:lpstr>Computing activations (answers)</vt:lpstr>
      <vt:lpstr>Computing activations (answers)</vt:lpstr>
      <vt:lpstr>Computing activations (answers)</vt:lpstr>
      <vt:lpstr>Computing activations (answers)</vt:lpstr>
      <vt:lpstr>Computing activations (answers)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 Examples</dc:title>
  <dc:creator>Divna &amp; Ivan</dc:creator>
  <cp:lastModifiedBy>Karin Cox</cp:lastModifiedBy>
  <cp:revision>92</cp:revision>
  <dcterms:created xsi:type="dcterms:W3CDTF">2018-10-31T13:23:51Z</dcterms:created>
  <dcterms:modified xsi:type="dcterms:W3CDTF">2018-11-02T04:29:09Z</dcterms:modified>
</cp:coreProperties>
</file>