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60" r:id="rId3"/>
    <p:sldId id="261"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autoAdjust="0"/>
    <p:restoredTop sz="91505" autoAdjust="0"/>
  </p:normalViewPr>
  <p:slideViewPr>
    <p:cSldViewPr snapToGrid="0" showGuides="1">
      <p:cViewPr varScale="1">
        <p:scale>
          <a:sx n="78" d="100"/>
          <a:sy n="78" d="100"/>
        </p:scale>
        <p:origin x="1116" y="96"/>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C45CE-538D-4B65-8E29-B97B872FB4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EA3AA70-106C-487B-BE58-11484E3BCF2C}">
      <dgm:prSet phldrT="[Text]"/>
      <dgm:spPr/>
      <dgm:t>
        <a:bodyPr/>
        <a:lstStyle/>
        <a:p>
          <a:r>
            <a:rPr lang="en-US" dirty="0"/>
            <a:t>Age &gt;= 50? </a:t>
          </a:r>
        </a:p>
      </dgm:t>
    </dgm:pt>
    <dgm:pt modelId="{3EC43D1D-4037-4918-BEC0-747BD8730477}" type="parTrans" cxnId="{82A6C9AD-D3DC-459A-9FB9-B5BDE24E3590}">
      <dgm:prSet/>
      <dgm:spPr/>
      <dgm:t>
        <a:bodyPr/>
        <a:lstStyle/>
        <a:p>
          <a:endParaRPr lang="en-US"/>
        </a:p>
      </dgm:t>
    </dgm:pt>
    <dgm:pt modelId="{8A3C40FD-9AAF-46AB-8DB3-949AC576995C}" type="sibTrans" cxnId="{82A6C9AD-D3DC-459A-9FB9-B5BDE24E3590}">
      <dgm:prSet/>
      <dgm:spPr/>
      <dgm:t>
        <a:bodyPr/>
        <a:lstStyle/>
        <a:p>
          <a:endParaRPr lang="en-US"/>
        </a:p>
      </dgm:t>
    </dgm:pt>
    <dgm:pt modelId="{E6ABC0D6-20CE-404C-A425-E2021B79BF14}">
      <dgm:prSet phldrT="[Text]"/>
      <dgm:spPr/>
      <dgm:t>
        <a:bodyPr/>
        <a:lstStyle/>
        <a:p>
          <a:r>
            <a:rPr lang="en-US" dirty="0" err="1"/>
            <a:t>yPred</a:t>
          </a:r>
          <a:r>
            <a:rPr lang="en-US" dirty="0"/>
            <a:t> = -1</a:t>
          </a:r>
        </a:p>
      </dgm:t>
    </dgm:pt>
    <dgm:pt modelId="{CB6365C1-EAC0-428B-9631-2C4F8214AB57}" type="parTrans" cxnId="{8F594B77-CF59-4DCE-936F-DBBB2860E0DD}">
      <dgm:prSet/>
      <dgm:spPr/>
      <dgm:t>
        <a:bodyPr/>
        <a:lstStyle/>
        <a:p>
          <a:endParaRPr lang="en-US"/>
        </a:p>
      </dgm:t>
    </dgm:pt>
    <dgm:pt modelId="{AE6B0EAB-D8D6-4D19-BE31-093B1596A961}" type="sibTrans" cxnId="{8F594B77-CF59-4DCE-936F-DBBB2860E0DD}">
      <dgm:prSet/>
      <dgm:spPr/>
      <dgm:t>
        <a:bodyPr/>
        <a:lstStyle/>
        <a:p>
          <a:endParaRPr lang="en-US"/>
        </a:p>
      </dgm:t>
    </dgm:pt>
    <dgm:pt modelId="{61E4EB9E-B4FB-406C-A324-452480AC553E}">
      <dgm:prSet phldrT="[Text]"/>
      <dgm:spPr/>
      <dgm:t>
        <a:bodyPr/>
        <a:lstStyle/>
        <a:p>
          <a:r>
            <a:rPr lang="en-US" dirty="0" err="1"/>
            <a:t>yPred</a:t>
          </a:r>
          <a:r>
            <a:rPr lang="en-US" dirty="0"/>
            <a:t> = 1</a:t>
          </a:r>
        </a:p>
      </dgm:t>
    </dgm:pt>
    <dgm:pt modelId="{8F663699-93CA-4187-99D3-782803238F9E}" type="parTrans" cxnId="{71F5F0E7-A0F3-4966-BC36-550D0690B6ED}">
      <dgm:prSet/>
      <dgm:spPr/>
      <dgm:t>
        <a:bodyPr/>
        <a:lstStyle/>
        <a:p>
          <a:endParaRPr lang="en-US"/>
        </a:p>
      </dgm:t>
    </dgm:pt>
    <dgm:pt modelId="{605DFF16-5AB8-4D54-B810-D259208F8B81}" type="sibTrans" cxnId="{71F5F0E7-A0F3-4966-BC36-550D0690B6ED}">
      <dgm:prSet/>
      <dgm:spPr/>
      <dgm:t>
        <a:bodyPr/>
        <a:lstStyle/>
        <a:p>
          <a:endParaRPr lang="en-US"/>
        </a:p>
      </dgm:t>
    </dgm:pt>
    <dgm:pt modelId="{99A879C6-3B23-45B2-9D52-1EA18E78D148}" type="pres">
      <dgm:prSet presAssocID="{773C45CE-538D-4B65-8E29-B97B872FB422}" presName="hierChild1" presStyleCnt="0">
        <dgm:presLayoutVars>
          <dgm:orgChart val="1"/>
          <dgm:chPref val="1"/>
          <dgm:dir/>
          <dgm:animOne val="branch"/>
          <dgm:animLvl val="lvl"/>
          <dgm:resizeHandles/>
        </dgm:presLayoutVars>
      </dgm:prSet>
      <dgm:spPr/>
    </dgm:pt>
    <dgm:pt modelId="{0D307289-9CE5-46B8-9D58-A2E172BE998B}" type="pres">
      <dgm:prSet presAssocID="{DEA3AA70-106C-487B-BE58-11484E3BCF2C}" presName="hierRoot1" presStyleCnt="0">
        <dgm:presLayoutVars>
          <dgm:hierBranch val="init"/>
        </dgm:presLayoutVars>
      </dgm:prSet>
      <dgm:spPr/>
    </dgm:pt>
    <dgm:pt modelId="{A628F742-D5F5-44FC-8269-239563FF001F}" type="pres">
      <dgm:prSet presAssocID="{DEA3AA70-106C-487B-BE58-11484E3BCF2C}" presName="rootComposite1" presStyleCnt="0"/>
      <dgm:spPr/>
    </dgm:pt>
    <dgm:pt modelId="{ABB09BD0-3E7F-4989-AF1E-790980533A49}" type="pres">
      <dgm:prSet presAssocID="{DEA3AA70-106C-487B-BE58-11484E3BCF2C}" presName="rootText1" presStyleLbl="node0" presStyleIdx="0" presStyleCnt="1" custScaleX="99498">
        <dgm:presLayoutVars>
          <dgm:chPref val="3"/>
        </dgm:presLayoutVars>
      </dgm:prSet>
      <dgm:spPr/>
    </dgm:pt>
    <dgm:pt modelId="{B90F0DCD-6688-491F-82EC-09628A64A9B7}" type="pres">
      <dgm:prSet presAssocID="{DEA3AA70-106C-487B-BE58-11484E3BCF2C}" presName="rootConnector1" presStyleLbl="node1" presStyleIdx="0" presStyleCnt="0"/>
      <dgm:spPr/>
    </dgm:pt>
    <dgm:pt modelId="{FDB69277-6330-45BD-BA1D-DCA39195AAA5}" type="pres">
      <dgm:prSet presAssocID="{DEA3AA70-106C-487B-BE58-11484E3BCF2C}" presName="hierChild2" presStyleCnt="0"/>
      <dgm:spPr/>
    </dgm:pt>
    <dgm:pt modelId="{7AB7A2CF-4168-4F7D-8180-E1E1F7BB4F29}" type="pres">
      <dgm:prSet presAssocID="{CB6365C1-EAC0-428B-9631-2C4F8214AB57}" presName="Name37" presStyleLbl="parChTrans1D2" presStyleIdx="0" presStyleCnt="2"/>
      <dgm:spPr/>
    </dgm:pt>
    <dgm:pt modelId="{9A169E8F-C817-4C89-8D1A-52214EB0E908}" type="pres">
      <dgm:prSet presAssocID="{E6ABC0D6-20CE-404C-A425-E2021B79BF14}" presName="hierRoot2" presStyleCnt="0">
        <dgm:presLayoutVars>
          <dgm:hierBranch val="init"/>
        </dgm:presLayoutVars>
      </dgm:prSet>
      <dgm:spPr/>
    </dgm:pt>
    <dgm:pt modelId="{2FEC40B3-785B-4ABC-966E-E3E701C9977F}" type="pres">
      <dgm:prSet presAssocID="{E6ABC0D6-20CE-404C-A425-E2021B79BF14}" presName="rootComposite" presStyleCnt="0"/>
      <dgm:spPr/>
    </dgm:pt>
    <dgm:pt modelId="{17D62A49-02D2-4877-928E-D5ABB8604F22}" type="pres">
      <dgm:prSet presAssocID="{E6ABC0D6-20CE-404C-A425-E2021B79BF14}" presName="rootText" presStyleLbl="node2" presStyleIdx="0" presStyleCnt="2">
        <dgm:presLayoutVars>
          <dgm:chPref val="3"/>
        </dgm:presLayoutVars>
      </dgm:prSet>
      <dgm:spPr/>
    </dgm:pt>
    <dgm:pt modelId="{B302CE19-6A80-41D2-A0EA-B7A587DDFF30}" type="pres">
      <dgm:prSet presAssocID="{E6ABC0D6-20CE-404C-A425-E2021B79BF14}" presName="rootConnector" presStyleLbl="node2" presStyleIdx="0" presStyleCnt="2"/>
      <dgm:spPr/>
    </dgm:pt>
    <dgm:pt modelId="{A2603514-31E2-4211-AC2D-2E2A6608C877}" type="pres">
      <dgm:prSet presAssocID="{E6ABC0D6-20CE-404C-A425-E2021B79BF14}" presName="hierChild4" presStyleCnt="0"/>
      <dgm:spPr/>
    </dgm:pt>
    <dgm:pt modelId="{9D0E5661-A15B-40AB-AC45-6618A3E87CE5}" type="pres">
      <dgm:prSet presAssocID="{E6ABC0D6-20CE-404C-A425-E2021B79BF14}" presName="hierChild5" presStyleCnt="0"/>
      <dgm:spPr/>
    </dgm:pt>
    <dgm:pt modelId="{F0398305-37A3-4955-A2A8-279187619361}" type="pres">
      <dgm:prSet presAssocID="{8F663699-93CA-4187-99D3-782803238F9E}" presName="Name37" presStyleLbl="parChTrans1D2" presStyleIdx="1" presStyleCnt="2"/>
      <dgm:spPr/>
    </dgm:pt>
    <dgm:pt modelId="{B5A7791E-8B02-4D0C-B949-152384C42BBB}" type="pres">
      <dgm:prSet presAssocID="{61E4EB9E-B4FB-406C-A324-452480AC553E}" presName="hierRoot2" presStyleCnt="0">
        <dgm:presLayoutVars>
          <dgm:hierBranch val="init"/>
        </dgm:presLayoutVars>
      </dgm:prSet>
      <dgm:spPr/>
    </dgm:pt>
    <dgm:pt modelId="{B55733CB-6EC2-4B7E-A5E5-E74D53D1C574}" type="pres">
      <dgm:prSet presAssocID="{61E4EB9E-B4FB-406C-A324-452480AC553E}" presName="rootComposite" presStyleCnt="0"/>
      <dgm:spPr/>
    </dgm:pt>
    <dgm:pt modelId="{A7E5EB60-8E1E-4948-BB36-31AF2A960F47}" type="pres">
      <dgm:prSet presAssocID="{61E4EB9E-B4FB-406C-A324-452480AC553E}" presName="rootText" presStyleLbl="node2" presStyleIdx="1" presStyleCnt="2">
        <dgm:presLayoutVars>
          <dgm:chPref val="3"/>
        </dgm:presLayoutVars>
      </dgm:prSet>
      <dgm:spPr/>
    </dgm:pt>
    <dgm:pt modelId="{4F7FA05A-3A41-4D74-8175-F01FD5EAC89D}" type="pres">
      <dgm:prSet presAssocID="{61E4EB9E-B4FB-406C-A324-452480AC553E}" presName="rootConnector" presStyleLbl="node2" presStyleIdx="1" presStyleCnt="2"/>
      <dgm:spPr/>
    </dgm:pt>
    <dgm:pt modelId="{F8626235-9C90-49B7-9DB4-E5F69FD80A84}" type="pres">
      <dgm:prSet presAssocID="{61E4EB9E-B4FB-406C-A324-452480AC553E}" presName="hierChild4" presStyleCnt="0"/>
      <dgm:spPr/>
    </dgm:pt>
    <dgm:pt modelId="{6FA80C41-AF35-4FA7-8720-F0140FC4301F}" type="pres">
      <dgm:prSet presAssocID="{61E4EB9E-B4FB-406C-A324-452480AC553E}" presName="hierChild5" presStyleCnt="0"/>
      <dgm:spPr/>
    </dgm:pt>
    <dgm:pt modelId="{1C63D0B7-1EA5-4F70-B710-71C4A3D0E7DE}" type="pres">
      <dgm:prSet presAssocID="{DEA3AA70-106C-487B-BE58-11484E3BCF2C}" presName="hierChild3" presStyleCnt="0"/>
      <dgm:spPr/>
    </dgm:pt>
  </dgm:ptLst>
  <dgm:cxnLst>
    <dgm:cxn modelId="{85D47000-9D66-4128-B7FB-6BD91D4E5F77}" type="presOf" srcId="{61E4EB9E-B4FB-406C-A324-452480AC553E}" destId="{4F7FA05A-3A41-4D74-8175-F01FD5EAC89D}" srcOrd="1" destOrd="0" presId="urn:microsoft.com/office/officeart/2005/8/layout/orgChart1"/>
    <dgm:cxn modelId="{5979D31C-54DD-46BC-A3D2-DA7AB0A85073}" type="presOf" srcId="{8F663699-93CA-4187-99D3-782803238F9E}" destId="{F0398305-37A3-4955-A2A8-279187619361}" srcOrd="0" destOrd="0" presId="urn:microsoft.com/office/officeart/2005/8/layout/orgChart1"/>
    <dgm:cxn modelId="{D47FA13D-6B93-4812-83D0-8E30B68327AD}" type="presOf" srcId="{E6ABC0D6-20CE-404C-A425-E2021B79BF14}" destId="{17D62A49-02D2-4877-928E-D5ABB8604F22}" srcOrd="0" destOrd="0" presId="urn:microsoft.com/office/officeart/2005/8/layout/orgChart1"/>
    <dgm:cxn modelId="{93252D5E-261C-4A63-88F8-27FFD0757C17}" type="presOf" srcId="{773C45CE-538D-4B65-8E29-B97B872FB422}" destId="{99A879C6-3B23-45B2-9D52-1EA18E78D148}" srcOrd="0" destOrd="0" presId="urn:microsoft.com/office/officeart/2005/8/layout/orgChart1"/>
    <dgm:cxn modelId="{8F594B77-CF59-4DCE-936F-DBBB2860E0DD}" srcId="{DEA3AA70-106C-487B-BE58-11484E3BCF2C}" destId="{E6ABC0D6-20CE-404C-A425-E2021B79BF14}" srcOrd="0" destOrd="0" parTransId="{CB6365C1-EAC0-428B-9631-2C4F8214AB57}" sibTransId="{AE6B0EAB-D8D6-4D19-BE31-093B1596A961}"/>
    <dgm:cxn modelId="{10953796-0820-44C6-8A4D-DCB6B5E48017}" type="presOf" srcId="{DEA3AA70-106C-487B-BE58-11484E3BCF2C}" destId="{ABB09BD0-3E7F-4989-AF1E-790980533A49}" srcOrd="0" destOrd="0" presId="urn:microsoft.com/office/officeart/2005/8/layout/orgChart1"/>
    <dgm:cxn modelId="{7DA29099-2E2B-4673-97EA-4128EAC7BF33}" type="presOf" srcId="{E6ABC0D6-20CE-404C-A425-E2021B79BF14}" destId="{B302CE19-6A80-41D2-A0EA-B7A587DDFF30}" srcOrd="1" destOrd="0" presId="urn:microsoft.com/office/officeart/2005/8/layout/orgChart1"/>
    <dgm:cxn modelId="{82A6C9AD-D3DC-459A-9FB9-B5BDE24E3590}" srcId="{773C45CE-538D-4B65-8E29-B97B872FB422}" destId="{DEA3AA70-106C-487B-BE58-11484E3BCF2C}" srcOrd="0" destOrd="0" parTransId="{3EC43D1D-4037-4918-BEC0-747BD8730477}" sibTransId="{8A3C40FD-9AAF-46AB-8DB3-949AC576995C}"/>
    <dgm:cxn modelId="{A1D2E2B5-DDF4-4F04-B3F2-54E1F49B247E}" type="presOf" srcId="{DEA3AA70-106C-487B-BE58-11484E3BCF2C}" destId="{B90F0DCD-6688-491F-82EC-09628A64A9B7}" srcOrd="1" destOrd="0" presId="urn:microsoft.com/office/officeart/2005/8/layout/orgChart1"/>
    <dgm:cxn modelId="{E0F92BB9-EA04-4D2A-84FD-4792532AFD74}" type="presOf" srcId="{CB6365C1-EAC0-428B-9631-2C4F8214AB57}" destId="{7AB7A2CF-4168-4F7D-8180-E1E1F7BB4F29}" srcOrd="0" destOrd="0" presId="urn:microsoft.com/office/officeart/2005/8/layout/orgChart1"/>
    <dgm:cxn modelId="{A2D4B8E6-08EC-4BCA-9279-CBD10E45A076}" type="presOf" srcId="{61E4EB9E-B4FB-406C-A324-452480AC553E}" destId="{A7E5EB60-8E1E-4948-BB36-31AF2A960F47}" srcOrd="0" destOrd="0" presId="urn:microsoft.com/office/officeart/2005/8/layout/orgChart1"/>
    <dgm:cxn modelId="{71F5F0E7-A0F3-4966-BC36-550D0690B6ED}" srcId="{DEA3AA70-106C-487B-BE58-11484E3BCF2C}" destId="{61E4EB9E-B4FB-406C-A324-452480AC553E}" srcOrd="1" destOrd="0" parTransId="{8F663699-93CA-4187-99D3-782803238F9E}" sibTransId="{605DFF16-5AB8-4D54-B810-D259208F8B81}"/>
    <dgm:cxn modelId="{B4F5D064-9B5D-474D-A181-95A7AAFADB9A}" type="presParOf" srcId="{99A879C6-3B23-45B2-9D52-1EA18E78D148}" destId="{0D307289-9CE5-46B8-9D58-A2E172BE998B}" srcOrd="0" destOrd="0" presId="urn:microsoft.com/office/officeart/2005/8/layout/orgChart1"/>
    <dgm:cxn modelId="{FA05E933-7B6D-4B8E-B38A-24CD1D44262F}" type="presParOf" srcId="{0D307289-9CE5-46B8-9D58-A2E172BE998B}" destId="{A628F742-D5F5-44FC-8269-239563FF001F}" srcOrd="0" destOrd="0" presId="urn:microsoft.com/office/officeart/2005/8/layout/orgChart1"/>
    <dgm:cxn modelId="{16509F26-63D8-465A-96FD-35BBF3C415DA}" type="presParOf" srcId="{A628F742-D5F5-44FC-8269-239563FF001F}" destId="{ABB09BD0-3E7F-4989-AF1E-790980533A49}" srcOrd="0" destOrd="0" presId="urn:microsoft.com/office/officeart/2005/8/layout/orgChart1"/>
    <dgm:cxn modelId="{681A395A-3CAE-492E-8132-9D7E7BC51E2D}" type="presParOf" srcId="{A628F742-D5F5-44FC-8269-239563FF001F}" destId="{B90F0DCD-6688-491F-82EC-09628A64A9B7}" srcOrd="1" destOrd="0" presId="urn:microsoft.com/office/officeart/2005/8/layout/orgChart1"/>
    <dgm:cxn modelId="{0B4597E4-4003-4265-A562-50D3710FEA29}" type="presParOf" srcId="{0D307289-9CE5-46B8-9D58-A2E172BE998B}" destId="{FDB69277-6330-45BD-BA1D-DCA39195AAA5}" srcOrd="1" destOrd="0" presId="urn:microsoft.com/office/officeart/2005/8/layout/orgChart1"/>
    <dgm:cxn modelId="{E195B80D-29FA-4277-BDE4-A2F6824EB694}" type="presParOf" srcId="{FDB69277-6330-45BD-BA1D-DCA39195AAA5}" destId="{7AB7A2CF-4168-4F7D-8180-E1E1F7BB4F29}" srcOrd="0" destOrd="0" presId="urn:microsoft.com/office/officeart/2005/8/layout/orgChart1"/>
    <dgm:cxn modelId="{A84AA412-2E2A-4E41-85E1-4F489CC8D999}" type="presParOf" srcId="{FDB69277-6330-45BD-BA1D-DCA39195AAA5}" destId="{9A169E8F-C817-4C89-8D1A-52214EB0E908}" srcOrd="1" destOrd="0" presId="urn:microsoft.com/office/officeart/2005/8/layout/orgChart1"/>
    <dgm:cxn modelId="{1BA24A9C-B129-4D5B-B242-11401A2016B0}" type="presParOf" srcId="{9A169E8F-C817-4C89-8D1A-52214EB0E908}" destId="{2FEC40B3-785B-4ABC-966E-E3E701C9977F}" srcOrd="0" destOrd="0" presId="urn:microsoft.com/office/officeart/2005/8/layout/orgChart1"/>
    <dgm:cxn modelId="{BB117FEF-E0DB-4F3C-AF42-87EA0DA7276F}" type="presParOf" srcId="{2FEC40B3-785B-4ABC-966E-E3E701C9977F}" destId="{17D62A49-02D2-4877-928E-D5ABB8604F22}" srcOrd="0" destOrd="0" presId="urn:microsoft.com/office/officeart/2005/8/layout/orgChart1"/>
    <dgm:cxn modelId="{DB5013B3-71A9-44AA-9D97-4058B417179F}" type="presParOf" srcId="{2FEC40B3-785B-4ABC-966E-E3E701C9977F}" destId="{B302CE19-6A80-41D2-A0EA-B7A587DDFF30}" srcOrd="1" destOrd="0" presId="urn:microsoft.com/office/officeart/2005/8/layout/orgChart1"/>
    <dgm:cxn modelId="{5A9AB2A2-EDA4-44DA-9F21-92CBF246258E}" type="presParOf" srcId="{9A169E8F-C817-4C89-8D1A-52214EB0E908}" destId="{A2603514-31E2-4211-AC2D-2E2A6608C877}" srcOrd="1" destOrd="0" presId="urn:microsoft.com/office/officeart/2005/8/layout/orgChart1"/>
    <dgm:cxn modelId="{8BAC78C3-15AA-4240-B5A9-F74D7781BA8B}" type="presParOf" srcId="{9A169E8F-C817-4C89-8D1A-52214EB0E908}" destId="{9D0E5661-A15B-40AB-AC45-6618A3E87CE5}" srcOrd="2" destOrd="0" presId="urn:microsoft.com/office/officeart/2005/8/layout/orgChart1"/>
    <dgm:cxn modelId="{F54FFC91-65B6-4C7E-80FE-2CB2C2E9BFDA}" type="presParOf" srcId="{FDB69277-6330-45BD-BA1D-DCA39195AAA5}" destId="{F0398305-37A3-4955-A2A8-279187619361}" srcOrd="2" destOrd="0" presId="urn:microsoft.com/office/officeart/2005/8/layout/orgChart1"/>
    <dgm:cxn modelId="{25F47395-22F5-40C3-A18F-ADDCF73D097C}" type="presParOf" srcId="{FDB69277-6330-45BD-BA1D-DCA39195AAA5}" destId="{B5A7791E-8B02-4D0C-B949-152384C42BBB}" srcOrd="3" destOrd="0" presId="urn:microsoft.com/office/officeart/2005/8/layout/orgChart1"/>
    <dgm:cxn modelId="{DBCBCCAF-09C9-46B1-ADB0-5DAA099F2D2E}" type="presParOf" srcId="{B5A7791E-8B02-4D0C-B949-152384C42BBB}" destId="{B55733CB-6EC2-4B7E-A5E5-E74D53D1C574}" srcOrd="0" destOrd="0" presId="urn:microsoft.com/office/officeart/2005/8/layout/orgChart1"/>
    <dgm:cxn modelId="{AA33098C-EAED-4D0E-90D7-CB70DB5E749F}" type="presParOf" srcId="{B55733CB-6EC2-4B7E-A5E5-E74D53D1C574}" destId="{A7E5EB60-8E1E-4948-BB36-31AF2A960F47}" srcOrd="0" destOrd="0" presId="urn:microsoft.com/office/officeart/2005/8/layout/orgChart1"/>
    <dgm:cxn modelId="{BEF34B01-626A-43D5-8322-A094161B1B6C}" type="presParOf" srcId="{B55733CB-6EC2-4B7E-A5E5-E74D53D1C574}" destId="{4F7FA05A-3A41-4D74-8175-F01FD5EAC89D}" srcOrd="1" destOrd="0" presId="urn:microsoft.com/office/officeart/2005/8/layout/orgChart1"/>
    <dgm:cxn modelId="{48E89AEB-57AB-4D1A-9AC5-5C19346D0ADA}" type="presParOf" srcId="{B5A7791E-8B02-4D0C-B949-152384C42BBB}" destId="{F8626235-9C90-49B7-9DB4-E5F69FD80A84}" srcOrd="1" destOrd="0" presId="urn:microsoft.com/office/officeart/2005/8/layout/orgChart1"/>
    <dgm:cxn modelId="{C4532863-6D1A-406B-90E2-E4F47C671BBF}" type="presParOf" srcId="{B5A7791E-8B02-4D0C-B949-152384C42BBB}" destId="{6FA80C41-AF35-4FA7-8720-F0140FC4301F}" srcOrd="2" destOrd="0" presId="urn:microsoft.com/office/officeart/2005/8/layout/orgChart1"/>
    <dgm:cxn modelId="{C2F217C8-4EB5-4254-8A9E-9386D30158C3}" type="presParOf" srcId="{0D307289-9CE5-46B8-9D58-A2E172BE998B}" destId="{1C63D0B7-1EA5-4F70-B710-71C4A3D0E7D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3C45CE-538D-4B65-8E29-B97B872FB4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EA3AA70-106C-487B-BE58-11484E3BCF2C}">
      <dgm:prSet phldrT="[Text]"/>
      <dgm:spPr/>
      <dgm:t>
        <a:bodyPr/>
        <a:lstStyle/>
        <a:p>
          <a:r>
            <a:rPr lang="en-US" dirty="0"/>
            <a:t>Age &gt;= 50? </a:t>
          </a:r>
        </a:p>
      </dgm:t>
    </dgm:pt>
    <dgm:pt modelId="{3EC43D1D-4037-4918-BEC0-747BD8730477}" type="parTrans" cxnId="{82A6C9AD-D3DC-459A-9FB9-B5BDE24E3590}">
      <dgm:prSet/>
      <dgm:spPr/>
      <dgm:t>
        <a:bodyPr/>
        <a:lstStyle/>
        <a:p>
          <a:endParaRPr lang="en-US"/>
        </a:p>
      </dgm:t>
    </dgm:pt>
    <dgm:pt modelId="{8A3C40FD-9AAF-46AB-8DB3-949AC576995C}" type="sibTrans" cxnId="{82A6C9AD-D3DC-459A-9FB9-B5BDE24E3590}">
      <dgm:prSet/>
      <dgm:spPr/>
      <dgm:t>
        <a:bodyPr/>
        <a:lstStyle/>
        <a:p>
          <a:endParaRPr lang="en-US"/>
        </a:p>
      </dgm:t>
    </dgm:pt>
    <dgm:pt modelId="{E6ABC0D6-20CE-404C-A425-E2021B79BF14}">
      <dgm:prSet phldrT="[Text]"/>
      <dgm:spPr/>
      <dgm:t>
        <a:bodyPr/>
        <a:lstStyle/>
        <a:p>
          <a:r>
            <a:rPr lang="en-US" dirty="0" err="1"/>
            <a:t>yPred</a:t>
          </a:r>
          <a:r>
            <a:rPr lang="en-US" dirty="0"/>
            <a:t> = -1</a:t>
          </a:r>
        </a:p>
      </dgm:t>
    </dgm:pt>
    <dgm:pt modelId="{CB6365C1-EAC0-428B-9631-2C4F8214AB57}" type="parTrans" cxnId="{8F594B77-CF59-4DCE-936F-DBBB2860E0DD}">
      <dgm:prSet/>
      <dgm:spPr/>
      <dgm:t>
        <a:bodyPr/>
        <a:lstStyle/>
        <a:p>
          <a:endParaRPr lang="en-US"/>
        </a:p>
      </dgm:t>
    </dgm:pt>
    <dgm:pt modelId="{AE6B0EAB-D8D6-4D19-BE31-093B1596A961}" type="sibTrans" cxnId="{8F594B77-CF59-4DCE-936F-DBBB2860E0DD}">
      <dgm:prSet/>
      <dgm:spPr/>
      <dgm:t>
        <a:bodyPr/>
        <a:lstStyle/>
        <a:p>
          <a:endParaRPr lang="en-US"/>
        </a:p>
      </dgm:t>
    </dgm:pt>
    <dgm:pt modelId="{61E4EB9E-B4FB-406C-A324-452480AC553E}">
      <dgm:prSet phldrT="[Text]"/>
      <dgm:spPr/>
      <dgm:t>
        <a:bodyPr/>
        <a:lstStyle/>
        <a:p>
          <a:r>
            <a:rPr lang="en-US" dirty="0" err="1"/>
            <a:t>yPred</a:t>
          </a:r>
          <a:r>
            <a:rPr lang="en-US" dirty="0"/>
            <a:t> = 1</a:t>
          </a:r>
        </a:p>
      </dgm:t>
    </dgm:pt>
    <dgm:pt modelId="{8F663699-93CA-4187-99D3-782803238F9E}" type="parTrans" cxnId="{71F5F0E7-A0F3-4966-BC36-550D0690B6ED}">
      <dgm:prSet/>
      <dgm:spPr/>
      <dgm:t>
        <a:bodyPr/>
        <a:lstStyle/>
        <a:p>
          <a:endParaRPr lang="en-US"/>
        </a:p>
      </dgm:t>
    </dgm:pt>
    <dgm:pt modelId="{605DFF16-5AB8-4D54-B810-D259208F8B81}" type="sibTrans" cxnId="{71F5F0E7-A0F3-4966-BC36-550D0690B6ED}">
      <dgm:prSet/>
      <dgm:spPr/>
      <dgm:t>
        <a:bodyPr/>
        <a:lstStyle/>
        <a:p>
          <a:endParaRPr lang="en-US"/>
        </a:p>
      </dgm:t>
    </dgm:pt>
    <dgm:pt modelId="{99A879C6-3B23-45B2-9D52-1EA18E78D148}" type="pres">
      <dgm:prSet presAssocID="{773C45CE-538D-4B65-8E29-B97B872FB422}" presName="hierChild1" presStyleCnt="0">
        <dgm:presLayoutVars>
          <dgm:orgChart val="1"/>
          <dgm:chPref val="1"/>
          <dgm:dir/>
          <dgm:animOne val="branch"/>
          <dgm:animLvl val="lvl"/>
          <dgm:resizeHandles/>
        </dgm:presLayoutVars>
      </dgm:prSet>
      <dgm:spPr/>
    </dgm:pt>
    <dgm:pt modelId="{0D307289-9CE5-46B8-9D58-A2E172BE998B}" type="pres">
      <dgm:prSet presAssocID="{DEA3AA70-106C-487B-BE58-11484E3BCF2C}" presName="hierRoot1" presStyleCnt="0">
        <dgm:presLayoutVars>
          <dgm:hierBranch val="init"/>
        </dgm:presLayoutVars>
      </dgm:prSet>
      <dgm:spPr/>
    </dgm:pt>
    <dgm:pt modelId="{A628F742-D5F5-44FC-8269-239563FF001F}" type="pres">
      <dgm:prSet presAssocID="{DEA3AA70-106C-487B-BE58-11484E3BCF2C}" presName="rootComposite1" presStyleCnt="0"/>
      <dgm:spPr/>
    </dgm:pt>
    <dgm:pt modelId="{ABB09BD0-3E7F-4989-AF1E-790980533A49}" type="pres">
      <dgm:prSet presAssocID="{DEA3AA70-106C-487B-BE58-11484E3BCF2C}" presName="rootText1" presStyleLbl="node0" presStyleIdx="0" presStyleCnt="1" custScaleX="99498">
        <dgm:presLayoutVars>
          <dgm:chPref val="3"/>
        </dgm:presLayoutVars>
      </dgm:prSet>
      <dgm:spPr/>
    </dgm:pt>
    <dgm:pt modelId="{B90F0DCD-6688-491F-82EC-09628A64A9B7}" type="pres">
      <dgm:prSet presAssocID="{DEA3AA70-106C-487B-BE58-11484E3BCF2C}" presName="rootConnector1" presStyleLbl="node1" presStyleIdx="0" presStyleCnt="0"/>
      <dgm:spPr/>
    </dgm:pt>
    <dgm:pt modelId="{FDB69277-6330-45BD-BA1D-DCA39195AAA5}" type="pres">
      <dgm:prSet presAssocID="{DEA3AA70-106C-487B-BE58-11484E3BCF2C}" presName="hierChild2" presStyleCnt="0"/>
      <dgm:spPr/>
    </dgm:pt>
    <dgm:pt modelId="{7AB7A2CF-4168-4F7D-8180-E1E1F7BB4F29}" type="pres">
      <dgm:prSet presAssocID="{CB6365C1-EAC0-428B-9631-2C4F8214AB57}" presName="Name37" presStyleLbl="parChTrans1D2" presStyleIdx="0" presStyleCnt="2"/>
      <dgm:spPr/>
    </dgm:pt>
    <dgm:pt modelId="{9A169E8F-C817-4C89-8D1A-52214EB0E908}" type="pres">
      <dgm:prSet presAssocID="{E6ABC0D6-20CE-404C-A425-E2021B79BF14}" presName="hierRoot2" presStyleCnt="0">
        <dgm:presLayoutVars>
          <dgm:hierBranch val="init"/>
        </dgm:presLayoutVars>
      </dgm:prSet>
      <dgm:spPr/>
    </dgm:pt>
    <dgm:pt modelId="{2FEC40B3-785B-4ABC-966E-E3E701C9977F}" type="pres">
      <dgm:prSet presAssocID="{E6ABC0D6-20CE-404C-A425-E2021B79BF14}" presName="rootComposite" presStyleCnt="0"/>
      <dgm:spPr/>
    </dgm:pt>
    <dgm:pt modelId="{17D62A49-02D2-4877-928E-D5ABB8604F22}" type="pres">
      <dgm:prSet presAssocID="{E6ABC0D6-20CE-404C-A425-E2021B79BF14}" presName="rootText" presStyleLbl="node2" presStyleIdx="0" presStyleCnt="2">
        <dgm:presLayoutVars>
          <dgm:chPref val="3"/>
        </dgm:presLayoutVars>
      </dgm:prSet>
      <dgm:spPr/>
    </dgm:pt>
    <dgm:pt modelId="{B302CE19-6A80-41D2-A0EA-B7A587DDFF30}" type="pres">
      <dgm:prSet presAssocID="{E6ABC0D6-20CE-404C-A425-E2021B79BF14}" presName="rootConnector" presStyleLbl="node2" presStyleIdx="0" presStyleCnt="2"/>
      <dgm:spPr/>
    </dgm:pt>
    <dgm:pt modelId="{A2603514-31E2-4211-AC2D-2E2A6608C877}" type="pres">
      <dgm:prSet presAssocID="{E6ABC0D6-20CE-404C-A425-E2021B79BF14}" presName="hierChild4" presStyleCnt="0"/>
      <dgm:spPr/>
    </dgm:pt>
    <dgm:pt modelId="{9D0E5661-A15B-40AB-AC45-6618A3E87CE5}" type="pres">
      <dgm:prSet presAssocID="{E6ABC0D6-20CE-404C-A425-E2021B79BF14}" presName="hierChild5" presStyleCnt="0"/>
      <dgm:spPr/>
    </dgm:pt>
    <dgm:pt modelId="{F0398305-37A3-4955-A2A8-279187619361}" type="pres">
      <dgm:prSet presAssocID="{8F663699-93CA-4187-99D3-782803238F9E}" presName="Name37" presStyleLbl="parChTrans1D2" presStyleIdx="1" presStyleCnt="2"/>
      <dgm:spPr/>
    </dgm:pt>
    <dgm:pt modelId="{B5A7791E-8B02-4D0C-B949-152384C42BBB}" type="pres">
      <dgm:prSet presAssocID="{61E4EB9E-B4FB-406C-A324-452480AC553E}" presName="hierRoot2" presStyleCnt="0">
        <dgm:presLayoutVars>
          <dgm:hierBranch val="init"/>
        </dgm:presLayoutVars>
      </dgm:prSet>
      <dgm:spPr/>
    </dgm:pt>
    <dgm:pt modelId="{B55733CB-6EC2-4B7E-A5E5-E74D53D1C574}" type="pres">
      <dgm:prSet presAssocID="{61E4EB9E-B4FB-406C-A324-452480AC553E}" presName="rootComposite" presStyleCnt="0"/>
      <dgm:spPr/>
    </dgm:pt>
    <dgm:pt modelId="{A7E5EB60-8E1E-4948-BB36-31AF2A960F47}" type="pres">
      <dgm:prSet presAssocID="{61E4EB9E-B4FB-406C-A324-452480AC553E}" presName="rootText" presStyleLbl="node2" presStyleIdx="1" presStyleCnt="2">
        <dgm:presLayoutVars>
          <dgm:chPref val="3"/>
        </dgm:presLayoutVars>
      </dgm:prSet>
      <dgm:spPr/>
    </dgm:pt>
    <dgm:pt modelId="{4F7FA05A-3A41-4D74-8175-F01FD5EAC89D}" type="pres">
      <dgm:prSet presAssocID="{61E4EB9E-B4FB-406C-A324-452480AC553E}" presName="rootConnector" presStyleLbl="node2" presStyleIdx="1" presStyleCnt="2"/>
      <dgm:spPr/>
    </dgm:pt>
    <dgm:pt modelId="{F8626235-9C90-49B7-9DB4-E5F69FD80A84}" type="pres">
      <dgm:prSet presAssocID="{61E4EB9E-B4FB-406C-A324-452480AC553E}" presName="hierChild4" presStyleCnt="0"/>
      <dgm:spPr/>
    </dgm:pt>
    <dgm:pt modelId="{6FA80C41-AF35-4FA7-8720-F0140FC4301F}" type="pres">
      <dgm:prSet presAssocID="{61E4EB9E-B4FB-406C-A324-452480AC553E}" presName="hierChild5" presStyleCnt="0"/>
      <dgm:spPr/>
    </dgm:pt>
    <dgm:pt modelId="{1C63D0B7-1EA5-4F70-B710-71C4A3D0E7DE}" type="pres">
      <dgm:prSet presAssocID="{DEA3AA70-106C-487B-BE58-11484E3BCF2C}" presName="hierChild3" presStyleCnt="0"/>
      <dgm:spPr/>
    </dgm:pt>
  </dgm:ptLst>
  <dgm:cxnLst>
    <dgm:cxn modelId="{85D47000-9D66-4128-B7FB-6BD91D4E5F77}" type="presOf" srcId="{61E4EB9E-B4FB-406C-A324-452480AC553E}" destId="{4F7FA05A-3A41-4D74-8175-F01FD5EAC89D}" srcOrd="1" destOrd="0" presId="urn:microsoft.com/office/officeart/2005/8/layout/orgChart1"/>
    <dgm:cxn modelId="{5979D31C-54DD-46BC-A3D2-DA7AB0A85073}" type="presOf" srcId="{8F663699-93CA-4187-99D3-782803238F9E}" destId="{F0398305-37A3-4955-A2A8-279187619361}" srcOrd="0" destOrd="0" presId="urn:microsoft.com/office/officeart/2005/8/layout/orgChart1"/>
    <dgm:cxn modelId="{D47FA13D-6B93-4812-83D0-8E30B68327AD}" type="presOf" srcId="{E6ABC0D6-20CE-404C-A425-E2021B79BF14}" destId="{17D62A49-02D2-4877-928E-D5ABB8604F22}" srcOrd="0" destOrd="0" presId="urn:microsoft.com/office/officeart/2005/8/layout/orgChart1"/>
    <dgm:cxn modelId="{93252D5E-261C-4A63-88F8-27FFD0757C17}" type="presOf" srcId="{773C45CE-538D-4B65-8E29-B97B872FB422}" destId="{99A879C6-3B23-45B2-9D52-1EA18E78D148}" srcOrd="0" destOrd="0" presId="urn:microsoft.com/office/officeart/2005/8/layout/orgChart1"/>
    <dgm:cxn modelId="{8F594B77-CF59-4DCE-936F-DBBB2860E0DD}" srcId="{DEA3AA70-106C-487B-BE58-11484E3BCF2C}" destId="{E6ABC0D6-20CE-404C-A425-E2021B79BF14}" srcOrd="0" destOrd="0" parTransId="{CB6365C1-EAC0-428B-9631-2C4F8214AB57}" sibTransId="{AE6B0EAB-D8D6-4D19-BE31-093B1596A961}"/>
    <dgm:cxn modelId="{10953796-0820-44C6-8A4D-DCB6B5E48017}" type="presOf" srcId="{DEA3AA70-106C-487B-BE58-11484E3BCF2C}" destId="{ABB09BD0-3E7F-4989-AF1E-790980533A49}" srcOrd="0" destOrd="0" presId="urn:microsoft.com/office/officeart/2005/8/layout/orgChart1"/>
    <dgm:cxn modelId="{7DA29099-2E2B-4673-97EA-4128EAC7BF33}" type="presOf" srcId="{E6ABC0D6-20CE-404C-A425-E2021B79BF14}" destId="{B302CE19-6A80-41D2-A0EA-B7A587DDFF30}" srcOrd="1" destOrd="0" presId="urn:microsoft.com/office/officeart/2005/8/layout/orgChart1"/>
    <dgm:cxn modelId="{82A6C9AD-D3DC-459A-9FB9-B5BDE24E3590}" srcId="{773C45CE-538D-4B65-8E29-B97B872FB422}" destId="{DEA3AA70-106C-487B-BE58-11484E3BCF2C}" srcOrd="0" destOrd="0" parTransId="{3EC43D1D-4037-4918-BEC0-747BD8730477}" sibTransId="{8A3C40FD-9AAF-46AB-8DB3-949AC576995C}"/>
    <dgm:cxn modelId="{A1D2E2B5-DDF4-4F04-B3F2-54E1F49B247E}" type="presOf" srcId="{DEA3AA70-106C-487B-BE58-11484E3BCF2C}" destId="{B90F0DCD-6688-491F-82EC-09628A64A9B7}" srcOrd="1" destOrd="0" presId="urn:microsoft.com/office/officeart/2005/8/layout/orgChart1"/>
    <dgm:cxn modelId="{E0F92BB9-EA04-4D2A-84FD-4792532AFD74}" type="presOf" srcId="{CB6365C1-EAC0-428B-9631-2C4F8214AB57}" destId="{7AB7A2CF-4168-4F7D-8180-E1E1F7BB4F29}" srcOrd="0" destOrd="0" presId="urn:microsoft.com/office/officeart/2005/8/layout/orgChart1"/>
    <dgm:cxn modelId="{A2D4B8E6-08EC-4BCA-9279-CBD10E45A076}" type="presOf" srcId="{61E4EB9E-B4FB-406C-A324-452480AC553E}" destId="{A7E5EB60-8E1E-4948-BB36-31AF2A960F47}" srcOrd="0" destOrd="0" presId="urn:microsoft.com/office/officeart/2005/8/layout/orgChart1"/>
    <dgm:cxn modelId="{71F5F0E7-A0F3-4966-BC36-550D0690B6ED}" srcId="{DEA3AA70-106C-487B-BE58-11484E3BCF2C}" destId="{61E4EB9E-B4FB-406C-A324-452480AC553E}" srcOrd="1" destOrd="0" parTransId="{8F663699-93CA-4187-99D3-782803238F9E}" sibTransId="{605DFF16-5AB8-4D54-B810-D259208F8B81}"/>
    <dgm:cxn modelId="{B4F5D064-9B5D-474D-A181-95A7AAFADB9A}" type="presParOf" srcId="{99A879C6-3B23-45B2-9D52-1EA18E78D148}" destId="{0D307289-9CE5-46B8-9D58-A2E172BE998B}" srcOrd="0" destOrd="0" presId="urn:microsoft.com/office/officeart/2005/8/layout/orgChart1"/>
    <dgm:cxn modelId="{FA05E933-7B6D-4B8E-B38A-24CD1D44262F}" type="presParOf" srcId="{0D307289-9CE5-46B8-9D58-A2E172BE998B}" destId="{A628F742-D5F5-44FC-8269-239563FF001F}" srcOrd="0" destOrd="0" presId="urn:microsoft.com/office/officeart/2005/8/layout/orgChart1"/>
    <dgm:cxn modelId="{16509F26-63D8-465A-96FD-35BBF3C415DA}" type="presParOf" srcId="{A628F742-D5F5-44FC-8269-239563FF001F}" destId="{ABB09BD0-3E7F-4989-AF1E-790980533A49}" srcOrd="0" destOrd="0" presId="urn:microsoft.com/office/officeart/2005/8/layout/orgChart1"/>
    <dgm:cxn modelId="{681A395A-3CAE-492E-8132-9D7E7BC51E2D}" type="presParOf" srcId="{A628F742-D5F5-44FC-8269-239563FF001F}" destId="{B90F0DCD-6688-491F-82EC-09628A64A9B7}" srcOrd="1" destOrd="0" presId="urn:microsoft.com/office/officeart/2005/8/layout/orgChart1"/>
    <dgm:cxn modelId="{0B4597E4-4003-4265-A562-50D3710FEA29}" type="presParOf" srcId="{0D307289-9CE5-46B8-9D58-A2E172BE998B}" destId="{FDB69277-6330-45BD-BA1D-DCA39195AAA5}" srcOrd="1" destOrd="0" presId="urn:microsoft.com/office/officeart/2005/8/layout/orgChart1"/>
    <dgm:cxn modelId="{E195B80D-29FA-4277-BDE4-A2F6824EB694}" type="presParOf" srcId="{FDB69277-6330-45BD-BA1D-DCA39195AAA5}" destId="{7AB7A2CF-4168-4F7D-8180-E1E1F7BB4F29}" srcOrd="0" destOrd="0" presId="urn:microsoft.com/office/officeart/2005/8/layout/orgChart1"/>
    <dgm:cxn modelId="{A84AA412-2E2A-4E41-85E1-4F489CC8D999}" type="presParOf" srcId="{FDB69277-6330-45BD-BA1D-DCA39195AAA5}" destId="{9A169E8F-C817-4C89-8D1A-52214EB0E908}" srcOrd="1" destOrd="0" presId="urn:microsoft.com/office/officeart/2005/8/layout/orgChart1"/>
    <dgm:cxn modelId="{1BA24A9C-B129-4D5B-B242-11401A2016B0}" type="presParOf" srcId="{9A169E8F-C817-4C89-8D1A-52214EB0E908}" destId="{2FEC40B3-785B-4ABC-966E-E3E701C9977F}" srcOrd="0" destOrd="0" presId="urn:microsoft.com/office/officeart/2005/8/layout/orgChart1"/>
    <dgm:cxn modelId="{BB117FEF-E0DB-4F3C-AF42-87EA0DA7276F}" type="presParOf" srcId="{2FEC40B3-785B-4ABC-966E-E3E701C9977F}" destId="{17D62A49-02D2-4877-928E-D5ABB8604F22}" srcOrd="0" destOrd="0" presId="urn:microsoft.com/office/officeart/2005/8/layout/orgChart1"/>
    <dgm:cxn modelId="{DB5013B3-71A9-44AA-9D97-4058B417179F}" type="presParOf" srcId="{2FEC40B3-785B-4ABC-966E-E3E701C9977F}" destId="{B302CE19-6A80-41D2-A0EA-B7A587DDFF30}" srcOrd="1" destOrd="0" presId="urn:microsoft.com/office/officeart/2005/8/layout/orgChart1"/>
    <dgm:cxn modelId="{5A9AB2A2-EDA4-44DA-9F21-92CBF246258E}" type="presParOf" srcId="{9A169E8F-C817-4C89-8D1A-52214EB0E908}" destId="{A2603514-31E2-4211-AC2D-2E2A6608C877}" srcOrd="1" destOrd="0" presId="urn:microsoft.com/office/officeart/2005/8/layout/orgChart1"/>
    <dgm:cxn modelId="{8BAC78C3-15AA-4240-B5A9-F74D7781BA8B}" type="presParOf" srcId="{9A169E8F-C817-4C89-8D1A-52214EB0E908}" destId="{9D0E5661-A15B-40AB-AC45-6618A3E87CE5}" srcOrd="2" destOrd="0" presId="urn:microsoft.com/office/officeart/2005/8/layout/orgChart1"/>
    <dgm:cxn modelId="{F54FFC91-65B6-4C7E-80FE-2CB2C2E9BFDA}" type="presParOf" srcId="{FDB69277-6330-45BD-BA1D-DCA39195AAA5}" destId="{F0398305-37A3-4955-A2A8-279187619361}" srcOrd="2" destOrd="0" presId="urn:microsoft.com/office/officeart/2005/8/layout/orgChart1"/>
    <dgm:cxn modelId="{25F47395-22F5-40C3-A18F-ADDCF73D097C}" type="presParOf" srcId="{FDB69277-6330-45BD-BA1D-DCA39195AAA5}" destId="{B5A7791E-8B02-4D0C-B949-152384C42BBB}" srcOrd="3" destOrd="0" presId="urn:microsoft.com/office/officeart/2005/8/layout/orgChart1"/>
    <dgm:cxn modelId="{DBCBCCAF-09C9-46B1-ADB0-5DAA099F2D2E}" type="presParOf" srcId="{B5A7791E-8B02-4D0C-B949-152384C42BBB}" destId="{B55733CB-6EC2-4B7E-A5E5-E74D53D1C574}" srcOrd="0" destOrd="0" presId="urn:microsoft.com/office/officeart/2005/8/layout/orgChart1"/>
    <dgm:cxn modelId="{AA33098C-EAED-4D0E-90D7-CB70DB5E749F}" type="presParOf" srcId="{B55733CB-6EC2-4B7E-A5E5-E74D53D1C574}" destId="{A7E5EB60-8E1E-4948-BB36-31AF2A960F47}" srcOrd="0" destOrd="0" presId="urn:microsoft.com/office/officeart/2005/8/layout/orgChart1"/>
    <dgm:cxn modelId="{BEF34B01-626A-43D5-8322-A094161B1B6C}" type="presParOf" srcId="{B55733CB-6EC2-4B7E-A5E5-E74D53D1C574}" destId="{4F7FA05A-3A41-4D74-8175-F01FD5EAC89D}" srcOrd="1" destOrd="0" presId="urn:microsoft.com/office/officeart/2005/8/layout/orgChart1"/>
    <dgm:cxn modelId="{48E89AEB-57AB-4D1A-9AC5-5C19346D0ADA}" type="presParOf" srcId="{B5A7791E-8B02-4D0C-B949-152384C42BBB}" destId="{F8626235-9C90-49B7-9DB4-E5F69FD80A84}" srcOrd="1" destOrd="0" presId="urn:microsoft.com/office/officeart/2005/8/layout/orgChart1"/>
    <dgm:cxn modelId="{C4532863-6D1A-406B-90E2-E4F47C671BBF}" type="presParOf" srcId="{B5A7791E-8B02-4D0C-B949-152384C42BBB}" destId="{6FA80C41-AF35-4FA7-8720-F0140FC4301F}" srcOrd="2" destOrd="0" presId="urn:microsoft.com/office/officeart/2005/8/layout/orgChart1"/>
    <dgm:cxn modelId="{C2F217C8-4EB5-4254-8A9E-9386D30158C3}" type="presParOf" srcId="{0D307289-9CE5-46B8-9D58-A2E172BE998B}" destId="{1C63D0B7-1EA5-4F70-B710-71C4A3D0E7D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3C45CE-538D-4B65-8E29-B97B872FB4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EA3AA70-106C-487B-BE58-11484E3BCF2C}">
      <dgm:prSet phldrT="[Text]"/>
      <dgm:spPr/>
      <dgm:t>
        <a:bodyPr/>
        <a:lstStyle/>
        <a:p>
          <a:r>
            <a:rPr lang="en-US" dirty="0"/>
            <a:t>Age &gt;= 50? </a:t>
          </a:r>
        </a:p>
      </dgm:t>
    </dgm:pt>
    <dgm:pt modelId="{3EC43D1D-4037-4918-BEC0-747BD8730477}" type="parTrans" cxnId="{82A6C9AD-D3DC-459A-9FB9-B5BDE24E3590}">
      <dgm:prSet/>
      <dgm:spPr/>
      <dgm:t>
        <a:bodyPr/>
        <a:lstStyle/>
        <a:p>
          <a:endParaRPr lang="en-US"/>
        </a:p>
      </dgm:t>
    </dgm:pt>
    <dgm:pt modelId="{8A3C40FD-9AAF-46AB-8DB3-949AC576995C}" type="sibTrans" cxnId="{82A6C9AD-D3DC-459A-9FB9-B5BDE24E3590}">
      <dgm:prSet/>
      <dgm:spPr/>
      <dgm:t>
        <a:bodyPr/>
        <a:lstStyle/>
        <a:p>
          <a:endParaRPr lang="en-US"/>
        </a:p>
      </dgm:t>
    </dgm:pt>
    <dgm:pt modelId="{E6ABC0D6-20CE-404C-A425-E2021B79BF14}">
      <dgm:prSet phldrT="[Text]"/>
      <dgm:spPr/>
      <dgm:t>
        <a:bodyPr/>
        <a:lstStyle/>
        <a:p>
          <a:r>
            <a:rPr lang="en-US" dirty="0" err="1"/>
            <a:t>yPred</a:t>
          </a:r>
          <a:r>
            <a:rPr lang="en-US" dirty="0"/>
            <a:t> = -1</a:t>
          </a:r>
        </a:p>
      </dgm:t>
    </dgm:pt>
    <dgm:pt modelId="{CB6365C1-EAC0-428B-9631-2C4F8214AB57}" type="parTrans" cxnId="{8F594B77-CF59-4DCE-936F-DBBB2860E0DD}">
      <dgm:prSet/>
      <dgm:spPr/>
      <dgm:t>
        <a:bodyPr/>
        <a:lstStyle/>
        <a:p>
          <a:endParaRPr lang="en-US"/>
        </a:p>
      </dgm:t>
    </dgm:pt>
    <dgm:pt modelId="{AE6B0EAB-D8D6-4D19-BE31-093B1596A961}" type="sibTrans" cxnId="{8F594B77-CF59-4DCE-936F-DBBB2860E0DD}">
      <dgm:prSet/>
      <dgm:spPr/>
      <dgm:t>
        <a:bodyPr/>
        <a:lstStyle/>
        <a:p>
          <a:endParaRPr lang="en-US"/>
        </a:p>
      </dgm:t>
    </dgm:pt>
    <dgm:pt modelId="{61E4EB9E-B4FB-406C-A324-452480AC553E}">
      <dgm:prSet phldrT="[Text]"/>
      <dgm:spPr/>
      <dgm:t>
        <a:bodyPr/>
        <a:lstStyle/>
        <a:p>
          <a:r>
            <a:rPr lang="en-US" dirty="0" err="1"/>
            <a:t>yPred</a:t>
          </a:r>
          <a:r>
            <a:rPr lang="en-US" dirty="0"/>
            <a:t> = 1</a:t>
          </a:r>
        </a:p>
      </dgm:t>
    </dgm:pt>
    <dgm:pt modelId="{8F663699-93CA-4187-99D3-782803238F9E}" type="parTrans" cxnId="{71F5F0E7-A0F3-4966-BC36-550D0690B6ED}">
      <dgm:prSet/>
      <dgm:spPr/>
      <dgm:t>
        <a:bodyPr/>
        <a:lstStyle/>
        <a:p>
          <a:endParaRPr lang="en-US"/>
        </a:p>
      </dgm:t>
    </dgm:pt>
    <dgm:pt modelId="{605DFF16-5AB8-4D54-B810-D259208F8B81}" type="sibTrans" cxnId="{71F5F0E7-A0F3-4966-BC36-550D0690B6ED}">
      <dgm:prSet/>
      <dgm:spPr/>
      <dgm:t>
        <a:bodyPr/>
        <a:lstStyle/>
        <a:p>
          <a:endParaRPr lang="en-US"/>
        </a:p>
      </dgm:t>
    </dgm:pt>
    <dgm:pt modelId="{99A879C6-3B23-45B2-9D52-1EA18E78D148}" type="pres">
      <dgm:prSet presAssocID="{773C45CE-538D-4B65-8E29-B97B872FB422}" presName="hierChild1" presStyleCnt="0">
        <dgm:presLayoutVars>
          <dgm:orgChart val="1"/>
          <dgm:chPref val="1"/>
          <dgm:dir/>
          <dgm:animOne val="branch"/>
          <dgm:animLvl val="lvl"/>
          <dgm:resizeHandles/>
        </dgm:presLayoutVars>
      </dgm:prSet>
      <dgm:spPr/>
    </dgm:pt>
    <dgm:pt modelId="{0D307289-9CE5-46B8-9D58-A2E172BE998B}" type="pres">
      <dgm:prSet presAssocID="{DEA3AA70-106C-487B-BE58-11484E3BCF2C}" presName="hierRoot1" presStyleCnt="0">
        <dgm:presLayoutVars>
          <dgm:hierBranch val="init"/>
        </dgm:presLayoutVars>
      </dgm:prSet>
      <dgm:spPr/>
    </dgm:pt>
    <dgm:pt modelId="{A628F742-D5F5-44FC-8269-239563FF001F}" type="pres">
      <dgm:prSet presAssocID="{DEA3AA70-106C-487B-BE58-11484E3BCF2C}" presName="rootComposite1" presStyleCnt="0"/>
      <dgm:spPr/>
    </dgm:pt>
    <dgm:pt modelId="{ABB09BD0-3E7F-4989-AF1E-790980533A49}" type="pres">
      <dgm:prSet presAssocID="{DEA3AA70-106C-487B-BE58-11484E3BCF2C}" presName="rootText1" presStyleLbl="node0" presStyleIdx="0" presStyleCnt="1" custScaleX="99498">
        <dgm:presLayoutVars>
          <dgm:chPref val="3"/>
        </dgm:presLayoutVars>
      </dgm:prSet>
      <dgm:spPr/>
    </dgm:pt>
    <dgm:pt modelId="{B90F0DCD-6688-491F-82EC-09628A64A9B7}" type="pres">
      <dgm:prSet presAssocID="{DEA3AA70-106C-487B-BE58-11484E3BCF2C}" presName="rootConnector1" presStyleLbl="node1" presStyleIdx="0" presStyleCnt="0"/>
      <dgm:spPr/>
    </dgm:pt>
    <dgm:pt modelId="{FDB69277-6330-45BD-BA1D-DCA39195AAA5}" type="pres">
      <dgm:prSet presAssocID="{DEA3AA70-106C-487B-BE58-11484E3BCF2C}" presName="hierChild2" presStyleCnt="0"/>
      <dgm:spPr/>
    </dgm:pt>
    <dgm:pt modelId="{7AB7A2CF-4168-4F7D-8180-E1E1F7BB4F29}" type="pres">
      <dgm:prSet presAssocID="{CB6365C1-EAC0-428B-9631-2C4F8214AB57}" presName="Name37" presStyleLbl="parChTrans1D2" presStyleIdx="0" presStyleCnt="2"/>
      <dgm:spPr/>
    </dgm:pt>
    <dgm:pt modelId="{9A169E8F-C817-4C89-8D1A-52214EB0E908}" type="pres">
      <dgm:prSet presAssocID="{E6ABC0D6-20CE-404C-A425-E2021B79BF14}" presName="hierRoot2" presStyleCnt="0">
        <dgm:presLayoutVars>
          <dgm:hierBranch val="init"/>
        </dgm:presLayoutVars>
      </dgm:prSet>
      <dgm:spPr/>
    </dgm:pt>
    <dgm:pt modelId="{2FEC40B3-785B-4ABC-966E-E3E701C9977F}" type="pres">
      <dgm:prSet presAssocID="{E6ABC0D6-20CE-404C-A425-E2021B79BF14}" presName="rootComposite" presStyleCnt="0"/>
      <dgm:spPr/>
    </dgm:pt>
    <dgm:pt modelId="{17D62A49-02D2-4877-928E-D5ABB8604F22}" type="pres">
      <dgm:prSet presAssocID="{E6ABC0D6-20CE-404C-A425-E2021B79BF14}" presName="rootText" presStyleLbl="node2" presStyleIdx="0" presStyleCnt="2">
        <dgm:presLayoutVars>
          <dgm:chPref val="3"/>
        </dgm:presLayoutVars>
      </dgm:prSet>
      <dgm:spPr/>
    </dgm:pt>
    <dgm:pt modelId="{B302CE19-6A80-41D2-A0EA-B7A587DDFF30}" type="pres">
      <dgm:prSet presAssocID="{E6ABC0D6-20CE-404C-A425-E2021B79BF14}" presName="rootConnector" presStyleLbl="node2" presStyleIdx="0" presStyleCnt="2"/>
      <dgm:spPr/>
    </dgm:pt>
    <dgm:pt modelId="{A2603514-31E2-4211-AC2D-2E2A6608C877}" type="pres">
      <dgm:prSet presAssocID="{E6ABC0D6-20CE-404C-A425-E2021B79BF14}" presName="hierChild4" presStyleCnt="0"/>
      <dgm:spPr/>
    </dgm:pt>
    <dgm:pt modelId="{9D0E5661-A15B-40AB-AC45-6618A3E87CE5}" type="pres">
      <dgm:prSet presAssocID="{E6ABC0D6-20CE-404C-A425-E2021B79BF14}" presName="hierChild5" presStyleCnt="0"/>
      <dgm:spPr/>
    </dgm:pt>
    <dgm:pt modelId="{F0398305-37A3-4955-A2A8-279187619361}" type="pres">
      <dgm:prSet presAssocID="{8F663699-93CA-4187-99D3-782803238F9E}" presName="Name37" presStyleLbl="parChTrans1D2" presStyleIdx="1" presStyleCnt="2"/>
      <dgm:spPr/>
    </dgm:pt>
    <dgm:pt modelId="{B5A7791E-8B02-4D0C-B949-152384C42BBB}" type="pres">
      <dgm:prSet presAssocID="{61E4EB9E-B4FB-406C-A324-452480AC553E}" presName="hierRoot2" presStyleCnt="0">
        <dgm:presLayoutVars>
          <dgm:hierBranch val="init"/>
        </dgm:presLayoutVars>
      </dgm:prSet>
      <dgm:spPr/>
    </dgm:pt>
    <dgm:pt modelId="{B55733CB-6EC2-4B7E-A5E5-E74D53D1C574}" type="pres">
      <dgm:prSet presAssocID="{61E4EB9E-B4FB-406C-A324-452480AC553E}" presName="rootComposite" presStyleCnt="0"/>
      <dgm:spPr/>
    </dgm:pt>
    <dgm:pt modelId="{A7E5EB60-8E1E-4948-BB36-31AF2A960F47}" type="pres">
      <dgm:prSet presAssocID="{61E4EB9E-B4FB-406C-A324-452480AC553E}" presName="rootText" presStyleLbl="node2" presStyleIdx="1" presStyleCnt="2">
        <dgm:presLayoutVars>
          <dgm:chPref val="3"/>
        </dgm:presLayoutVars>
      </dgm:prSet>
      <dgm:spPr/>
    </dgm:pt>
    <dgm:pt modelId="{4F7FA05A-3A41-4D74-8175-F01FD5EAC89D}" type="pres">
      <dgm:prSet presAssocID="{61E4EB9E-B4FB-406C-A324-452480AC553E}" presName="rootConnector" presStyleLbl="node2" presStyleIdx="1" presStyleCnt="2"/>
      <dgm:spPr/>
    </dgm:pt>
    <dgm:pt modelId="{F8626235-9C90-49B7-9DB4-E5F69FD80A84}" type="pres">
      <dgm:prSet presAssocID="{61E4EB9E-B4FB-406C-A324-452480AC553E}" presName="hierChild4" presStyleCnt="0"/>
      <dgm:spPr/>
    </dgm:pt>
    <dgm:pt modelId="{6FA80C41-AF35-4FA7-8720-F0140FC4301F}" type="pres">
      <dgm:prSet presAssocID="{61E4EB9E-B4FB-406C-A324-452480AC553E}" presName="hierChild5" presStyleCnt="0"/>
      <dgm:spPr/>
    </dgm:pt>
    <dgm:pt modelId="{1C63D0B7-1EA5-4F70-B710-71C4A3D0E7DE}" type="pres">
      <dgm:prSet presAssocID="{DEA3AA70-106C-487B-BE58-11484E3BCF2C}" presName="hierChild3" presStyleCnt="0"/>
      <dgm:spPr/>
    </dgm:pt>
  </dgm:ptLst>
  <dgm:cxnLst>
    <dgm:cxn modelId="{85D47000-9D66-4128-B7FB-6BD91D4E5F77}" type="presOf" srcId="{61E4EB9E-B4FB-406C-A324-452480AC553E}" destId="{4F7FA05A-3A41-4D74-8175-F01FD5EAC89D}" srcOrd="1" destOrd="0" presId="urn:microsoft.com/office/officeart/2005/8/layout/orgChart1"/>
    <dgm:cxn modelId="{5979D31C-54DD-46BC-A3D2-DA7AB0A85073}" type="presOf" srcId="{8F663699-93CA-4187-99D3-782803238F9E}" destId="{F0398305-37A3-4955-A2A8-279187619361}" srcOrd="0" destOrd="0" presId="urn:microsoft.com/office/officeart/2005/8/layout/orgChart1"/>
    <dgm:cxn modelId="{D47FA13D-6B93-4812-83D0-8E30B68327AD}" type="presOf" srcId="{E6ABC0D6-20CE-404C-A425-E2021B79BF14}" destId="{17D62A49-02D2-4877-928E-D5ABB8604F22}" srcOrd="0" destOrd="0" presId="urn:microsoft.com/office/officeart/2005/8/layout/orgChart1"/>
    <dgm:cxn modelId="{93252D5E-261C-4A63-88F8-27FFD0757C17}" type="presOf" srcId="{773C45CE-538D-4B65-8E29-B97B872FB422}" destId="{99A879C6-3B23-45B2-9D52-1EA18E78D148}" srcOrd="0" destOrd="0" presId="urn:microsoft.com/office/officeart/2005/8/layout/orgChart1"/>
    <dgm:cxn modelId="{8F594B77-CF59-4DCE-936F-DBBB2860E0DD}" srcId="{DEA3AA70-106C-487B-BE58-11484E3BCF2C}" destId="{E6ABC0D6-20CE-404C-A425-E2021B79BF14}" srcOrd="0" destOrd="0" parTransId="{CB6365C1-EAC0-428B-9631-2C4F8214AB57}" sibTransId="{AE6B0EAB-D8D6-4D19-BE31-093B1596A961}"/>
    <dgm:cxn modelId="{10953796-0820-44C6-8A4D-DCB6B5E48017}" type="presOf" srcId="{DEA3AA70-106C-487B-BE58-11484E3BCF2C}" destId="{ABB09BD0-3E7F-4989-AF1E-790980533A49}" srcOrd="0" destOrd="0" presId="urn:microsoft.com/office/officeart/2005/8/layout/orgChart1"/>
    <dgm:cxn modelId="{7DA29099-2E2B-4673-97EA-4128EAC7BF33}" type="presOf" srcId="{E6ABC0D6-20CE-404C-A425-E2021B79BF14}" destId="{B302CE19-6A80-41D2-A0EA-B7A587DDFF30}" srcOrd="1" destOrd="0" presId="urn:microsoft.com/office/officeart/2005/8/layout/orgChart1"/>
    <dgm:cxn modelId="{82A6C9AD-D3DC-459A-9FB9-B5BDE24E3590}" srcId="{773C45CE-538D-4B65-8E29-B97B872FB422}" destId="{DEA3AA70-106C-487B-BE58-11484E3BCF2C}" srcOrd="0" destOrd="0" parTransId="{3EC43D1D-4037-4918-BEC0-747BD8730477}" sibTransId="{8A3C40FD-9AAF-46AB-8DB3-949AC576995C}"/>
    <dgm:cxn modelId="{A1D2E2B5-DDF4-4F04-B3F2-54E1F49B247E}" type="presOf" srcId="{DEA3AA70-106C-487B-BE58-11484E3BCF2C}" destId="{B90F0DCD-6688-491F-82EC-09628A64A9B7}" srcOrd="1" destOrd="0" presId="urn:microsoft.com/office/officeart/2005/8/layout/orgChart1"/>
    <dgm:cxn modelId="{E0F92BB9-EA04-4D2A-84FD-4792532AFD74}" type="presOf" srcId="{CB6365C1-EAC0-428B-9631-2C4F8214AB57}" destId="{7AB7A2CF-4168-4F7D-8180-E1E1F7BB4F29}" srcOrd="0" destOrd="0" presId="urn:microsoft.com/office/officeart/2005/8/layout/orgChart1"/>
    <dgm:cxn modelId="{A2D4B8E6-08EC-4BCA-9279-CBD10E45A076}" type="presOf" srcId="{61E4EB9E-B4FB-406C-A324-452480AC553E}" destId="{A7E5EB60-8E1E-4948-BB36-31AF2A960F47}" srcOrd="0" destOrd="0" presId="urn:microsoft.com/office/officeart/2005/8/layout/orgChart1"/>
    <dgm:cxn modelId="{71F5F0E7-A0F3-4966-BC36-550D0690B6ED}" srcId="{DEA3AA70-106C-487B-BE58-11484E3BCF2C}" destId="{61E4EB9E-B4FB-406C-A324-452480AC553E}" srcOrd="1" destOrd="0" parTransId="{8F663699-93CA-4187-99D3-782803238F9E}" sibTransId="{605DFF16-5AB8-4D54-B810-D259208F8B81}"/>
    <dgm:cxn modelId="{B4F5D064-9B5D-474D-A181-95A7AAFADB9A}" type="presParOf" srcId="{99A879C6-3B23-45B2-9D52-1EA18E78D148}" destId="{0D307289-9CE5-46B8-9D58-A2E172BE998B}" srcOrd="0" destOrd="0" presId="urn:microsoft.com/office/officeart/2005/8/layout/orgChart1"/>
    <dgm:cxn modelId="{FA05E933-7B6D-4B8E-B38A-24CD1D44262F}" type="presParOf" srcId="{0D307289-9CE5-46B8-9D58-A2E172BE998B}" destId="{A628F742-D5F5-44FC-8269-239563FF001F}" srcOrd="0" destOrd="0" presId="urn:microsoft.com/office/officeart/2005/8/layout/orgChart1"/>
    <dgm:cxn modelId="{16509F26-63D8-465A-96FD-35BBF3C415DA}" type="presParOf" srcId="{A628F742-D5F5-44FC-8269-239563FF001F}" destId="{ABB09BD0-3E7F-4989-AF1E-790980533A49}" srcOrd="0" destOrd="0" presId="urn:microsoft.com/office/officeart/2005/8/layout/orgChart1"/>
    <dgm:cxn modelId="{681A395A-3CAE-492E-8132-9D7E7BC51E2D}" type="presParOf" srcId="{A628F742-D5F5-44FC-8269-239563FF001F}" destId="{B90F0DCD-6688-491F-82EC-09628A64A9B7}" srcOrd="1" destOrd="0" presId="urn:microsoft.com/office/officeart/2005/8/layout/orgChart1"/>
    <dgm:cxn modelId="{0B4597E4-4003-4265-A562-50D3710FEA29}" type="presParOf" srcId="{0D307289-9CE5-46B8-9D58-A2E172BE998B}" destId="{FDB69277-6330-45BD-BA1D-DCA39195AAA5}" srcOrd="1" destOrd="0" presId="urn:microsoft.com/office/officeart/2005/8/layout/orgChart1"/>
    <dgm:cxn modelId="{E195B80D-29FA-4277-BDE4-A2F6824EB694}" type="presParOf" srcId="{FDB69277-6330-45BD-BA1D-DCA39195AAA5}" destId="{7AB7A2CF-4168-4F7D-8180-E1E1F7BB4F29}" srcOrd="0" destOrd="0" presId="urn:microsoft.com/office/officeart/2005/8/layout/orgChart1"/>
    <dgm:cxn modelId="{A84AA412-2E2A-4E41-85E1-4F489CC8D999}" type="presParOf" srcId="{FDB69277-6330-45BD-BA1D-DCA39195AAA5}" destId="{9A169E8F-C817-4C89-8D1A-52214EB0E908}" srcOrd="1" destOrd="0" presId="urn:microsoft.com/office/officeart/2005/8/layout/orgChart1"/>
    <dgm:cxn modelId="{1BA24A9C-B129-4D5B-B242-11401A2016B0}" type="presParOf" srcId="{9A169E8F-C817-4C89-8D1A-52214EB0E908}" destId="{2FEC40B3-785B-4ABC-966E-E3E701C9977F}" srcOrd="0" destOrd="0" presId="urn:microsoft.com/office/officeart/2005/8/layout/orgChart1"/>
    <dgm:cxn modelId="{BB117FEF-E0DB-4F3C-AF42-87EA0DA7276F}" type="presParOf" srcId="{2FEC40B3-785B-4ABC-966E-E3E701C9977F}" destId="{17D62A49-02D2-4877-928E-D5ABB8604F22}" srcOrd="0" destOrd="0" presId="urn:microsoft.com/office/officeart/2005/8/layout/orgChart1"/>
    <dgm:cxn modelId="{DB5013B3-71A9-44AA-9D97-4058B417179F}" type="presParOf" srcId="{2FEC40B3-785B-4ABC-966E-E3E701C9977F}" destId="{B302CE19-6A80-41D2-A0EA-B7A587DDFF30}" srcOrd="1" destOrd="0" presId="urn:microsoft.com/office/officeart/2005/8/layout/orgChart1"/>
    <dgm:cxn modelId="{5A9AB2A2-EDA4-44DA-9F21-92CBF246258E}" type="presParOf" srcId="{9A169E8F-C817-4C89-8D1A-52214EB0E908}" destId="{A2603514-31E2-4211-AC2D-2E2A6608C877}" srcOrd="1" destOrd="0" presId="urn:microsoft.com/office/officeart/2005/8/layout/orgChart1"/>
    <dgm:cxn modelId="{8BAC78C3-15AA-4240-B5A9-F74D7781BA8B}" type="presParOf" srcId="{9A169E8F-C817-4C89-8D1A-52214EB0E908}" destId="{9D0E5661-A15B-40AB-AC45-6618A3E87CE5}" srcOrd="2" destOrd="0" presId="urn:microsoft.com/office/officeart/2005/8/layout/orgChart1"/>
    <dgm:cxn modelId="{F54FFC91-65B6-4C7E-80FE-2CB2C2E9BFDA}" type="presParOf" srcId="{FDB69277-6330-45BD-BA1D-DCA39195AAA5}" destId="{F0398305-37A3-4955-A2A8-279187619361}" srcOrd="2" destOrd="0" presId="urn:microsoft.com/office/officeart/2005/8/layout/orgChart1"/>
    <dgm:cxn modelId="{25F47395-22F5-40C3-A18F-ADDCF73D097C}" type="presParOf" srcId="{FDB69277-6330-45BD-BA1D-DCA39195AAA5}" destId="{B5A7791E-8B02-4D0C-B949-152384C42BBB}" srcOrd="3" destOrd="0" presId="urn:microsoft.com/office/officeart/2005/8/layout/orgChart1"/>
    <dgm:cxn modelId="{DBCBCCAF-09C9-46B1-ADB0-5DAA099F2D2E}" type="presParOf" srcId="{B5A7791E-8B02-4D0C-B949-152384C42BBB}" destId="{B55733CB-6EC2-4B7E-A5E5-E74D53D1C574}" srcOrd="0" destOrd="0" presId="urn:microsoft.com/office/officeart/2005/8/layout/orgChart1"/>
    <dgm:cxn modelId="{AA33098C-EAED-4D0E-90D7-CB70DB5E749F}" type="presParOf" srcId="{B55733CB-6EC2-4B7E-A5E5-E74D53D1C574}" destId="{A7E5EB60-8E1E-4948-BB36-31AF2A960F47}" srcOrd="0" destOrd="0" presId="urn:microsoft.com/office/officeart/2005/8/layout/orgChart1"/>
    <dgm:cxn modelId="{BEF34B01-626A-43D5-8322-A094161B1B6C}" type="presParOf" srcId="{B55733CB-6EC2-4B7E-A5E5-E74D53D1C574}" destId="{4F7FA05A-3A41-4D74-8175-F01FD5EAC89D}" srcOrd="1" destOrd="0" presId="urn:microsoft.com/office/officeart/2005/8/layout/orgChart1"/>
    <dgm:cxn modelId="{48E89AEB-57AB-4D1A-9AC5-5C19346D0ADA}" type="presParOf" srcId="{B5A7791E-8B02-4D0C-B949-152384C42BBB}" destId="{F8626235-9C90-49B7-9DB4-E5F69FD80A84}" srcOrd="1" destOrd="0" presId="urn:microsoft.com/office/officeart/2005/8/layout/orgChart1"/>
    <dgm:cxn modelId="{C4532863-6D1A-406B-90E2-E4F47C671BBF}" type="presParOf" srcId="{B5A7791E-8B02-4D0C-B949-152384C42BBB}" destId="{6FA80C41-AF35-4FA7-8720-F0140FC4301F}" srcOrd="2" destOrd="0" presId="urn:microsoft.com/office/officeart/2005/8/layout/orgChart1"/>
    <dgm:cxn modelId="{C2F217C8-4EB5-4254-8A9E-9386D30158C3}" type="presParOf" srcId="{0D307289-9CE5-46B8-9D58-A2E172BE998B}" destId="{1C63D0B7-1EA5-4F70-B710-71C4A3D0E7D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3C45CE-538D-4B65-8E29-B97B872FB4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EA3AA70-106C-487B-BE58-11484E3BCF2C}">
      <dgm:prSet phldrT="[Text]"/>
      <dgm:spPr/>
      <dgm:t>
        <a:bodyPr/>
        <a:lstStyle/>
        <a:p>
          <a:r>
            <a:rPr lang="en-US" dirty="0"/>
            <a:t>Age &gt;= 50? </a:t>
          </a:r>
        </a:p>
      </dgm:t>
    </dgm:pt>
    <dgm:pt modelId="{3EC43D1D-4037-4918-BEC0-747BD8730477}" type="parTrans" cxnId="{82A6C9AD-D3DC-459A-9FB9-B5BDE24E3590}">
      <dgm:prSet/>
      <dgm:spPr/>
      <dgm:t>
        <a:bodyPr/>
        <a:lstStyle/>
        <a:p>
          <a:endParaRPr lang="en-US"/>
        </a:p>
      </dgm:t>
    </dgm:pt>
    <dgm:pt modelId="{8A3C40FD-9AAF-46AB-8DB3-949AC576995C}" type="sibTrans" cxnId="{82A6C9AD-D3DC-459A-9FB9-B5BDE24E3590}">
      <dgm:prSet/>
      <dgm:spPr/>
      <dgm:t>
        <a:bodyPr/>
        <a:lstStyle/>
        <a:p>
          <a:endParaRPr lang="en-US"/>
        </a:p>
      </dgm:t>
    </dgm:pt>
    <dgm:pt modelId="{E6ABC0D6-20CE-404C-A425-E2021B79BF14}">
      <dgm:prSet phldrT="[Text]"/>
      <dgm:spPr/>
      <dgm:t>
        <a:bodyPr/>
        <a:lstStyle/>
        <a:p>
          <a:r>
            <a:rPr lang="en-US" dirty="0" err="1"/>
            <a:t>yPred</a:t>
          </a:r>
          <a:r>
            <a:rPr lang="en-US" dirty="0"/>
            <a:t> = -1</a:t>
          </a:r>
        </a:p>
      </dgm:t>
    </dgm:pt>
    <dgm:pt modelId="{CB6365C1-EAC0-428B-9631-2C4F8214AB57}" type="parTrans" cxnId="{8F594B77-CF59-4DCE-936F-DBBB2860E0DD}">
      <dgm:prSet/>
      <dgm:spPr/>
      <dgm:t>
        <a:bodyPr/>
        <a:lstStyle/>
        <a:p>
          <a:endParaRPr lang="en-US"/>
        </a:p>
      </dgm:t>
    </dgm:pt>
    <dgm:pt modelId="{AE6B0EAB-D8D6-4D19-BE31-093B1596A961}" type="sibTrans" cxnId="{8F594B77-CF59-4DCE-936F-DBBB2860E0DD}">
      <dgm:prSet/>
      <dgm:spPr/>
      <dgm:t>
        <a:bodyPr/>
        <a:lstStyle/>
        <a:p>
          <a:endParaRPr lang="en-US"/>
        </a:p>
      </dgm:t>
    </dgm:pt>
    <dgm:pt modelId="{61E4EB9E-B4FB-406C-A324-452480AC553E}">
      <dgm:prSet phldrT="[Text]"/>
      <dgm:spPr/>
      <dgm:t>
        <a:bodyPr/>
        <a:lstStyle/>
        <a:p>
          <a:r>
            <a:rPr lang="en-US" dirty="0" err="1"/>
            <a:t>yPred</a:t>
          </a:r>
          <a:r>
            <a:rPr lang="en-US" dirty="0"/>
            <a:t> = 1</a:t>
          </a:r>
        </a:p>
      </dgm:t>
    </dgm:pt>
    <dgm:pt modelId="{8F663699-93CA-4187-99D3-782803238F9E}" type="parTrans" cxnId="{71F5F0E7-A0F3-4966-BC36-550D0690B6ED}">
      <dgm:prSet/>
      <dgm:spPr/>
      <dgm:t>
        <a:bodyPr/>
        <a:lstStyle/>
        <a:p>
          <a:endParaRPr lang="en-US"/>
        </a:p>
      </dgm:t>
    </dgm:pt>
    <dgm:pt modelId="{605DFF16-5AB8-4D54-B810-D259208F8B81}" type="sibTrans" cxnId="{71F5F0E7-A0F3-4966-BC36-550D0690B6ED}">
      <dgm:prSet/>
      <dgm:spPr/>
      <dgm:t>
        <a:bodyPr/>
        <a:lstStyle/>
        <a:p>
          <a:endParaRPr lang="en-US"/>
        </a:p>
      </dgm:t>
    </dgm:pt>
    <dgm:pt modelId="{99A879C6-3B23-45B2-9D52-1EA18E78D148}" type="pres">
      <dgm:prSet presAssocID="{773C45CE-538D-4B65-8E29-B97B872FB422}" presName="hierChild1" presStyleCnt="0">
        <dgm:presLayoutVars>
          <dgm:orgChart val="1"/>
          <dgm:chPref val="1"/>
          <dgm:dir/>
          <dgm:animOne val="branch"/>
          <dgm:animLvl val="lvl"/>
          <dgm:resizeHandles/>
        </dgm:presLayoutVars>
      </dgm:prSet>
      <dgm:spPr/>
    </dgm:pt>
    <dgm:pt modelId="{0D307289-9CE5-46B8-9D58-A2E172BE998B}" type="pres">
      <dgm:prSet presAssocID="{DEA3AA70-106C-487B-BE58-11484E3BCF2C}" presName="hierRoot1" presStyleCnt="0">
        <dgm:presLayoutVars>
          <dgm:hierBranch val="init"/>
        </dgm:presLayoutVars>
      </dgm:prSet>
      <dgm:spPr/>
    </dgm:pt>
    <dgm:pt modelId="{A628F742-D5F5-44FC-8269-239563FF001F}" type="pres">
      <dgm:prSet presAssocID="{DEA3AA70-106C-487B-BE58-11484E3BCF2C}" presName="rootComposite1" presStyleCnt="0"/>
      <dgm:spPr/>
    </dgm:pt>
    <dgm:pt modelId="{ABB09BD0-3E7F-4989-AF1E-790980533A49}" type="pres">
      <dgm:prSet presAssocID="{DEA3AA70-106C-487B-BE58-11484E3BCF2C}" presName="rootText1" presStyleLbl="node0" presStyleIdx="0" presStyleCnt="1" custScaleX="99498">
        <dgm:presLayoutVars>
          <dgm:chPref val="3"/>
        </dgm:presLayoutVars>
      </dgm:prSet>
      <dgm:spPr/>
    </dgm:pt>
    <dgm:pt modelId="{B90F0DCD-6688-491F-82EC-09628A64A9B7}" type="pres">
      <dgm:prSet presAssocID="{DEA3AA70-106C-487B-BE58-11484E3BCF2C}" presName="rootConnector1" presStyleLbl="node1" presStyleIdx="0" presStyleCnt="0"/>
      <dgm:spPr/>
    </dgm:pt>
    <dgm:pt modelId="{FDB69277-6330-45BD-BA1D-DCA39195AAA5}" type="pres">
      <dgm:prSet presAssocID="{DEA3AA70-106C-487B-BE58-11484E3BCF2C}" presName="hierChild2" presStyleCnt="0"/>
      <dgm:spPr/>
    </dgm:pt>
    <dgm:pt modelId="{7AB7A2CF-4168-4F7D-8180-E1E1F7BB4F29}" type="pres">
      <dgm:prSet presAssocID="{CB6365C1-EAC0-428B-9631-2C4F8214AB57}" presName="Name37" presStyleLbl="parChTrans1D2" presStyleIdx="0" presStyleCnt="2"/>
      <dgm:spPr/>
    </dgm:pt>
    <dgm:pt modelId="{9A169E8F-C817-4C89-8D1A-52214EB0E908}" type="pres">
      <dgm:prSet presAssocID="{E6ABC0D6-20CE-404C-A425-E2021B79BF14}" presName="hierRoot2" presStyleCnt="0">
        <dgm:presLayoutVars>
          <dgm:hierBranch val="init"/>
        </dgm:presLayoutVars>
      </dgm:prSet>
      <dgm:spPr/>
    </dgm:pt>
    <dgm:pt modelId="{2FEC40B3-785B-4ABC-966E-E3E701C9977F}" type="pres">
      <dgm:prSet presAssocID="{E6ABC0D6-20CE-404C-A425-E2021B79BF14}" presName="rootComposite" presStyleCnt="0"/>
      <dgm:spPr/>
    </dgm:pt>
    <dgm:pt modelId="{17D62A49-02D2-4877-928E-D5ABB8604F22}" type="pres">
      <dgm:prSet presAssocID="{E6ABC0D6-20CE-404C-A425-E2021B79BF14}" presName="rootText" presStyleLbl="node2" presStyleIdx="0" presStyleCnt="2">
        <dgm:presLayoutVars>
          <dgm:chPref val="3"/>
        </dgm:presLayoutVars>
      </dgm:prSet>
      <dgm:spPr/>
    </dgm:pt>
    <dgm:pt modelId="{B302CE19-6A80-41D2-A0EA-B7A587DDFF30}" type="pres">
      <dgm:prSet presAssocID="{E6ABC0D6-20CE-404C-A425-E2021B79BF14}" presName="rootConnector" presStyleLbl="node2" presStyleIdx="0" presStyleCnt="2"/>
      <dgm:spPr/>
    </dgm:pt>
    <dgm:pt modelId="{A2603514-31E2-4211-AC2D-2E2A6608C877}" type="pres">
      <dgm:prSet presAssocID="{E6ABC0D6-20CE-404C-A425-E2021B79BF14}" presName="hierChild4" presStyleCnt="0"/>
      <dgm:spPr/>
    </dgm:pt>
    <dgm:pt modelId="{9D0E5661-A15B-40AB-AC45-6618A3E87CE5}" type="pres">
      <dgm:prSet presAssocID="{E6ABC0D6-20CE-404C-A425-E2021B79BF14}" presName="hierChild5" presStyleCnt="0"/>
      <dgm:spPr/>
    </dgm:pt>
    <dgm:pt modelId="{F0398305-37A3-4955-A2A8-279187619361}" type="pres">
      <dgm:prSet presAssocID="{8F663699-93CA-4187-99D3-782803238F9E}" presName="Name37" presStyleLbl="parChTrans1D2" presStyleIdx="1" presStyleCnt="2"/>
      <dgm:spPr/>
    </dgm:pt>
    <dgm:pt modelId="{B5A7791E-8B02-4D0C-B949-152384C42BBB}" type="pres">
      <dgm:prSet presAssocID="{61E4EB9E-B4FB-406C-A324-452480AC553E}" presName="hierRoot2" presStyleCnt="0">
        <dgm:presLayoutVars>
          <dgm:hierBranch val="init"/>
        </dgm:presLayoutVars>
      </dgm:prSet>
      <dgm:spPr/>
    </dgm:pt>
    <dgm:pt modelId="{B55733CB-6EC2-4B7E-A5E5-E74D53D1C574}" type="pres">
      <dgm:prSet presAssocID="{61E4EB9E-B4FB-406C-A324-452480AC553E}" presName="rootComposite" presStyleCnt="0"/>
      <dgm:spPr/>
    </dgm:pt>
    <dgm:pt modelId="{A7E5EB60-8E1E-4948-BB36-31AF2A960F47}" type="pres">
      <dgm:prSet presAssocID="{61E4EB9E-B4FB-406C-A324-452480AC553E}" presName="rootText" presStyleLbl="node2" presStyleIdx="1" presStyleCnt="2">
        <dgm:presLayoutVars>
          <dgm:chPref val="3"/>
        </dgm:presLayoutVars>
      </dgm:prSet>
      <dgm:spPr/>
    </dgm:pt>
    <dgm:pt modelId="{4F7FA05A-3A41-4D74-8175-F01FD5EAC89D}" type="pres">
      <dgm:prSet presAssocID="{61E4EB9E-B4FB-406C-A324-452480AC553E}" presName="rootConnector" presStyleLbl="node2" presStyleIdx="1" presStyleCnt="2"/>
      <dgm:spPr/>
    </dgm:pt>
    <dgm:pt modelId="{F8626235-9C90-49B7-9DB4-E5F69FD80A84}" type="pres">
      <dgm:prSet presAssocID="{61E4EB9E-B4FB-406C-A324-452480AC553E}" presName="hierChild4" presStyleCnt="0"/>
      <dgm:spPr/>
    </dgm:pt>
    <dgm:pt modelId="{6FA80C41-AF35-4FA7-8720-F0140FC4301F}" type="pres">
      <dgm:prSet presAssocID="{61E4EB9E-B4FB-406C-A324-452480AC553E}" presName="hierChild5" presStyleCnt="0"/>
      <dgm:spPr/>
    </dgm:pt>
    <dgm:pt modelId="{1C63D0B7-1EA5-4F70-B710-71C4A3D0E7DE}" type="pres">
      <dgm:prSet presAssocID="{DEA3AA70-106C-487B-BE58-11484E3BCF2C}" presName="hierChild3" presStyleCnt="0"/>
      <dgm:spPr/>
    </dgm:pt>
  </dgm:ptLst>
  <dgm:cxnLst>
    <dgm:cxn modelId="{85D47000-9D66-4128-B7FB-6BD91D4E5F77}" type="presOf" srcId="{61E4EB9E-B4FB-406C-A324-452480AC553E}" destId="{4F7FA05A-3A41-4D74-8175-F01FD5EAC89D}" srcOrd="1" destOrd="0" presId="urn:microsoft.com/office/officeart/2005/8/layout/orgChart1"/>
    <dgm:cxn modelId="{5979D31C-54DD-46BC-A3D2-DA7AB0A85073}" type="presOf" srcId="{8F663699-93CA-4187-99D3-782803238F9E}" destId="{F0398305-37A3-4955-A2A8-279187619361}" srcOrd="0" destOrd="0" presId="urn:microsoft.com/office/officeart/2005/8/layout/orgChart1"/>
    <dgm:cxn modelId="{D47FA13D-6B93-4812-83D0-8E30B68327AD}" type="presOf" srcId="{E6ABC0D6-20CE-404C-A425-E2021B79BF14}" destId="{17D62A49-02D2-4877-928E-D5ABB8604F22}" srcOrd="0" destOrd="0" presId="urn:microsoft.com/office/officeart/2005/8/layout/orgChart1"/>
    <dgm:cxn modelId="{93252D5E-261C-4A63-88F8-27FFD0757C17}" type="presOf" srcId="{773C45CE-538D-4B65-8E29-B97B872FB422}" destId="{99A879C6-3B23-45B2-9D52-1EA18E78D148}" srcOrd="0" destOrd="0" presId="urn:microsoft.com/office/officeart/2005/8/layout/orgChart1"/>
    <dgm:cxn modelId="{8F594B77-CF59-4DCE-936F-DBBB2860E0DD}" srcId="{DEA3AA70-106C-487B-BE58-11484E3BCF2C}" destId="{E6ABC0D6-20CE-404C-A425-E2021B79BF14}" srcOrd="0" destOrd="0" parTransId="{CB6365C1-EAC0-428B-9631-2C4F8214AB57}" sibTransId="{AE6B0EAB-D8D6-4D19-BE31-093B1596A961}"/>
    <dgm:cxn modelId="{10953796-0820-44C6-8A4D-DCB6B5E48017}" type="presOf" srcId="{DEA3AA70-106C-487B-BE58-11484E3BCF2C}" destId="{ABB09BD0-3E7F-4989-AF1E-790980533A49}" srcOrd="0" destOrd="0" presId="urn:microsoft.com/office/officeart/2005/8/layout/orgChart1"/>
    <dgm:cxn modelId="{7DA29099-2E2B-4673-97EA-4128EAC7BF33}" type="presOf" srcId="{E6ABC0D6-20CE-404C-A425-E2021B79BF14}" destId="{B302CE19-6A80-41D2-A0EA-B7A587DDFF30}" srcOrd="1" destOrd="0" presId="urn:microsoft.com/office/officeart/2005/8/layout/orgChart1"/>
    <dgm:cxn modelId="{82A6C9AD-D3DC-459A-9FB9-B5BDE24E3590}" srcId="{773C45CE-538D-4B65-8E29-B97B872FB422}" destId="{DEA3AA70-106C-487B-BE58-11484E3BCF2C}" srcOrd="0" destOrd="0" parTransId="{3EC43D1D-4037-4918-BEC0-747BD8730477}" sibTransId="{8A3C40FD-9AAF-46AB-8DB3-949AC576995C}"/>
    <dgm:cxn modelId="{A1D2E2B5-DDF4-4F04-B3F2-54E1F49B247E}" type="presOf" srcId="{DEA3AA70-106C-487B-BE58-11484E3BCF2C}" destId="{B90F0DCD-6688-491F-82EC-09628A64A9B7}" srcOrd="1" destOrd="0" presId="urn:microsoft.com/office/officeart/2005/8/layout/orgChart1"/>
    <dgm:cxn modelId="{E0F92BB9-EA04-4D2A-84FD-4792532AFD74}" type="presOf" srcId="{CB6365C1-EAC0-428B-9631-2C4F8214AB57}" destId="{7AB7A2CF-4168-4F7D-8180-E1E1F7BB4F29}" srcOrd="0" destOrd="0" presId="urn:microsoft.com/office/officeart/2005/8/layout/orgChart1"/>
    <dgm:cxn modelId="{A2D4B8E6-08EC-4BCA-9279-CBD10E45A076}" type="presOf" srcId="{61E4EB9E-B4FB-406C-A324-452480AC553E}" destId="{A7E5EB60-8E1E-4948-BB36-31AF2A960F47}" srcOrd="0" destOrd="0" presId="urn:microsoft.com/office/officeart/2005/8/layout/orgChart1"/>
    <dgm:cxn modelId="{71F5F0E7-A0F3-4966-BC36-550D0690B6ED}" srcId="{DEA3AA70-106C-487B-BE58-11484E3BCF2C}" destId="{61E4EB9E-B4FB-406C-A324-452480AC553E}" srcOrd="1" destOrd="0" parTransId="{8F663699-93CA-4187-99D3-782803238F9E}" sibTransId="{605DFF16-5AB8-4D54-B810-D259208F8B81}"/>
    <dgm:cxn modelId="{B4F5D064-9B5D-474D-A181-95A7AAFADB9A}" type="presParOf" srcId="{99A879C6-3B23-45B2-9D52-1EA18E78D148}" destId="{0D307289-9CE5-46B8-9D58-A2E172BE998B}" srcOrd="0" destOrd="0" presId="urn:microsoft.com/office/officeart/2005/8/layout/orgChart1"/>
    <dgm:cxn modelId="{FA05E933-7B6D-4B8E-B38A-24CD1D44262F}" type="presParOf" srcId="{0D307289-9CE5-46B8-9D58-A2E172BE998B}" destId="{A628F742-D5F5-44FC-8269-239563FF001F}" srcOrd="0" destOrd="0" presId="urn:microsoft.com/office/officeart/2005/8/layout/orgChart1"/>
    <dgm:cxn modelId="{16509F26-63D8-465A-96FD-35BBF3C415DA}" type="presParOf" srcId="{A628F742-D5F5-44FC-8269-239563FF001F}" destId="{ABB09BD0-3E7F-4989-AF1E-790980533A49}" srcOrd="0" destOrd="0" presId="urn:microsoft.com/office/officeart/2005/8/layout/orgChart1"/>
    <dgm:cxn modelId="{681A395A-3CAE-492E-8132-9D7E7BC51E2D}" type="presParOf" srcId="{A628F742-D5F5-44FC-8269-239563FF001F}" destId="{B90F0DCD-6688-491F-82EC-09628A64A9B7}" srcOrd="1" destOrd="0" presId="urn:microsoft.com/office/officeart/2005/8/layout/orgChart1"/>
    <dgm:cxn modelId="{0B4597E4-4003-4265-A562-50D3710FEA29}" type="presParOf" srcId="{0D307289-9CE5-46B8-9D58-A2E172BE998B}" destId="{FDB69277-6330-45BD-BA1D-DCA39195AAA5}" srcOrd="1" destOrd="0" presId="urn:microsoft.com/office/officeart/2005/8/layout/orgChart1"/>
    <dgm:cxn modelId="{E195B80D-29FA-4277-BDE4-A2F6824EB694}" type="presParOf" srcId="{FDB69277-6330-45BD-BA1D-DCA39195AAA5}" destId="{7AB7A2CF-4168-4F7D-8180-E1E1F7BB4F29}" srcOrd="0" destOrd="0" presId="urn:microsoft.com/office/officeart/2005/8/layout/orgChart1"/>
    <dgm:cxn modelId="{A84AA412-2E2A-4E41-85E1-4F489CC8D999}" type="presParOf" srcId="{FDB69277-6330-45BD-BA1D-DCA39195AAA5}" destId="{9A169E8F-C817-4C89-8D1A-52214EB0E908}" srcOrd="1" destOrd="0" presId="urn:microsoft.com/office/officeart/2005/8/layout/orgChart1"/>
    <dgm:cxn modelId="{1BA24A9C-B129-4D5B-B242-11401A2016B0}" type="presParOf" srcId="{9A169E8F-C817-4C89-8D1A-52214EB0E908}" destId="{2FEC40B3-785B-4ABC-966E-E3E701C9977F}" srcOrd="0" destOrd="0" presId="urn:microsoft.com/office/officeart/2005/8/layout/orgChart1"/>
    <dgm:cxn modelId="{BB117FEF-E0DB-4F3C-AF42-87EA0DA7276F}" type="presParOf" srcId="{2FEC40B3-785B-4ABC-966E-E3E701C9977F}" destId="{17D62A49-02D2-4877-928E-D5ABB8604F22}" srcOrd="0" destOrd="0" presId="urn:microsoft.com/office/officeart/2005/8/layout/orgChart1"/>
    <dgm:cxn modelId="{DB5013B3-71A9-44AA-9D97-4058B417179F}" type="presParOf" srcId="{2FEC40B3-785B-4ABC-966E-E3E701C9977F}" destId="{B302CE19-6A80-41D2-A0EA-B7A587DDFF30}" srcOrd="1" destOrd="0" presId="urn:microsoft.com/office/officeart/2005/8/layout/orgChart1"/>
    <dgm:cxn modelId="{5A9AB2A2-EDA4-44DA-9F21-92CBF246258E}" type="presParOf" srcId="{9A169E8F-C817-4C89-8D1A-52214EB0E908}" destId="{A2603514-31E2-4211-AC2D-2E2A6608C877}" srcOrd="1" destOrd="0" presId="urn:microsoft.com/office/officeart/2005/8/layout/orgChart1"/>
    <dgm:cxn modelId="{8BAC78C3-15AA-4240-B5A9-F74D7781BA8B}" type="presParOf" srcId="{9A169E8F-C817-4C89-8D1A-52214EB0E908}" destId="{9D0E5661-A15B-40AB-AC45-6618A3E87CE5}" srcOrd="2" destOrd="0" presId="urn:microsoft.com/office/officeart/2005/8/layout/orgChart1"/>
    <dgm:cxn modelId="{F54FFC91-65B6-4C7E-80FE-2CB2C2E9BFDA}" type="presParOf" srcId="{FDB69277-6330-45BD-BA1D-DCA39195AAA5}" destId="{F0398305-37A3-4955-A2A8-279187619361}" srcOrd="2" destOrd="0" presId="urn:microsoft.com/office/officeart/2005/8/layout/orgChart1"/>
    <dgm:cxn modelId="{25F47395-22F5-40C3-A18F-ADDCF73D097C}" type="presParOf" srcId="{FDB69277-6330-45BD-BA1D-DCA39195AAA5}" destId="{B5A7791E-8B02-4D0C-B949-152384C42BBB}" srcOrd="3" destOrd="0" presId="urn:microsoft.com/office/officeart/2005/8/layout/orgChart1"/>
    <dgm:cxn modelId="{DBCBCCAF-09C9-46B1-ADB0-5DAA099F2D2E}" type="presParOf" srcId="{B5A7791E-8B02-4D0C-B949-152384C42BBB}" destId="{B55733CB-6EC2-4B7E-A5E5-E74D53D1C574}" srcOrd="0" destOrd="0" presId="urn:microsoft.com/office/officeart/2005/8/layout/orgChart1"/>
    <dgm:cxn modelId="{AA33098C-EAED-4D0E-90D7-CB70DB5E749F}" type="presParOf" srcId="{B55733CB-6EC2-4B7E-A5E5-E74D53D1C574}" destId="{A7E5EB60-8E1E-4948-BB36-31AF2A960F47}" srcOrd="0" destOrd="0" presId="urn:microsoft.com/office/officeart/2005/8/layout/orgChart1"/>
    <dgm:cxn modelId="{BEF34B01-626A-43D5-8322-A094161B1B6C}" type="presParOf" srcId="{B55733CB-6EC2-4B7E-A5E5-E74D53D1C574}" destId="{4F7FA05A-3A41-4D74-8175-F01FD5EAC89D}" srcOrd="1" destOrd="0" presId="urn:microsoft.com/office/officeart/2005/8/layout/orgChart1"/>
    <dgm:cxn modelId="{48E89AEB-57AB-4D1A-9AC5-5C19346D0ADA}" type="presParOf" srcId="{B5A7791E-8B02-4D0C-B949-152384C42BBB}" destId="{F8626235-9C90-49B7-9DB4-E5F69FD80A84}" srcOrd="1" destOrd="0" presId="urn:microsoft.com/office/officeart/2005/8/layout/orgChart1"/>
    <dgm:cxn modelId="{C4532863-6D1A-406B-90E2-E4F47C671BBF}" type="presParOf" srcId="{B5A7791E-8B02-4D0C-B949-152384C42BBB}" destId="{6FA80C41-AF35-4FA7-8720-F0140FC4301F}" srcOrd="2" destOrd="0" presId="urn:microsoft.com/office/officeart/2005/8/layout/orgChart1"/>
    <dgm:cxn modelId="{C2F217C8-4EB5-4254-8A9E-9386D30158C3}" type="presParOf" srcId="{0D307289-9CE5-46B8-9D58-A2E172BE998B}" destId="{1C63D0B7-1EA5-4F70-B710-71C4A3D0E7D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305-37A3-4955-A2A8-279187619361}">
      <dsp:nvSpPr>
        <dsp:cNvPr id="0" name=""/>
        <dsp:cNvSpPr/>
      </dsp:nvSpPr>
      <dsp:spPr>
        <a:xfrm>
          <a:off x="2133600" y="1219757"/>
          <a:ext cx="1167606" cy="405285"/>
        </a:xfrm>
        <a:custGeom>
          <a:avLst/>
          <a:gdLst/>
          <a:ahLst/>
          <a:cxnLst/>
          <a:rect l="0" t="0" r="0" b="0"/>
          <a:pathLst>
            <a:path>
              <a:moveTo>
                <a:pt x="0" y="0"/>
              </a:moveTo>
              <a:lnTo>
                <a:pt x="0" y="202642"/>
              </a:lnTo>
              <a:lnTo>
                <a:pt x="1167606" y="202642"/>
              </a:lnTo>
              <a:lnTo>
                <a:pt x="1167606"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7A2CF-4168-4F7D-8180-E1E1F7BB4F29}">
      <dsp:nvSpPr>
        <dsp:cNvPr id="0" name=""/>
        <dsp:cNvSpPr/>
      </dsp:nvSpPr>
      <dsp:spPr>
        <a:xfrm>
          <a:off x="965993" y="1219757"/>
          <a:ext cx="1167606" cy="405285"/>
        </a:xfrm>
        <a:custGeom>
          <a:avLst/>
          <a:gdLst/>
          <a:ahLst/>
          <a:cxnLst/>
          <a:rect l="0" t="0" r="0" b="0"/>
          <a:pathLst>
            <a:path>
              <a:moveTo>
                <a:pt x="1167606" y="0"/>
              </a:moveTo>
              <a:lnTo>
                <a:pt x="1167606" y="202642"/>
              </a:lnTo>
              <a:lnTo>
                <a:pt x="0" y="202642"/>
              </a:lnTo>
              <a:lnTo>
                <a:pt x="0"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09BD0-3E7F-4989-AF1E-790980533A49}">
      <dsp:nvSpPr>
        <dsp:cNvPr id="0" name=""/>
        <dsp:cNvSpPr/>
      </dsp:nvSpPr>
      <dsp:spPr>
        <a:xfrm>
          <a:off x="1173479" y="254793"/>
          <a:ext cx="1920240"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Age &gt;= 50? </a:t>
          </a:r>
        </a:p>
      </dsp:txBody>
      <dsp:txXfrm>
        <a:off x="1173479" y="254793"/>
        <a:ext cx="1920240" cy="964964"/>
      </dsp:txXfrm>
    </dsp:sp>
    <dsp:sp modelId="{17D62A49-02D2-4877-928E-D5ABB8604F22}">
      <dsp:nvSpPr>
        <dsp:cNvPr id="0" name=""/>
        <dsp:cNvSpPr/>
      </dsp:nvSpPr>
      <dsp:spPr>
        <a:xfrm>
          <a:off x="1028"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1028" y="1625042"/>
        <a:ext cx="1929928" cy="964964"/>
      </dsp:txXfrm>
    </dsp:sp>
    <dsp:sp modelId="{A7E5EB60-8E1E-4948-BB36-31AF2A960F47}">
      <dsp:nvSpPr>
        <dsp:cNvPr id="0" name=""/>
        <dsp:cNvSpPr/>
      </dsp:nvSpPr>
      <dsp:spPr>
        <a:xfrm>
          <a:off x="2336242"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2336242" y="1625042"/>
        <a:ext cx="1929928" cy="96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305-37A3-4955-A2A8-279187619361}">
      <dsp:nvSpPr>
        <dsp:cNvPr id="0" name=""/>
        <dsp:cNvSpPr/>
      </dsp:nvSpPr>
      <dsp:spPr>
        <a:xfrm>
          <a:off x="2133600" y="1219757"/>
          <a:ext cx="1167606" cy="405285"/>
        </a:xfrm>
        <a:custGeom>
          <a:avLst/>
          <a:gdLst/>
          <a:ahLst/>
          <a:cxnLst/>
          <a:rect l="0" t="0" r="0" b="0"/>
          <a:pathLst>
            <a:path>
              <a:moveTo>
                <a:pt x="0" y="0"/>
              </a:moveTo>
              <a:lnTo>
                <a:pt x="0" y="202642"/>
              </a:lnTo>
              <a:lnTo>
                <a:pt x="1167606" y="202642"/>
              </a:lnTo>
              <a:lnTo>
                <a:pt x="1167606"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7A2CF-4168-4F7D-8180-E1E1F7BB4F29}">
      <dsp:nvSpPr>
        <dsp:cNvPr id="0" name=""/>
        <dsp:cNvSpPr/>
      </dsp:nvSpPr>
      <dsp:spPr>
        <a:xfrm>
          <a:off x="965993" y="1219757"/>
          <a:ext cx="1167606" cy="405285"/>
        </a:xfrm>
        <a:custGeom>
          <a:avLst/>
          <a:gdLst/>
          <a:ahLst/>
          <a:cxnLst/>
          <a:rect l="0" t="0" r="0" b="0"/>
          <a:pathLst>
            <a:path>
              <a:moveTo>
                <a:pt x="1167606" y="0"/>
              </a:moveTo>
              <a:lnTo>
                <a:pt x="1167606" y="202642"/>
              </a:lnTo>
              <a:lnTo>
                <a:pt x="0" y="202642"/>
              </a:lnTo>
              <a:lnTo>
                <a:pt x="0"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09BD0-3E7F-4989-AF1E-790980533A49}">
      <dsp:nvSpPr>
        <dsp:cNvPr id="0" name=""/>
        <dsp:cNvSpPr/>
      </dsp:nvSpPr>
      <dsp:spPr>
        <a:xfrm>
          <a:off x="1173479" y="254793"/>
          <a:ext cx="1920240"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Age &gt;= 50? </a:t>
          </a:r>
        </a:p>
      </dsp:txBody>
      <dsp:txXfrm>
        <a:off x="1173479" y="254793"/>
        <a:ext cx="1920240" cy="964964"/>
      </dsp:txXfrm>
    </dsp:sp>
    <dsp:sp modelId="{17D62A49-02D2-4877-928E-D5ABB8604F22}">
      <dsp:nvSpPr>
        <dsp:cNvPr id="0" name=""/>
        <dsp:cNvSpPr/>
      </dsp:nvSpPr>
      <dsp:spPr>
        <a:xfrm>
          <a:off x="1028"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1028" y="1625042"/>
        <a:ext cx="1929928" cy="964964"/>
      </dsp:txXfrm>
    </dsp:sp>
    <dsp:sp modelId="{A7E5EB60-8E1E-4948-BB36-31AF2A960F47}">
      <dsp:nvSpPr>
        <dsp:cNvPr id="0" name=""/>
        <dsp:cNvSpPr/>
      </dsp:nvSpPr>
      <dsp:spPr>
        <a:xfrm>
          <a:off x="2336242"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2336242" y="1625042"/>
        <a:ext cx="1929928" cy="964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305-37A3-4955-A2A8-279187619361}">
      <dsp:nvSpPr>
        <dsp:cNvPr id="0" name=""/>
        <dsp:cNvSpPr/>
      </dsp:nvSpPr>
      <dsp:spPr>
        <a:xfrm>
          <a:off x="2133600" y="1219757"/>
          <a:ext cx="1167606" cy="405285"/>
        </a:xfrm>
        <a:custGeom>
          <a:avLst/>
          <a:gdLst/>
          <a:ahLst/>
          <a:cxnLst/>
          <a:rect l="0" t="0" r="0" b="0"/>
          <a:pathLst>
            <a:path>
              <a:moveTo>
                <a:pt x="0" y="0"/>
              </a:moveTo>
              <a:lnTo>
                <a:pt x="0" y="202642"/>
              </a:lnTo>
              <a:lnTo>
                <a:pt x="1167606" y="202642"/>
              </a:lnTo>
              <a:lnTo>
                <a:pt x="1167606"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7A2CF-4168-4F7D-8180-E1E1F7BB4F29}">
      <dsp:nvSpPr>
        <dsp:cNvPr id="0" name=""/>
        <dsp:cNvSpPr/>
      </dsp:nvSpPr>
      <dsp:spPr>
        <a:xfrm>
          <a:off x="965993" y="1219757"/>
          <a:ext cx="1167606" cy="405285"/>
        </a:xfrm>
        <a:custGeom>
          <a:avLst/>
          <a:gdLst/>
          <a:ahLst/>
          <a:cxnLst/>
          <a:rect l="0" t="0" r="0" b="0"/>
          <a:pathLst>
            <a:path>
              <a:moveTo>
                <a:pt x="1167606" y="0"/>
              </a:moveTo>
              <a:lnTo>
                <a:pt x="1167606" y="202642"/>
              </a:lnTo>
              <a:lnTo>
                <a:pt x="0" y="202642"/>
              </a:lnTo>
              <a:lnTo>
                <a:pt x="0"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09BD0-3E7F-4989-AF1E-790980533A49}">
      <dsp:nvSpPr>
        <dsp:cNvPr id="0" name=""/>
        <dsp:cNvSpPr/>
      </dsp:nvSpPr>
      <dsp:spPr>
        <a:xfrm>
          <a:off x="1173479" y="254793"/>
          <a:ext cx="1920240"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Age &gt;= 50? </a:t>
          </a:r>
        </a:p>
      </dsp:txBody>
      <dsp:txXfrm>
        <a:off x="1173479" y="254793"/>
        <a:ext cx="1920240" cy="964964"/>
      </dsp:txXfrm>
    </dsp:sp>
    <dsp:sp modelId="{17D62A49-02D2-4877-928E-D5ABB8604F22}">
      <dsp:nvSpPr>
        <dsp:cNvPr id="0" name=""/>
        <dsp:cNvSpPr/>
      </dsp:nvSpPr>
      <dsp:spPr>
        <a:xfrm>
          <a:off x="1028"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1028" y="1625042"/>
        <a:ext cx="1929928" cy="964964"/>
      </dsp:txXfrm>
    </dsp:sp>
    <dsp:sp modelId="{A7E5EB60-8E1E-4948-BB36-31AF2A960F47}">
      <dsp:nvSpPr>
        <dsp:cNvPr id="0" name=""/>
        <dsp:cNvSpPr/>
      </dsp:nvSpPr>
      <dsp:spPr>
        <a:xfrm>
          <a:off x="2336242"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2336242" y="1625042"/>
        <a:ext cx="1929928" cy="964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305-37A3-4955-A2A8-279187619361}">
      <dsp:nvSpPr>
        <dsp:cNvPr id="0" name=""/>
        <dsp:cNvSpPr/>
      </dsp:nvSpPr>
      <dsp:spPr>
        <a:xfrm>
          <a:off x="2133600" y="1219757"/>
          <a:ext cx="1167606" cy="405285"/>
        </a:xfrm>
        <a:custGeom>
          <a:avLst/>
          <a:gdLst/>
          <a:ahLst/>
          <a:cxnLst/>
          <a:rect l="0" t="0" r="0" b="0"/>
          <a:pathLst>
            <a:path>
              <a:moveTo>
                <a:pt x="0" y="0"/>
              </a:moveTo>
              <a:lnTo>
                <a:pt x="0" y="202642"/>
              </a:lnTo>
              <a:lnTo>
                <a:pt x="1167606" y="202642"/>
              </a:lnTo>
              <a:lnTo>
                <a:pt x="1167606"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7A2CF-4168-4F7D-8180-E1E1F7BB4F29}">
      <dsp:nvSpPr>
        <dsp:cNvPr id="0" name=""/>
        <dsp:cNvSpPr/>
      </dsp:nvSpPr>
      <dsp:spPr>
        <a:xfrm>
          <a:off x="965993" y="1219757"/>
          <a:ext cx="1167606" cy="405285"/>
        </a:xfrm>
        <a:custGeom>
          <a:avLst/>
          <a:gdLst/>
          <a:ahLst/>
          <a:cxnLst/>
          <a:rect l="0" t="0" r="0" b="0"/>
          <a:pathLst>
            <a:path>
              <a:moveTo>
                <a:pt x="1167606" y="0"/>
              </a:moveTo>
              <a:lnTo>
                <a:pt x="1167606" y="202642"/>
              </a:lnTo>
              <a:lnTo>
                <a:pt x="0" y="202642"/>
              </a:lnTo>
              <a:lnTo>
                <a:pt x="0" y="4052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09BD0-3E7F-4989-AF1E-790980533A49}">
      <dsp:nvSpPr>
        <dsp:cNvPr id="0" name=""/>
        <dsp:cNvSpPr/>
      </dsp:nvSpPr>
      <dsp:spPr>
        <a:xfrm>
          <a:off x="1173479" y="254793"/>
          <a:ext cx="1920240"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Age &gt;= 50? </a:t>
          </a:r>
        </a:p>
      </dsp:txBody>
      <dsp:txXfrm>
        <a:off x="1173479" y="254793"/>
        <a:ext cx="1920240" cy="964964"/>
      </dsp:txXfrm>
    </dsp:sp>
    <dsp:sp modelId="{17D62A49-02D2-4877-928E-D5ABB8604F22}">
      <dsp:nvSpPr>
        <dsp:cNvPr id="0" name=""/>
        <dsp:cNvSpPr/>
      </dsp:nvSpPr>
      <dsp:spPr>
        <a:xfrm>
          <a:off x="1028"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1028" y="1625042"/>
        <a:ext cx="1929928" cy="964964"/>
      </dsp:txXfrm>
    </dsp:sp>
    <dsp:sp modelId="{A7E5EB60-8E1E-4948-BB36-31AF2A960F47}">
      <dsp:nvSpPr>
        <dsp:cNvPr id="0" name=""/>
        <dsp:cNvSpPr/>
      </dsp:nvSpPr>
      <dsp:spPr>
        <a:xfrm>
          <a:off x="2336242" y="1625042"/>
          <a:ext cx="1929928" cy="9649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err="1"/>
            <a:t>yPred</a:t>
          </a:r>
          <a:r>
            <a:rPr lang="en-US" sz="3300" kern="1200" dirty="0"/>
            <a:t> = 1</a:t>
          </a:r>
        </a:p>
      </dsp:txBody>
      <dsp:txXfrm>
        <a:off x="2336242" y="1625042"/>
        <a:ext cx="1929928" cy="9649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11/15/2018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173656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130344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11</a:t>
            </a:fld>
            <a:endParaRPr lang="en-US"/>
          </a:p>
        </p:txBody>
      </p:sp>
    </p:spTree>
    <p:extLst>
      <p:ext uri="{BB962C8B-B14F-4D97-AF65-F5344CB8AC3E}">
        <p14:creationId xmlns:p14="http://schemas.microsoft.com/office/powerpoint/2010/main" val="378152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15</a:t>
            </a:fld>
            <a:endParaRPr lang="en-US"/>
          </a:p>
        </p:txBody>
      </p:sp>
    </p:spTree>
    <p:extLst>
      <p:ext uri="{BB962C8B-B14F-4D97-AF65-F5344CB8AC3E}">
        <p14:creationId xmlns:p14="http://schemas.microsoft.com/office/powerpoint/2010/main" val="190265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16</a:t>
            </a:fld>
            <a:endParaRPr lang="en-US"/>
          </a:p>
        </p:txBody>
      </p:sp>
    </p:spTree>
    <p:extLst>
      <p:ext uri="{BB962C8B-B14F-4D97-AF65-F5344CB8AC3E}">
        <p14:creationId xmlns:p14="http://schemas.microsoft.com/office/powerpoint/2010/main" val="166282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11/15/2018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#11: 11/16/18</a:t>
            </a:r>
          </a:p>
        </p:txBody>
      </p:sp>
      <p:sp>
        <p:nvSpPr>
          <p:cNvPr id="6" name="TextBox 5"/>
          <p:cNvSpPr txBox="1"/>
          <p:nvPr/>
        </p:nvSpPr>
        <p:spPr>
          <a:xfrm>
            <a:off x="400146" y="1756103"/>
            <a:ext cx="7333695" cy="187743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r>
              <a:rPr lang="en-US" sz="2300" dirty="0"/>
              <a:t>Review of topics relevant for HW#8: </a:t>
            </a:r>
          </a:p>
          <a:p>
            <a:pPr marL="914400" lvl="1" indent="-457200">
              <a:buFont typeface="+mj-lt"/>
              <a:buAutoNum type="arabicPeriod"/>
            </a:pPr>
            <a:r>
              <a:rPr lang="en-US" sz="2300" dirty="0"/>
              <a:t>Decision stumps</a:t>
            </a:r>
          </a:p>
          <a:p>
            <a:pPr marL="914400" lvl="1" indent="-457200">
              <a:buFont typeface="+mj-lt"/>
              <a:buAutoNum type="arabicPeriod"/>
            </a:pPr>
            <a:r>
              <a:rPr lang="en-US" sz="2300" dirty="0"/>
              <a:t>Boosting / AdaBoost algorithm</a:t>
            </a:r>
          </a:p>
          <a:p>
            <a:pPr marL="914400" lvl="1" indent="-457200">
              <a:buFont typeface="+mj-lt"/>
              <a:buAutoNum type="arabicPeriod"/>
            </a:pPr>
            <a:r>
              <a:rPr lang="en-US" sz="2300" dirty="0"/>
              <a:t>Other HW8 details</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a:solidFill>
                  <a:srgbClr val="002060"/>
                </a:solidFill>
              </a:rPr>
              <a:t>For HW8 implementation of AdaBoost</a:t>
            </a:r>
          </a:p>
        </p:txBody>
      </p:sp>
      <p:sp>
        <p:nvSpPr>
          <p:cNvPr id="4" name="TextBox 3">
            <a:extLst>
              <a:ext uri="{FF2B5EF4-FFF2-40B4-BE49-F238E27FC236}">
                <a16:creationId xmlns:a16="http://schemas.microsoft.com/office/drawing/2014/main" id="{D26FC066-BD87-427E-84A3-A8DD752A54B3}"/>
              </a:ext>
            </a:extLst>
          </p:cNvPr>
          <p:cNvSpPr txBox="1"/>
          <p:nvPr/>
        </p:nvSpPr>
        <p:spPr>
          <a:xfrm>
            <a:off x="553453" y="823611"/>
            <a:ext cx="8134066" cy="3416320"/>
          </a:xfrm>
          <a:prstGeom prst="rect">
            <a:avLst/>
          </a:prstGeom>
          <a:noFill/>
        </p:spPr>
        <p:txBody>
          <a:bodyPr wrap="square" rtlCol="0">
            <a:spAutoFit/>
          </a:bodyPr>
          <a:lstStyle/>
          <a:p>
            <a:r>
              <a:rPr lang="en-US" sz="2400" dirty="0"/>
              <a:t>Next: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endParaRPr lang="en-US" sz="2400" dirty="0"/>
          </a:p>
          <a:p>
            <a:pPr marL="342900" indent="-342900">
              <a:buFontTx/>
              <a:buChar char="-"/>
            </a:pPr>
            <a:endParaRPr lang="en-US" sz="2400" dirty="0"/>
          </a:p>
          <a:p>
            <a:endParaRPr lang="en-US" sz="2400" dirty="0"/>
          </a:p>
          <a:p>
            <a:endParaRPr lang="en-US" sz="2400" dirty="0"/>
          </a:p>
        </p:txBody>
      </p:sp>
      <p:pic>
        <p:nvPicPr>
          <p:cNvPr id="6" name="Picture 5" descr="CS1675: Homework 8 - Mozilla Firefox">
            <a:extLst>
              <a:ext uri="{FF2B5EF4-FFF2-40B4-BE49-F238E27FC236}">
                <a16:creationId xmlns:a16="http://schemas.microsoft.com/office/drawing/2014/main" id="{22199FCD-55E2-4936-BAF7-23B967C11C1B}"/>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40053" r="67392" b="57768"/>
          <a:stretch/>
        </p:blipFill>
        <p:spPr>
          <a:xfrm>
            <a:off x="923541" y="1206500"/>
            <a:ext cx="7763978" cy="304800"/>
          </a:xfrm>
          <a:prstGeom prst="rect">
            <a:avLst/>
          </a:prstGeom>
        </p:spPr>
      </p:pic>
      <p:pic>
        <p:nvPicPr>
          <p:cNvPr id="2" name="Picture 1">
            <a:extLst>
              <a:ext uri="{FF2B5EF4-FFF2-40B4-BE49-F238E27FC236}">
                <a16:creationId xmlns:a16="http://schemas.microsoft.com/office/drawing/2014/main" id="{311CA948-A003-4385-8486-7355789E7D0D}"/>
              </a:ext>
            </a:extLst>
          </p:cNvPr>
          <p:cNvPicPr>
            <a:picLocks noChangeAspect="1"/>
          </p:cNvPicPr>
          <p:nvPr/>
        </p:nvPicPr>
        <p:blipFill>
          <a:blip r:embed="rId4"/>
          <a:stretch>
            <a:fillRect/>
          </a:stretch>
        </p:blipFill>
        <p:spPr>
          <a:xfrm>
            <a:off x="733041" y="1685912"/>
            <a:ext cx="5669280" cy="845859"/>
          </a:xfrm>
          <a:prstGeom prst="rect">
            <a:avLst/>
          </a:prstGeom>
        </p:spPr>
      </p:pic>
      <p:pic>
        <p:nvPicPr>
          <p:cNvPr id="3" name="Picture 2">
            <a:extLst>
              <a:ext uri="{FF2B5EF4-FFF2-40B4-BE49-F238E27FC236}">
                <a16:creationId xmlns:a16="http://schemas.microsoft.com/office/drawing/2014/main" id="{FF420087-B492-472B-9351-DD9673A05A99}"/>
              </a:ext>
            </a:extLst>
          </p:cNvPr>
          <p:cNvPicPr>
            <a:picLocks noChangeAspect="1"/>
          </p:cNvPicPr>
          <p:nvPr/>
        </p:nvPicPr>
        <p:blipFill>
          <a:blip r:embed="rId5"/>
          <a:stretch>
            <a:fillRect/>
          </a:stretch>
        </p:blipFill>
        <p:spPr>
          <a:xfrm>
            <a:off x="923541" y="2706383"/>
            <a:ext cx="5577840" cy="540943"/>
          </a:xfrm>
          <a:prstGeom prst="rect">
            <a:avLst/>
          </a:prstGeom>
        </p:spPr>
      </p:pic>
    </p:spTree>
    <p:extLst>
      <p:ext uri="{BB962C8B-B14F-4D97-AF65-F5344CB8AC3E}">
        <p14:creationId xmlns:p14="http://schemas.microsoft.com/office/powerpoint/2010/main" val="179978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a:solidFill>
                  <a:srgbClr val="002060"/>
                </a:solidFill>
              </a:rPr>
              <a:t>For HW8 implementation of AdaBoost</a:t>
            </a:r>
          </a:p>
        </p:txBody>
      </p:sp>
      <p:sp>
        <p:nvSpPr>
          <p:cNvPr id="4" name="TextBox 3">
            <a:extLst>
              <a:ext uri="{FF2B5EF4-FFF2-40B4-BE49-F238E27FC236}">
                <a16:creationId xmlns:a16="http://schemas.microsoft.com/office/drawing/2014/main" id="{D26FC066-BD87-427E-84A3-A8DD752A54B3}"/>
              </a:ext>
            </a:extLst>
          </p:cNvPr>
          <p:cNvSpPr txBox="1"/>
          <p:nvPr/>
        </p:nvSpPr>
        <p:spPr>
          <a:xfrm>
            <a:off x="90751" y="823784"/>
            <a:ext cx="8134066" cy="1200329"/>
          </a:xfrm>
          <a:prstGeom prst="rect">
            <a:avLst/>
          </a:prstGeom>
          <a:noFill/>
        </p:spPr>
        <p:txBody>
          <a:bodyPr wrap="square" rtlCol="0">
            <a:spAutoFit/>
          </a:bodyPr>
          <a:lstStyle/>
          <a:p>
            <a:r>
              <a:rPr lang="en-US" sz="2400" dirty="0"/>
              <a:t>Next: </a:t>
            </a:r>
          </a:p>
          <a:p>
            <a:pPr marL="342900" indent="-342900">
              <a:buFontTx/>
              <a:buChar char="-"/>
            </a:pPr>
            <a:endParaRPr lang="en-US" sz="2400" dirty="0"/>
          </a:p>
          <a:p>
            <a:endParaRPr lang="en-US" sz="2400" dirty="0"/>
          </a:p>
        </p:txBody>
      </p:sp>
      <p:pic>
        <p:nvPicPr>
          <p:cNvPr id="6" name="Picture 5" descr="CS1675: Homework 8 - Mozilla Firefox">
            <a:extLst>
              <a:ext uri="{FF2B5EF4-FFF2-40B4-BE49-F238E27FC236}">
                <a16:creationId xmlns:a16="http://schemas.microsoft.com/office/drawing/2014/main" id="{22199FCD-55E2-4936-BAF7-23B967C11C1B}"/>
              </a:ext>
            </a:extLst>
          </p:cNvPr>
          <p:cNvPicPr>
            <a:picLocks noChangeAspect="1"/>
          </p:cNvPicPr>
          <p:nvPr/>
        </p:nvPicPr>
        <p:blipFill rotWithShape="1">
          <a:blip r:embed="rId3">
            <a:extLst>
              <a:ext uri="{28A0092B-C50C-407E-A947-70E740481C1C}">
                <a14:useLocalDpi xmlns:a14="http://schemas.microsoft.com/office/drawing/2010/main" val="0"/>
              </a:ext>
            </a:extLst>
          </a:blip>
          <a:srcRect l="2499" t="42026" r="62369" b="54705"/>
          <a:stretch/>
        </p:blipFill>
        <p:spPr>
          <a:xfrm>
            <a:off x="90751" y="1383957"/>
            <a:ext cx="9059470" cy="457200"/>
          </a:xfrm>
          <a:prstGeom prst="rect">
            <a:avLst/>
          </a:prstGeom>
        </p:spPr>
      </p:pic>
      <p:pic>
        <p:nvPicPr>
          <p:cNvPr id="7" name="Picture 6">
            <a:extLst>
              <a:ext uri="{FF2B5EF4-FFF2-40B4-BE49-F238E27FC236}">
                <a16:creationId xmlns:a16="http://schemas.microsoft.com/office/drawing/2014/main" id="{1C3CDF3A-124A-4DEC-9710-0755350454A2}"/>
              </a:ext>
            </a:extLst>
          </p:cNvPr>
          <p:cNvPicPr>
            <a:picLocks noChangeAspect="1"/>
          </p:cNvPicPr>
          <p:nvPr/>
        </p:nvPicPr>
        <p:blipFill>
          <a:blip r:embed="rId4"/>
          <a:stretch>
            <a:fillRect/>
          </a:stretch>
        </p:blipFill>
        <p:spPr>
          <a:xfrm>
            <a:off x="919183" y="2024113"/>
            <a:ext cx="6949440" cy="1255378"/>
          </a:xfrm>
          <a:prstGeom prst="rect">
            <a:avLst/>
          </a:prstGeom>
        </p:spPr>
      </p:pic>
      <p:sp>
        <p:nvSpPr>
          <p:cNvPr id="8" name="TextBox 7">
            <a:extLst>
              <a:ext uri="{FF2B5EF4-FFF2-40B4-BE49-F238E27FC236}">
                <a16:creationId xmlns:a16="http://schemas.microsoft.com/office/drawing/2014/main" id="{3FF67AA8-A53C-456E-A129-3160D2A9A770}"/>
              </a:ext>
            </a:extLst>
          </p:cNvPr>
          <p:cNvSpPr txBox="1"/>
          <p:nvPr/>
        </p:nvSpPr>
        <p:spPr>
          <a:xfrm>
            <a:off x="680758" y="3578510"/>
            <a:ext cx="7879455" cy="646331"/>
          </a:xfrm>
          <a:prstGeom prst="rect">
            <a:avLst/>
          </a:prstGeom>
          <a:noFill/>
        </p:spPr>
        <p:txBody>
          <a:bodyPr wrap="square" rtlCol="0">
            <a:spAutoFit/>
          </a:bodyPr>
          <a:lstStyle/>
          <a:p>
            <a:r>
              <a:rPr lang="en-US" dirty="0">
                <a:solidFill>
                  <a:srgbClr val="7030A0"/>
                </a:solidFill>
              </a:rPr>
              <a:t>Do this after the M iterations.  You’ll make use of the predicted Y vectors that you stored during each loop.</a:t>
            </a:r>
          </a:p>
        </p:txBody>
      </p:sp>
    </p:spTree>
    <p:extLst>
      <p:ext uri="{BB962C8B-B14F-4D97-AF65-F5344CB8AC3E}">
        <p14:creationId xmlns:p14="http://schemas.microsoft.com/office/powerpoint/2010/main" val="172366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99B40-ABB4-4A44-A04B-52E9F526F018}"/>
              </a:ext>
            </a:extLst>
          </p:cNvPr>
          <p:cNvSpPr txBox="1"/>
          <p:nvPr/>
        </p:nvSpPr>
        <p:spPr>
          <a:xfrm>
            <a:off x="0" y="24063"/>
            <a:ext cx="8134066" cy="523220"/>
          </a:xfrm>
          <a:prstGeom prst="rect">
            <a:avLst/>
          </a:prstGeom>
        </p:spPr>
        <p:txBody>
          <a:bodyPr rtlCol="0">
            <a:spAutoFit/>
          </a:bodyPr>
          <a:lstStyle/>
          <a:p>
            <a:r>
              <a:rPr lang="en-US" sz="2800" dirty="0">
                <a:solidFill>
                  <a:srgbClr val="002060"/>
                </a:solidFill>
              </a:rPr>
              <a:t>Exercise: Practice with decision stumps:</a:t>
            </a:r>
          </a:p>
        </p:txBody>
      </p:sp>
      <p:sp>
        <p:nvSpPr>
          <p:cNvPr id="3" name="TextBox 2">
            <a:extLst>
              <a:ext uri="{FF2B5EF4-FFF2-40B4-BE49-F238E27FC236}">
                <a16:creationId xmlns:a16="http://schemas.microsoft.com/office/drawing/2014/main" id="{F4C097A9-39EE-4DB9-8BA0-AF5986896AD2}"/>
              </a:ext>
            </a:extLst>
          </p:cNvPr>
          <p:cNvSpPr txBox="1"/>
          <p:nvPr/>
        </p:nvSpPr>
        <p:spPr>
          <a:xfrm>
            <a:off x="313172" y="700217"/>
            <a:ext cx="8134066" cy="6370975"/>
          </a:xfrm>
          <a:prstGeom prst="rect">
            <a:avLst/>
          </a:prstGeom>
          <a:noFill/>
        </p:spPr>
        <p:txBody>
          <a:bodyPr wrap="square" rtlCol="0">
            <a:spAutoFit/>
          </a:bodyPr>
          <a:lstStyle/>
          <a:p>
            <a:r>
              <a:rPr lang="en-US" sz="2400" u="sng" dirty="0"/>
              <a:t>Data</a:t>
            </a:r>
            <a:r>
              <a:rPr lang="en-US" sz="2400" dirty="0"/>
              <a:t>: Upper right corner of Pima dataset, not standardized (don’t worry about standardization for the exercise, and conversion from 0 to -1 has already been done for you):</a:t>
            </a:r>
          </a:p>
          <a:p>
            <a:r>
              <a:rPr lang="en-US" sz="2400" dirty="0">
                <a:solidFill>
                  <a:srgbClr val="7030A0"/>
                </a:solidFill>
              </a:rPr>
              <a:t>       </a:t>
            </a:r>
            <a:r>
              <a:rPr lang="en-US" sz="2400" b="1" dirty="0">
                <a:solidFill>
                  <a:srgbClr val="7030A0"/>
                </a:solidFill>
              </a:rPr>
              <a:t>DPF</a:t>
            </a:r>
            <a:r>
              <a:rPr lang="en-US" sz="2400" dirty="0">
                <a:solidFill>
                  <a:srgbClr val="7030A0"/>
                </a:solidFill>
              </a:rPr>
              <a:t>         </a:t>
            </a:r>
            <a:r>
              <a:rPr lang="en-US" sz="2400" b="1" dirty="0">
                <a:solidFill>
                  <a:srgbClr val="7030A0"/>
                </a:solidFill>
              </a:rPr>
              <a:t>age</a:t>
            </a:r>
            <a:r>
              <a:rPr lang="en-US" sz="2400" dirty="0">
                <a:solidFill>
                  <a:srgbClr val="7030A0"/>
                </a:solidFill>
              </a:rPr>
              <a:t>             </a:t>
            </a:r>
            <a:r>
              <a:rPr lang="en-US" sz="2400" b="1" dirty="0">
                <a:solidFill>
                  <a:srgbClr val="7030A0"/>
                </a:solidFill>
              </a:rPr>
              <a:t>y</a:t>
            </a:r>
            <a:endParaRPr lang="en-US" sz="2400" dirty="0">
              <a:solidFill>
                <a:srgbClr val="7030A0"/>
              </a:solidFill>
            </a:endParaRPr>
          </a:p>
          <a:p>
            <a:r>
              <a:rPr lang="en-US" sz="2400" dirty="0">
                <a:solidFill>
                  <a:srgbClr val="7030A0"/>
                </a:solidFill>
              </a:rPr>
              <a:t>    0.6270   50.0000    1.0000</a:t>
            </a:r>
          </a:p>
          <a:p>
            <a:r>
              <a:rPr lang="en-US" sz="2400" dirty="0">
                <a:solidFill>
                  <a:srgbClr val="7030A0"/>
                </a:solidFill>
              </a:rPr>
              <a:t>    0.3510   31.0000   -1.0000</a:t>
            </a:r>
          </a:p>
          <a:p>
            <a:r>
              <a:rPr lang="en-US" sz="2400" dirty="0">
                <a:solidFill>
                  <a:srgbClr val="7030A0"/>
                </a:solidFill>
              </a:rPr>
              <a:t>    0.6720   32.0000    1.0000</a:t>
            </a:r>
          </a:p>
          <a:p>
            <a:r>
              <a:rPr lang="en-US" sz="2400" dirty="0">
                <a:solidFill>
                  <a:srgbClr val="7030A0"/>
                </a:solidFill>
              </a:rPr>
              <a:t>    0.1670   21.0000   -1.0000</a:t>
            </a:r>
          </a:p>
          <a:p>
            <a:r>
              <a:rPr lang="en-US" sz="2400" dirty="0">
                <a:solidFill>
                  <a:srgbClr val="7030A0"/>
                </a:solidFill>
              </a:rPr>
              <a:t>    2.2880   33.0000    1.0000</a:t>
            </a:r>
          </a:p>
          <a:p>
            <a:r>
              <a:rPr lang="en-US" sz="2400" dirty="0">
                <a:solidFill>
                  <a:srgbClr val="7030A0"/>
                </a:solidFill>
              </a:rPr>
              <a:t>    0.2010   30.0000   -1.0000</a:t>
            </a:r>
          </a:p>
          <a:p>
            <a:r>
              <a:rPr lang="en-US" sz="2400" dirty="0">
                <a:solidFill>
                  <a:srgbClr val="7030A0"/>
                </a:solidFill>
              </a:rPr>
              <a:t>    0.2480   26.0000    1.0000</a:t>
            </a:r>
          </a:p>
          <a:p>
            <a:r>
              <a:rPr lang="en-US" sz="2400" dirty="0">
                <a:solidFill>
                  <a:srgbClr val="7030A0"/>
                </a:solidFill>
              </a:rPr>
              <a:t>    0.1340   29.0000   -1.0000</a:t>
            </a:r>
          </a:p>
          <a:p>
            <a:r>
              <a:rPr lang="en-US" sz="2400" dirty="0">
                <a:solidFill>
                  <a:srgbClr val="7030A0"/>
                </a:solidFill>
              </a:rPr>
              <a:t>    0.1580   53.0000    1.0000</a:t>
            </a:r>
          </a:p>
          <a:p>
            <a:r>
              <a:rPr lang="en-US" sz="2400" dirty="0">
                <a:solidFill>
                  <a:srgbClr val="7030A0"/>
                </a:solidFill>
              </a:rPr>
              <a:t>    0.2320   54.0000    1.0000 </a:t>
            </a:r>
          </a:p>
          <a:p>
            <a:r>
              <a:rPr lang="en-US" sz="2400" dirty="0"/>
              <a:t> </a:t>
            </a:r>
          </a:p>
          <a:p>
            <a:pPr marL="342900" indent="-342900">
              <a:buFontTx/>
              <a:buChar char="-"/>
            </a:pPr>
            <a:endParaRPr lang="en-US" sz="2400" dirty="0"/>
          </a:p>
          <a:p>
            <a:endParaRPr lang="en-US" sz="2400" dirty="0"/>
          </a:p>
        </p:txBody>
      </p:sp>
    </p:spTree>
    <p:extLst>
      <p:ext uri="{BB962C8B-B14F-4D97-AF65-F5344CB8AC3E}">
        <p14:creationId xmlns:p14="http://schemas.microsoft.com/office/powerpoint/2010/main" val="351003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99B40-ABB4-4A44-A04B-52E9F526F018}"/>
              </a:ext>
            </a:extLst>
          </p:cNvPr>
          <p:cNvSpPr txBox="1"/>
          <p:nvPr/>
        </p:nvSpPr>
        <p:spPr>
          <a:xfrm>
            <a:off x="0" y="24063"/>
            <a:ext cx="8134066" cy="523220"/>
          </a:xfrm>
          <a:prstGeom prst="rect">
            <a:avLst/>
          </a:prstGeom>
        </p:spPr>
        <p:txBody>
          <a:bodyPr rtlCol="0">
            <a:spAutoFit/>
          </a:bodyPr>
          <a:lstStyle/>
          <a:p>
            <a:r>
              <a:rPr lang="en-US" sz="2800" dirty="0">
                <a:solidFill>
                  <a:srgbClr val="002060"/>
                </a:solidFill>
              </a:rPr>
              <a:t>Exercise: Practice with decision stumps:</a:t>
            </a:r>
          </a:p>
        </p:txBody>
      </p:sp>
      <p:sp>
        <p:nvSpPr>
          <p:cNvPr id="3" name="TextBox 2">
            <a:extLst>
              <a:ext uri="{FF2B5EF4-FFF2-40B4-BE49-F238E27FC236}">
                <a16:creationId xmlns:a16="http://schemas.microsoft.com/office/drawing/2014/main" id="{F4C097A9-39EE-4DB9-8BA0-AF5986896AD2}"/>
              </a:ext>
            </a:extLst>
          </p:cNvPr>
          <p:cNvSpPr txBox="1"/>
          <p:nvPr/>
        </p:nvSpPr>
        <p:spPr>
          <a:xfrm>
            <a:off x="313172" y="700217"/>
            <a:ext cx="8134066" cy="3416320"/>
          </a:xfrm>
          <a:prstGeom prst="rect">
            <a:avLst/>
          </a:prstGeom>
          <a:noFill/>
        </p:spPr>
        <p:txBody>
          <a:bodyPr wrap="square" rtlCol="0">
            <a:spAutoFit/>
          </a:bodyPr>
          <a:lstStyle/>
          <a:p>
            <a:r>
              <a:rPr lang="en-US" sz="2400" u="sng" dirty="0"/>
              <a:t>Tasks</a:t>
            </a:r>
            <a:r>
              <a:rPr lang="en-US" sz="2400" dirty="0"/>
              <a:t> (to do by hand or another method):</a:t>
            </a:r>
          </a:p>
          <a:p>
            <a:endParaRPr lang="en-US" sz="2400" dirty="0"/>
          </a:p>
          <a:p>
            <a:pPr marL="457200" indent="-457200">
              <a:buFont typeface="+mj-lt"/>
              <a:buAutoNum type="arabicPeriod"/>
            </a:pPr>
            <a:r>
              <a:rPr lang="en-US" sz="2400" dirty="0"/>
              <a:t>Create a set of eight decision stumps (2 features x 2 thresholds x 2 label assignments).    What thresholds do they use (approximately)?  (Use &gt;= and &lt;).</a:t>
            </a:r>
          </a:p>
          <a:p>
            <a:endParaRPr lang="en-US" sz="2400" dirty="0"/>
          </a:p>
          <a:p>
            <a:pPr marL="457200" indent="-457200">
              <a:buFont typeface="+mj-lt"/>
              <a:buAutoNum type="arabicPeriod" startAt="2"/>
            </a:pPr>
            <a:r>
              <a:rPr lang="en-US" sz="2400" dirty="0"/>
              <a:t>Which decision stump performs best, when evaluated according to uniformly-weighted accuracy?</a:t>
            </a:r>
          </a:p>
          <a:p>
            <a:pPr marL="457200" indent="-457200">
              <a:buFont typeface="+mj-lt"/>
              <a:buAutoNum type="arabicPeriod" startAt="2"/>
            </a:pPr>
            <a:endParaRPr lang="en-US" sz="2400" dirty="0"/>
          </a:p>
        </p:txBody>
      </p:sp>
    </p:spTree>
    <p:extLst>
      <p:ext uri="{BB962C8B-B14F-4D97-AF65-F5344CB8AC3E}">
        <p14:creationId xmlns:p14="http://schemas.microsoft.com/office/powerpoint/2010/main" val="82326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99B40-ABB4-4A44-A04B-52E9F526F018}"/>
              </a:ext>
            </a:extLst>
          </p:cNvPr>
          <p:cNvSpPr txBox="1"/>
          <p:nvPr/>
        </p:nvSpPr>
        <p:spPr>
          <a:xfrm>
            <a:off x="0" y="24063"/>
            <a:ext cx="8134066" cy="523220"/>
          </a:xfrm>
          <a:prstGeom prst="rect">
            <a:avLst/>
          </a:prstGeom>
        </p:spPr>
        <p:txBody>
          <a:bodyPr rtlCol="0">
            <a:spAutoFit/>
          </a:bodyPr>
          <a:lstStyle/>
          <a:p>
            <a:r>
              <a:rPr lang="en-US" sz="2800" dirty="0">
                <a:solidFill>
                  <a:srgbClr val="002060"/>
                </a:solidFill>
              </a:rPr>
              <a:t>Solution starts on next slide:</a:t>
            </a:r>
          </a:p>
        </p:txBody>
      </p:sp>
    </p:spTree>
    <p:extLst>
      <p:ext uri="{BB962C8B-B14F-4D97-AF65-F5344CB8AC3E}">
        <p14:creationId xmlns:p14="http://schemas.microsoft.com/office/powerpoint/2010/main" val="197411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99B40-ABB4-4A44-A04B-52E9F526F018}"/>
              </a:ext>
            </a:extLst>
          </p:cNvPr>
          <p:cNvSpPr txBox="1"/>
          <p:nvPr/>
        </p:nvSpPr>
        <p:spPr>
          <a:xfrm>
            <a:off x="0" y="24063"/>
            <a:ext cx="8134066" cy="523220"/>
          </a:xfrm>
          <a:prstGeom prst="rect">
            <a:avLst/>
          </a:prstGeom>
        </p:spPr>
        <p:txBody>
          <a:bodyPr rtlCol="0">
            <a:spAutoFit/>
          </a:bodyPr>
          <a:lstStyle/>
          <a:p>
            <a:r>
              <a:rPr lang="en-US" sz="2800" dirty="0">
                <a:solidFill>
                  <a:srgbClr val="002060"/>
                </a:solidFill>
              </a:rPr>
              <a:t>Decision stumps + weights for these data:</a:t>
            </a:r>
          </a:p>
        </p:txBody>
      </p:sp>
      <p:sp>
        <p:nvSpPr>
          <p:cNvPr id="3" name="Rectangle 2">
            <a:extLst>
              <a:ext uri="{FF2B5EF4-FFF2-40B4-BE49-F238E27FC236}">
                <a16:creationId xmlns:a16="http://schemas.microsoft.com/office/drawing/2014/main" id="{ABCEF5CA-94D1-4CD8-B1FF-D06C08864E46}"/>
              </a:ext>
            </a:extLst>
          </p:cNvPr>
          <p:cNvSpPr/>
          <p:nvPr/>
        </p:nvSpPr>
        <p:spPr>
          <a:xfrm>
            <a:off x="259492" y="1056151"/>
            <a:ext cx="4572000" cy="3139321"/>
          </a:xfrm>
          <a:prstGeom prst="rect">
            <a:avLst/>
          </a:prstGeom>
        </p:spPr>
        <p:txBody>
          <a:bodyPr>
            <a:spAutoFit/>
          </a:bodyPr>
          <a:lstStyle/>
          <a:p>
            <a:r>
              <a:rPr lang="en-US" dirty="0">
                <a:solidFill>
                  <a:srgbClr val="7030A0"/>
                </a:solidFill>
              </a:rPr>
              <a:t> </a:t>
            </a:r>
            <a:r>
              <a:rPr lang="en-US" b="1" dirty="0">
                <a:solidFill>
                  <a:srgbClr val="7030A0"/>
                </a:solidFill>
              </a:rPr>
              <a:t>DPF</a:t>
            </a:r>
            <a:r>
              <a:rPr lang="en-US" dirty="0">
                <a:solidFill>
                  <a:srgbClr val="7030A0"/>
                </a:solidFill>
              </a:rPr>
              <a:t>         </a:t>
            </a:r>
            <a:r>
              <a:rPr lang="en-US" b="1" dirty="0">
                <a:solidFill>
                  <a:srgbClr val="7030A0"/>
                </a:solidFill>
              </a:rPr>
              <a:t>age</a:t>
            </a:r>
            <a:r>
              <a:rPr lang="en-US" dirty="0">
                <a:solidFill>
                  <a:srgbClr val="7030A0"/>
                </a:solidFill>
              </a:rPr>
              <a:t>             </a:t>
            </a:r>
            <a:r>
              <a:rPr lang="en-US" b="1" dirty="0">
                <a:solidFill>
                  <a:srgbClr val="7030A0"/>
                </a:solidFill>
              </a:rPr>
              <a:t>y</a:t>
            </a:r>
            <a:endParaRPr lang="en-US" dirty="0">
              <a:solidFill>
                <a:srgbClr val="7030A0"/>
              </a:solidFill>
            </a:endParaRPr>
          </a:p>
          <a:p>
            <a:r>
              <a:rPr lang="en-US" dirty="0">
                <a:solidFill>
                  <a:srgbClr val="7030A0"/>
                </a:solidFill>
              </a:rPr>
              <a:t>    0.6270   50.0000    1.0000</a:t>
            </a:r>
          </a:p>
          <a:p>
            <a:r>
              <a:rPr lang="en-US" dirty="0">
                <a:solidFill>
                  <a:srgbClr val="7030A0"/>
                </a:solidFill>
              </a:rPr>
              <a:t>    0.3510   31.0000   -1.0000</a:t>
            </a:r>
          </a:p>
          <a:p>
            <a:r>
              <a:rPr lang="en-US" dirty="0">
                <a:solidFill>
                  <a:srgbClr val="7030A0"/>
                </a:solidFill>
              </a:rPr>
              <a:t>    0.6720   32.0000    1.0000</a:t>
            </a:r>
          </a:p>
          <a:p>
            <a:r>
              <a:rPr lang="en-US" dirty="0">
                <a:solidFill>
                  <a:srgbClr val="7030A0"/>
                </a:solidFill>
              </a:rPr>
              <a:t>    0.1670   21.0000   -1.0000</a:t>
            </a:r>
          </a:p>
          <a:p>
            <a:r>
              <a:rPr lang="en-US" dirty="0">
                <a:solidFill>
                  <a:srgbClr val="7030A0"/>
                </a:solidFill>
              </a:rPr>
              <a:t>    2.2880   33.0000    1.0000</a:t>
            </a:r>
          </a:p>
          <a:p>
            <a:r>
              <a:rPr lang="en-US" dirty="0">
                <a:solidFill>
                  <a:srgbClr val="7030A0"/>
                </a:solidFill>
              </a:rPr>
              <a:t>    0.2010   30.0000   -1.0000</a:t>
            </a:r>
          </a:p>
          <a:p>
            <a:r>
              <a:rPr lang="en-US" dirty="0">
                <a:solidFill>
                  <a:srgbClr val="7030A0"/>
                </a:solidFill>
              </a:rPr>
              <a:t>    0.2480   26.0000    1.0000</a:t>
            </a:r>
          </a:p>
          <a:p>
            <a:r>
              <a:rPr lang="en-US" dirty="0">
                <a:solidFill>
                  <a:srgbClr val="7030A0"/>
                </a:solidFill>
              </a:rPr>
              <a:t>    0.1340   29.0000   -1.0000</a:t>
            </a:r>
          </a:p>
          <a:p>
            <a:r>
              <a:rPr lang="en-US" dirty="0">
                <a:solidFill>
                  <a:srgbClr val="7030A0"/>
                </a:solidFill>
              </a:rPr>
              <a:t>    0.1580   53.0000    1.0000</a:t>
            </a:r>
          </a:p>
          <a:p>
            <a:r>
              <a:rPr lang="en-US" dirty="0">
                <a:solidFill>
                  <a:srgbClr val="7030A0"/>
                </a:solidFill>
              </a:rPr>
              <a:t>    0.2320   54.0000    1.0000 </a:t>
            </a:r>
            <a:endParaRPr lang="en-US" dirty="0"/>
          </a:p>
        </p:txBody>
      </p:sp>
      <p:graphicFrame>
        <p:nvGraphicFramePr>
          <p:cNvPr id="7" name="Table 6">
            <a:extLst>
              <a:ext uri="{FF2B5EF4-FFF2-40B4-BE49-F238E27FC236}">
                <a16:creationId xmlns:a16="http://schemas.microsoft.com/office/drawing/2014/main" id="{7879C389-FB32-4A85-BD26-566FB0DAF7CD}"/>
              </a:ext>
            </a:extLst>
          </p:cNvPr>
          <p:cNvGraphicFramePr>
            <a:graphicFrameLocks noGrp="1"/>
          </p:cNvGraphicFramePr>
          <p:nvPr>
            <p:extLst>
              <p:ext uri="{D42A27DB-BD31-4B8C-83A1-F6EECF244321}">
                <p14:modId xmlns:p14="http://schemas.microsoft.com/office/powerpoint/2010/main" val="984757630"/>
              </p:ext>
            </p:extLst>
          </p:nvPr>
        </p:nvGraphicFramePr>
        <p:xfrm>
          <a:off x="7590138" y="1330604"/>
          <a:ext cx="685800" cy="261937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418482772"/>
                    </a:ext>
                  </a:extLst>
                </a:gridCol>
              </a:tblGrid>
              <a:tr h="238125">
                <a:tc>
                  <a:txBody>
                    <a:bodyPr/>
                    <a:lstStyle/>
                    <a:p>
                      <a:pPr algn="l" fontAlgn="b"/>
                      <a:r>
                        <a:rPr lang="en-US" sz="1400" u="none" strike="noStrike">
                          <a:effectLst/>
                        </a:rPr>
                        <a:t>weights</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0030997"/>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989336"/>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423565"/>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110696"/>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1675183"/>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291614"/>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3136562"/>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8852502"/>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8109426"/>
                  </a:ext>
                </a:extLst>
              </a:tr>
              <a:tr h="238125">
                <a:tc>
                  <a:txBody>
                    <a:bodyPr/>
                    <a:lstStyle/>
                    <a:p>
                      <a:pPr algn="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749491"/>
                  </a:ext>
                </a:extLst>
              </a:tr>
              <a:tr h="238125">
                <a:tc>
                  <a:txBody>
                    <a:bodyPr/>
                    <a:lstStyle/>
                    <a:p>
                      <a:pPr algn="r" fontAlgn="b"/>
                      <a:r>
                        <a:rPr lang="en-US" sz="1400" u="none" strike="noStrike" dirty="0">
                          <a:effectLst/>
                        </a:rPr>
                        <a:t>0.1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338176"/>
                  </a:ext>
                </a:extLst>
              </a:tr>
            </a:tbl>
          </a:graphicData>
        </a:graphic>
      </p:graphicFrame>
      <p:pic>
        <p:nvPicPr>
          <p:cNvPr id="9" name="Picture 8">
            <a:extLst>
              <a:ext uri="{FF2B5EF4-FFF2-40B4-BE49-F238E27FC236}">
                <a16:creationId xmlns:a16="http://schemas.microsoft.com/office/drawing/2014/main" id="{1ACEF8D2-A7EE-4E36-B88A-2F741A8061AE}"/>
              </a:ext>
            </a:extLst>
          </p:cNvPr>
          <p:cNvPicPr>
            <a:picLocks noChangeAspect="1"/>
          </p:cNvPicPr>
          <p:nvPr/>
        </p:nvPicPr>
        <p:blipFill>
          <a:blip r:embed="rId3"/>
          <a:stretch>
            <a:fillRect/>
          </a:stretch>
        </p:blipFill>
        <p:spPr>
          <a:xfrm>
            <a:off x="3191199" y="1345174"/>
            <a:ext cx="4023360" cy="2604805"/>
          </a:xfrm>
          <a:prstGeom prst="rect">
            <a:avLst/>
          </a:prstGeom>
        </p:spPr>
      </p:pic>
    </p:spTree>
    <p:extLst>
      <p:ext uri="{BB962C8B-B14F-4D97-AF65-F5344CB8AC3E}">
        <p14:creationId xmlns:p14="http://schemas.microsoft.com/office/powerpoint/2010/main" val="223351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99B40-ABB4-4A44-A04B-52E9F526F018}"/>
              </a:ext>
            </a:extLst>
          </p:cNvPr>
          <p:cNvSpPr txBox="1"/>
          <p:nvPr/>
        </p:nvSpPr>
        <p:spPr>
          <a:xfrm>
            <a:off x="0" y="24063"/>
            <a:ext cx="8134066" cy="523220"/>
          </a:xfrm>
          <a:prstGeom prst="rect">
            <a:avLst/>
          </a:prstGeom>
        </p:spPr>
        <p:txBody>
          <a:bodyPr rtlCol="0">
            <a:spAutoFit/>
          </a:bodyPr>
          <a:lstStyle/>
          <a:p>
            <a:r>
              <a:rPr lang="en-US" sz="2800" dirty="0">
                <a:solidFill>
                  <a:srgbClr val="002060"/>
                </a:solidFill>
              </a:rPr>
              <a:t>Decision stumps + weighted accuracy:</a:t>
            </a:r>
          </a:p>
        </p:txBody>
      </p:sp>
      <p:sp>
        <p:nvSpPr>
          <p:cNvPr id="3" name="Rectangle 2">
            <a:extLst>
              <a:ext uri="{FF2B5EF4-FFF2-40B4-BE49-F238E27FC236}">
                <a16:creationId xmlns:a16="http://schemas.microsoft.com/office/drawing/2014/main" id="{ABCEF5CA-94D1-4CD8-B1FF-D06C08864E46}"/>
              </a:ext>
            </a:extLst>
          </p:cNvPr>
          <p:cNvSpPr/>
          <p:nvPr/>
        </p:nvSpPr>
        <p:spPr>
          <a:xfrm>
            <a:off x="259492" y="1056151"/>
            <a:ext cx="4572000" cy="3139321"/>
          </a:xfrm>
          <a:prstGeom prst="rect">
            <a:avLst/>
          </a:prstGeom>
        </p:spPr>
        <p:txBody>
          <a:bodyPr>
            <a:spAutoFit/>
          </a:bodyPr>
          <a:lstStyle/>
          <a:p>
            <a:r>
              <a:rPr lang="en-US" dirty="0">
                <a:solidFill>
                  <a:srgbClr val="7030A0"/>
                </a:solidFill>
              </a:rPr>
              <a:t> </a:t>
            </a:r>
            <a:r>
              <a:rPr lang="en-US" b="1" dirty="0">
                <a:solidFill>
                  <a:srgbClr val="7030A0"/>
                </a:solidFill>
              </a:rPr>
              <a:t>DPF</a:t>
            </a:r>
            <a:r>
              <a:rPr lang="en-US" dirty="0">
                <a:solidFill>
                  <a:srgbClr val="7030A0"/>
                </a:solidFill>
              </a:rPr>
              <a:t>         </a:t>
            </a:r>
            <a:r>
              <a:rPr lang="en-US" b="1" dirty="0">
                <a:solidFill>
                  <a:srgbClr val="7030A0"/>
                </a:solidFill>
              </a:rPr>
              <a:t>age</a:t>
            </a:r>
            <a:r>
              <a:rPr lang="en-US" dirty="0">
                <a:solidFill>
                  <a:srgbClr val="7030A0"/>
                </a:solidFill>
              </a:rPr>
              <a:t>             </a:t>
            </a:r>
            <a:r>
              <a:rPr lang="en-US" b="1" dirty="0">
                <a:solidFill>
                  <a:srgbClr val="7030A0"/>
                </a:solidFill>
              </a:rPr>
              <a:t>y</a:t>
            </a:r>
            <a:endParaRPr lang="en-US" dirty="0">
              <a:solidFill>
                <a:srgbClr val="7030A0"/>
              </a:solidFill>
            </a:endParaRPr>
          </a:p>
          <a:p>
            <a:r>
              <a:rPr lang="en-US" dirty="0">
                <a:solidFill>
                  <a:srgbClr val="7030A0"/>
                </a:solidFill>
              </a:rPr>
              <a:t>    0.6270   50.0000    1.0000</a:t>
            </a:r>
          </a:p>
          <a:p>
            <a:r>
              <a:rPr lang="en-US" dirty="0">
                <a:solidFill>
                  <a:srgbClr val="7030A0"/>
                </a:solidFill>
              </a:rPr>
              <a:t>    0.3510   31.0000   -1.0000</a:t>
            </a:r>
          </a:p>
          <a:p>
            <a:r>
              <a:rPr lang="en-US" dirty="0">
                <a:solidFill>
                  <a:srgbClr val="7030A0"/>
                </a:solidFill>
              </a:rPr>
              <a:t>    0.6720   32.0000    1.0000</a:t>
            </a:r>
          </a:p>
          <a:p>
            <a:r>
              <a:rPr lang="en-US" dirty="0">
                <a:solidFill>
                  <a:srgbClr val="7030A0"/>
                </a:solidFill>
              </a:rPr>
              <a:t>    0.1670   21.0000   -1.0000</a:t>
            </a:r>
          </a:p>
          <a:p>
            <a:r>
              <a:rPr lang="en-US" dirty="0">
                <a:solidFill>
                  <a:srgbClr val="7030A0"/>
                </a:solidFill>
              </a:rPr>
              <a:t>    2.2880   33.0000    1.0000</a:t>
            </a:r>
          </a:p>
          <a:p>
            <a:r>
              <a:rPr lang="en-US" dirty="0">
                <a:solidFill>
                  <a:srgbClr val="7030A0"/>
                </a:solidFill>
              </a:rPr>
              <a:t>    0.2010   30.0000   -1.0000</a:t>
            </a:r>
          </a:p>
          <a:p>
            <a:r>
              <a:rPr lang="en-US" dirty="0">
                <a:solidFill>
                  <a:srgbClr val="7030A0"/>
                </a:solidFill>
              </a:rPr>
              <a:t>    0.2480   26.0000    1.0000</a:t>
            </a:r>
          </a:p>
          <a:p>
            <a:r>
              <a:rPr lang="en-US" dirty="0">
                <a:solidFill>
                  <a:srgbClr val="7030A0"/>
                </a:solidFill>
              </a:rPr>
              <a:t>    0.1340   29.0000   -1.0000</a:t>
            </a:r>
          </a:p>
          <a:p>
            <a:r>
              <a:rPr lang="en-US" dirty="0">
                <a:solidFill>
                  <a:srgbClr val="7030A0"/>
                </a:solidFill>
              </a:rPr>
              <a:t>    0.1580   53.0000    1.0000</a:t>
            </a:r>
          </a:p>
          <a:p>
            <a:r>
              <a:rPr lang="en-US" dirty="0">
                <a:solidFill>
                  <a:srgbClr val="7030A0"/>
                </a:solidFill>
              </a:rPr>
              <a:t>    0.2320   54.0000    1.0000 </a:t>
            </a:r>
            <a:endParaRPr lang="en-US" dirty="0"/>
          </a:p>
        </p:txBody>
      </p:sp>
      <p:sp>
        <p:nvSpPr>
          <p:cNvPr id="11" name="TextBox 10">
            <a:extLst>
              <a:ext uri="{FF2B5EF4-FFF2-40B4-BE49-F238E27FC236}">
                <a16:creationId xmlns:a16="http://schemas.microsoft.com/office/drawing/2014/main" id="{CEEDFE69-A854-4514-88B6-5DEFC6969C05}"/>
              </a:ext>
            </a:extLst>
          </p:cNvPr>
          <p:cNvSpPr txBox="1"/>
          <p:nvPr/>
        </p:nvSpPr>
        <p:spPr>
          <a:xfrm>
            <a:off x="3534032" y="4195472"/>
            <a:ext cx="5066271" cy="1200329"/>
          </a:xfrm>
          <a:prstGeom prst="rect">
            <a:avLst/>
          </a:prstGeom>
          <a:noFill/>
        </p:spPr>
        <p:txBody>
          <a:bodyPr wrap="square" rtlCol="0">
            <a:spAutoFit/>
          </a:bodyPr>
          <a:lstStyle/>
          <a:p>
            <a:r>
              <a:rPr lang="en-US" dirty="0"/>
              <a:t>In the AdaBoost algorithm, the highlighted stump is the one that we would (1) apply to </a:t>
            </a:r>
            <a:r>
              <a:rPr lang="en-US" dirty="0" err="1"/>
              <a:t>X_test</a:t>
            </a:r>
            <a:r>
              <a:rPr lang="en-US" dirty="0"/>
              <a:t>, (2) would be used to calculate alpha and epsilon for this iteration.</a:t>
            </a:r>
          </a:p>
        </p:txBody>
      </p:sp>
      <p:pic>
        <p:nvPicPr>
          <p:cNvPr id="13" name="Picture 12">
            <a:extLst>
              <a:ext uri="{FF2B5EF4-FFF2-40B4-BE49-F238E27FC236}">
                <a16:creationId xmlns:a16="http://schemas.microsoft.com/office/drawing/2014/main" id="{A3C7BAB8-54A6-4354-84C1-D87F9D68E601}"/>
              </a:ext>
            </a:extLst>
          </p:cNvPr>
          <p:cNvPicPr>
            <a:picLocks noChangeAspect="1"/>
          </p:cNvPicPr>
          <p:nvPr/>
        </p:nvPicPr>
        <p:blipFill>
          <a:blip r:embed="rId3"/>
          <a:stretch>
            <a:fillRect/>
          </a:stretch>
        </p:blipFill>
        <p:spPr>
          <a:xfrm>
            <a:off x="3322320" y="1219858"/>
            <a:ext cx="5394960" cy="2466746"/>
          </a:xfrm>
          <a:prstGeom prst="rect">
            <a:avLst/>
          </a:prstGeom>
        </p:spPr>
      </p:pic>
    </p:spTree>
    <p:extLst>
      <p:ext uri="{BB962C8B-B14F-4D97-AF65-F5344CB8AC3E}">
        <p14:creationId xmlns:p14="http://schemas.microsoft.com/office/powerpoint/2010/main" val="343250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For all examples in these slides (and Part III of HW8)</a:t>
            </a:r>
          </a:p>
        </p:txBody>
      </p:sp>
      <p:sp>
        <p:nvSpPr>
          <p:cNvPr id="2" name="TextBox 1">
            <a:extLst>
              <a:ext uri="{FF2B5EF4-FFF2-40B4-BE49-F238E27FC236}">
                <a16:creationId xmlns:a16="http://schemas.microsoft.com/office/drawing/2014/main" id="{188A963A-1F3D-4C6C-95E9-790AE1FA8FA2}"/>
              </a:ext>
            </a:extLst>
          </p:cNvPr>
          <p:cNvSpPr txBox="1"/>
          <p:nvPr/>
        </p:nvSpPr>
        <p:spPr>
          <a:xfrm>
            <a:off x="240632" y="768788"/>
            <a:ext cx="4872789" cy="2308324"/>
          </a:xfrm>
          <a:prstGeom prst="rect">
            <a:avLst/>
          </a:prstGeom>
          <a:noFill/>
        </p:spPr>
        <p:txBody>
          <a:bodyPr wrap="square" rtlCol="0">
            <a:spAutoFit/>
          </a:bodyPr>
          <a:lstStyle/>
          <a:p>
            <a:pPr marL="457200" indent="-457200">
              <a:buFont typeface="+mj-lt"/>
              <a:buAutoNum type="arabicPeriod"/>
            </a:pPr>
            <a:r>
              <a:rPr lang="en-US" sz="2400" dirty="0"/>
              <a:t>Pima Indians dataset</a:t>
            </a:r>
          </a:p>
          <a:p>
            <a:pPr marL="457200" indent="-457200">
              <a:buFont typeface="+mj-lt"/>
              <a:buAutoNum type="arabicPeriod"/>
            </a:pPr>
            <a:r>
              <a:rPr lang="en-US" sz="2400" dirty="0"/>
              <a:t>Can reuse code from previous HW for standardization/cross-validation/</a:t>
            </a:r>
            <a:r>
              <a:rPr lang="en-US" sz="2400" dirty="0" err="1"/>
              <a:t>etc</a:t>
            </a:r>
            <a:endParaRPr lang="en-US" sz="2400" dirty="0"/>
          </a:p>
          <a:p>
            <a:pPr marL="457200" indent="-457200">
              <a:buFont typeface="+mj-lt"/>
              <a:buAutoNum type="arabicPeriod"/>
            </a:pPr>
            <a:r>
              <a:rPr lang="en-US" sz="2400" b="1" dirty="0"/>
              <a:t>Convert Y data (Outcome) from 1/0 to 1/-1</a:t>
            </a:r>
          </a:p>
        </p:txBody>
      </p:sp>
      <p:pic>
        <p:nvPicPr>
          <p:cNvPr id="4" name="Picture 3" descr="Mozilla Firefox">
            <a:extLst>
              <a:ext uri="{FF2B5EF4-FFF2-40B4-BE49-F238E27FC236}">
                <a16:creationId xmlns:a16="http://schemas.microsoft.com/office/drawing/2014/main" id="{A24EB163-0E17-470F-9A85-2A72CD05ABE5}"/>
              </a:ext>
            </a:extLst>
          </p:cNvPr>
          <p:cNvPicPr>
            <a:picLocks noChangeAspect="1"/>
          </p:cNvPicPr>
          <p:nvPr/>
        </p:nvPicPr>
        <p:blipFill rotWithShape="1">
          <a:blip r:embed="rId2">
            <a:extLst>
              <a:ext uri="{28A0092B-C50C-407E-A947-70E740481C1C}">
                <a14:useLocalDpi xmlns:a14="http://schemas.microsoft.com/office/drawing/2010/main" val="0"/>
              </a:ext>
            </a:extLst>
          </a:blip>
          <a:srcRect r="58425" b="4545"/>
          <a:stretch/>
        </p:blipFill>
        <p:spPr>
          <a:xfrm>
            <a:off x="5210033" y="707023"/>
            <a:ext cx="3801620" cy="4731495"/>
          </a:xfrm>
          <a:prstGeom prst="rect">
            <a:avLst/>
          </a:prstGeom>
        </p:spPr>
      </p:pic>
      <p:pic>
        <p:nvPicPr>
          <p:cNvPr id="16" name="Picture 15" descr="Pima Indians Diabetes Database | Kaggle - Mozilla Firefox">
            <a:extLst>
              <a:ext uri="{FF2B5EF4-FFF2-40B4-BE49-F238E27FC236}">
                <a16:creationId xmlns:a16="http://schemas.microsoft.com/office/drawing/2014/main" id="{DA64F701-7C26-43C3-A5C6-7BDFD9F60267}"/>
              </a:ext>
            </a:extLst>
          </p:cNvPr>
          <p:cNvPicPr>
            <a:picLocks noChangeAspect="1"/>
          </p:cNvPicPr>
          <p:nvPr/>
        </p:nvPicPr>
        <p:blipFill rotWithShape="1">
          <a:blip r:embed="rId3">
            <a:extLst>
              <a:ext uri="{28A0092B-C50C-407E-A947-70E740481C1C}">
                <a14:useLocalDpi xmlns:a14="http://schemas.microsoft.com/office/drawing/2010/main" val="0"/>
              </a:ext>
            </a:extLst>
          </a:blip>
          <a:srcRect l="65318" t="16262" r="3685" b="42232"/>
          <a:stretch/>
        </p:blipFill>
        <p:spPr>
          <a:xfrm>
            <a:off x="565484" y="3072771"/>
            <a:ext cx="4155708" cy="3016441"/>
          </a:xfrm>
          <a:prstGeom prst="rect">
            <a:avLst/>
          </a:prstGeom>
        </p:spPr>
      </p:pic>
      <p:sp>
        <p:nvSpPr>
          <p:cNvPr id="17" name="Rectangle 16">
            <a:extLst>
              <a:ext uri="{FF2B5EF4-FFF2-40B4-BE49-F238E27FC236}">
                <a16:creationId xmlns:a16="http://schemas.microsoft.com/office/drawing/2014/main" id="{E6C640DB-646F-41C5-AE6D-AD40EC689CF7}"/>
              </a:ext>
            </a:extLst>
          </p:cNvPr>
          <p:cNvSpPr/>
          <p:nvPr/>
        </p:nvSpPr>
        <p:spPr>
          <a:xfrm>
            <a:off x="2011322" y="6550223"/>
            <a:ext cx="7144352" cy="307777"/>
          </a:xfrm>
          <a:prstGeom prst="rect">
            <a:avLst/>
          </a:prstGeom>
        </p:spPr>
        <p:txBody>
          <a:bodyPr wrap="square">
            <a:spAutoFit/>
          </a:bodyPr>
          <a:lstStyle/>
          <a:p>
            <a:pPr algn="r"/>
            <a:r>
              <a:rPr lang="en-US" sz="1400" dirty="0"/>
              <a:t>Column names from https://www.kaggle.com/uciml/pima-indians-diabetes-database</a:t>
            </a:r>
          </a:p>
        </p:txBody>
      </p:sp>
    </p:spTree>
    <p:extLst>
      <p:ext uri="{BB962C8B-B14F-4D97-AF65-F5344CB8AC3E}">
        <p14:creationId xmlns:p14="http://schemas.microsoft.com/office/powerpoint/2010/main" val="239825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Decision stumps (for </a:t>
            </a:r>
            <a:r>
              <a:rPr lang="en-US" sz="2800" dirty="0" err="1">
                <a:solidFill>
                  <a:srgbClr val="002060"/>
                </a:solidFill>
              </a:rPr>
              <a:t>decision_stump_set</a:t>
            </a:r>
            <a:r>
              <a:rPr lang="en-US" sz="2800" dirty="0">
                <a:solidFill>
                  <a:srgbClr val="002060"/>
                </a:solidFill>
              </a:rPr>
              <a:t> function) </a:t>
            </a:r>
          </a:p>
        </p:txBody>
      </p:sp>
      <p:sp>
        <p:nvSpPr>
          <p:cNvPr id="2" name="TextBox 1">
            <a:extLst>
              <a:ext uri="{FF2B5EF4-FFF2-40B4-BE49-F238E27FC236}">
                <a16:creationId xmlns:a16="http://schemas.microsoft.com/office/drawing/2014/main" id="{188A963A-1F3D-4C6C-95E9-790AE1FA8FA2}"/>
              </a:ext>
            </a:extLst>
          </p:cNvPr>
          <p:cNvSpPr txBox="1"/>
          <p:nvPr/>
        </p:nvSpPr>
        <p:spPr>
          <a:xfrm>
            <a:off x="340895" y="838200"/>
            <a:ext cx="3256547" cy="4154984"/>
          </a:xfrm>
          <a:prstGeom prst="rect">
            <a:avLst/>
          </a:prstGeom>
          <a:noFill/>
        </p:spPr>
        <p:txBody>
          <a:bodyPr wrap="square" rtlCol="0">
            <a:spAutoFit/>
          </a:bodyPr>
          <a:lstStyle/>
          <a:p>
            <a:pPr marL="457200" indent="-457200">
              <a:buFont typeface="+mj-lt"/>
              <a:buAutoNum type="arabicPeriod"/>
            </a:pPr>
            <a:r>
              <a:rPr lang="en-US" sz="2400" dirty="0"/>
              <a:t>Very simple classifier</a:t>
            </a:r>
          </a:p>
          <a:p>
            <a:pPr marL="457200" indent="-457200">
              <a:buFont typeface="+mj-lt"/>
              <a:buAutoNum type="arabicPeriod"/>
            </a:pPr>
            <a:endParaRPr lang="en-US" sz="2400" dirty="0"/>
          </a:p>
          <a:p>
            <a:pPr marL="457200" indent="-457200">
              <a:buFont typeface="+mj-lt"/>
              <a:buAutoNum type="arabicPeriod"/>
            </a:pPr>
            <a:r>
              <a:rPr lang="en-US" sz="2400" dirty="0"/>
              <a:t>Chooses 1 feature (i.e., 1 dimension)</a:t>
            </a:r>
          </a:p>
          <a:p>
            <a:pPr marL="457200" indent="-457200">
              <a:buFont typeface="+mj-lt"/>
              <a:buAutoNum type="arabicPeriod"/>
            </a:pPr>
            <a:endParaRPr lang="en-US" sz="2400" dirty="0"/>
          </a:p>
          <a:p>
            <a:pPr marL="457200" indent="-457200">
              <a:buFont typeface="+mj-lt"/>
              <a:buAutoNum type="arabicPeriod"/>
            </a:pPr>
            <a:r>
              <a:rPr lang="en-US" sz="2400" dirty="0"/>
              <a:t>Sets a threshold</a:t>
            </a:r>
          </a:p>
          <a:p>
            <a:pPr marL="457200" indent="-457200">
              <a:buFont typeface="+mj-lt"/>
              <a:buAutoNum type="arabicPeriod"/>
            </a:pPr>
            <a:endParaRPr lang="en-US" sz="2400" dirty="0"/>
          </a:p>
          <a:p>
            <a:pPr marL="457200" indent="-457200">
              <a:buFont typeface="+mj-lt"/>
              <a:buAutoNum type="arabicPeriod"/>
            </a:pPr>
            <a:r>
              <a:rPr lang="en-US" sz="2400" dirty="0"/>
              <a:t>Assigns opposite predictions if the feature is &gt;= or &lt; the threshold.</a:t>
            </a:r>
          </a:p>
        </p:txBody>
      </p:sp>
      <p:graphicFrame>
        <p:nvGraphicFramePr>
          <p:cNvPr id="3" name="Diagram 2">
            <a:extLst>
              <a:ext uri="{FF2B5EF4-FFF2-40B4-BE49-F238E27FC236}">
                <a16:creationId xmlns:a16="http://schemas.microsoft.com/office/drawing/2014/main" id="{D5C34A74-C22F-4594-977E-098DD0D95DE6}"/>
              </a:ext>
            </a:extLst>
          </p:cNvPr>
          <p:cNvGraphicFramePr>
            <a:graphicFrameLocks noChangeAspect="1"/>
          </p:cNvGraphicFramePr>
          <p:nvPr>
            <p:extLst>
              <p:ext uri="{D42A27DB-BD31-4B8C-83A1-F6EECF244321}">
                <p14:modId xmlns:p14="http://schemas.microsoft.com/office/powerpoint/2010/main" val="3984989036"/>
              </p:ext>
            </p:extLst>
          </p:nvPr>
        </p:nvGraphicFramePr>
        <p:xfrm>
          <a:off x="4339392" y="838200"/>
          <a:ext cx="42672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80BCD4C-4B30-47A2-BD8F-A72F7E4BFE72}"/>
              </a:ext>
            </a:extLst>
          </p:cNvPr>
          <p:cNvSpPr txBox="1"/>
          <p:nvPr/>
        </p:nvSpPr>
        <p:spPr>
          <a:xfrm>
            <a:off x="3801979" y="3713816"/>
            <a:ext cx="5702968" cy="2862322"/>
          </a:xfrm>
          <a:prstGeom prst="rect">
            <a:avLst/>
          </a:prstGeom>
          <a:noFill/>
        </p:spPr>
        <p:txBody>
          <a:bodyPr wrap="square" rtlCol="0">
            <a:spAutoFit/>
          </a:bodyPr>
          <a:lstStyle/>
          <a:p>
            <a:r>
              <a:rPr lang="en-US" sz="2400" u="sng" dirty="0">
                <a:solidFill>
                  <a:srgbClr val="7030A0"/>
                </a:solidFill>
              </a:rPr>
              <a:t>Designing the classifier</a:t>
            </a:r>
            <a:r>
              <a:rPr lang="en-US" sz="2400" dirty="0">
                <a:solidFill>
                  <a:srgbClr val="7030A0"/>
                </a:solidFill>
              </a:rPr>
              <a:t>:</a:t>
            </a:r>
          </a:p>
          <a:p>
            <a:pPr>
              <a:lnSpc>
                <a:spcPct val="150000"/>
              </a:lnSpc>
            </a:pPr>
            <a:r>
              <a:rPr lang="en-US" sz="2400" dirty="0">
                <a:solidFill>
                  <a:srgbClr val="7030A0"/>
                </a:solidFill>
              </a:rPr>
              <a:t>Which feature should we use?</a:t>
            </a:r>
          </a:p>
          <a:p>
            <a:pPr>
              <a:lnSpc>
                <a:spcPct val="150000"/>
              </a:lnSpc>
            </a:pPr>
            <a:r>
              <a:rPr lang="en-US" sz="2400" dirty="0">
                <a:solidFill>
                  <a:srgbClr val="7030A0"/>
                </a:solidFill>
              </a:rPr>
              <a:t>What threshold should be used?</a:t>
            </a:r>
          </a:p>
          <a:p>
            <a:pPr>
              <a:lnSpc>
                <a:spcPct val="150000"/>
              </a:lnSpc>
            </a:pPr>
            <a:r>
              <a:rPr lang="en-US" sz="2400" dirty="0">
                <a:solidFill>
                  <a:srgbClr val="7030A0"/>
                </a:solidFill>
              </a:rPr>
              <a:t>Which label should be assigned to “yes”?</a:t>
            </a:r>
          </a:p>
          <a:p>
            <a:endParaRPr lang="en-US" sz="2400" dirty="0">
              <a:solidFill>
                <a:srgbClr val="7030A0"/>
              </a:solidFill>
            </a:endParaRPr>
          </a:p>
          <a:p>
            <a:endParaRPr lang="en-US" sz="2400" dirty="0">
              <a:solidFill>
                <a:srgbClr val="7030A0"/>
              </a:solidFill>
            </a:endParaRPr>
          </a:p>
        </p:txBody>
      </p:sp>
      <p:sp>
        <p:nvSpPr>
          <p:cNvPr id="8" name="TextBox 7">
            <a:extLst>
              <a:ext uri="{FF2B5EF4-FFF2-40B4-BE49-F238E27FC236}">
                <a16:creationId xmlns:a16="http://schemas.microsoft.com/office/drawing/2014/main" id="{46CC864F-86BE-4F5E-948D-C5015C668C97}"/>
              </a:ext>
            </a:extLst>
          </p:cNvPr>
          <p:cNvSpPr txBox="1"/>
          <p:nvPr/>
        </p:nvSpPr>
        <p:spPr>
          <a:xfrm>
            <a:off x="4932950" y="1961147"/>
            <a:ext cx="625642" cy="369332"/>
          </a:xfrm>
          <a:prstGeom prst="rect">
            <a:avLst/>
          </a:prstGeom>
          <a:noFill/>
        </p:spPr>
        <p:txBody>
          <a:bodyPr wrap="square" rtlCol="0">
            <a:spAutoFit/>
          </a:bodyPr>
          <a:lstStyle/>
          <a:p>
            <a:r>
              <a:rPr lang="en-US" dirty="0"/>
              <a:t>no</a:t>
            </a:r>
          </a:p>
        </p:txBody>
      </p:sp>
      <p:sp>
        <p:nvSpPr>
          <p:cNvPr id="9" name="TextBox 8">
            <a:extLst>
              <a:ext uri="{FF2B5EF4-FFF2-40B4-BE49-F238E27FC236}">
                <a16:creationId xmlns:a16="http://schemas.microsoft.com/office/drawing/2014/main" id="{16BC9EA8-8A36-4E21-BE7C-08FC384DFDAE}"/>
              </a:ext>
            </a:extLst>
          </p:cNvPr>
          <p:cNvSpPr txBox="1"/>
          <p:nvPr/>
        </p:nvSpPr>
        <p:spPr>
          <a:xfrm>
            <a:off x="7547808" y="1961147"/>
            <a:ext cx="625642"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50905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err="1">
                <a:solidFill>
                  <a:srgbClr val="002060"/>
                </a:solidFill>
              </a:rPr>
              <a:t>decision_stump_set</a:t>
            </a:r>
            <a:endParaRPr lang="en-US" sz="2800" dirty="0">
              <a:solidFill>
                <a:srgbClr val="002060"/>
              </a:solidFill>
            </a:endParaRPr>
          </a:p>
        </p:txBody>
      </p:sp>
      <p:sp>
        <p:nvSpPr>
          <p:cNvPr id="6" name="TextBox 5"/>
          <p:cNvSpPr txBox="1"/>
          <p:nvPr/>
        </p:nvSpPr>
        <p:spPr>
          <a:xfrm>
            <a:off x="183618" y="661229"/>
            <a:ext cx="4267200" cy="5401479"/>
          </a:xfrm>
          <a:prstGeom prst="rect">
            <a:avLst/>
          </a:prstGeom>
        </p:spPr>
        <p:txBody>
          <a:bodyPr wrap="square" rtlCol="0">
            <a:spAutoFit/>
          </a:bodyPr>
          <a:lstStyle/>
          <a:p>
            <a:r>
              <a:rPr lang="en-US" sz="2300" dirty="0"/>
              <a:t>This function will find the most effective decision stump to use, given:</a:t>
            </a:r>
          </a:p>
          <a:p>
            <a:endParaRPr lang="en-US" sz="2300" dirty="0"/>
          </a:p>
          <a:p>
            <a:pPr marL="342900" indent="-342900">
              <a:buFont typeface="Arial" panose="020B0604020202020204" pitchFamily="34" charset="0"/>
              <a:buChar char="•"/>
            </a:pPr>
            <a:r>
              <a:rPr lang="en-US" sz="2300" dirty="0"/>
              <a:t>An N x D training dataset</a:t>
            </a:r>
          </a:p>
          <a:p>
            <a:pPr marL="342900" indent="-342900">
              <a:buFont typeface="Arial" panose="020B0604020202020204" pitchFamily="34" charset="0"/>
              <a:buChar char="•"/>
            </a:pPr>
            <a:r>
              <a:rPr lang="en-US" sz="2300" dirty="0"/>
              <a:t>An N x 1 Y label vector</a:t>
            </a:r>
          </a:p>
          <a:p>
            <a:pPr marL="342900" indent="-342900">
              <a:buFont typeface="Arial" panose="020B0604020202020204" pitchFamily="34" charset="0"/>
              <a:buChar char="•"/>
            </a:pPr>
            <a:r>
              <a:rPr lang="en-US" sz="2300" dirty="0"/>
              <a:t>An N x 1 weight vector (for computing weighted accuracy, so some data rows can be deemed more important than others)</a:t>
            </a:r>
          </a:p>
          <a:p>
            <a:endParaRPr lang="en-US" sz="2300" dirty="0"/>
          </a:p>
          <a:p>
            <a:r>
              <a:rPr lang="en-US" sz="2300" dirty="0"/>
              <a:t>The most effective decision stump will be used to classify an M x D test dataset (</a:t>
            </a:r>
            <a:r>
              <a:rPr lang="en-US" sz="2300" dirty="0" err="1"/>
              <a:t>X_test</a:t>
            </a:r>
            <a:r>
              <a:rPr lang="en-US" sz="2300" dirty="0"/>
              <a:t>).</a:t>
            </a:r>
          </a:p>
        </p:txBody>
      </p:sp>
      <p:grpSp>
        <p:nvGrpSpPr>
          <p:cNvPr id="3" name="Group 2">
            <a:extLst>
              <a:ext uri="{FF2B5EF4-FFF2-40B4-BE49-F238E27FC236}">
                <a16:creationId xmlns:a16="http://schemas.microsoft.com/office/drawing/2014/main" id="{9BC7D727-FE4E-47AA-A43A-91D8A776CEF9}"/>
              </a:ext>
            </a:extLst>
          </p:cNvPr>
          <p:cNvGrpSpPr/>
          <p:nvPr/>
        </p:nvGrpSpPr>
        <p:grpSpPr>
          <a:xfrm>
            <a:off x="4339392" y="838200"/>
            <a:ext cx="4267200" cy="2844800"/>
            <a:chOff x="4339392" y="838200"/>
            <a:chExt cx="4267200" cy="2844800"/>
          </a:xfrm>
        </p:grpSpPr>
        <p:graphicFrame>
          <p:nvGraphicFramePr>
            <p:cNvPr id="8" name="Diagram 7">
              <a:extLst>
                <a:ext uri="{FF2B5EF4-FFF2-40B4-BE49-F238E27FC236}">
                  <a16:creationId xmlns:a16="http://schemas.microsoft.com/office/drawing/2014/main" id="{208D47AF-2964-4E3D-B9A6-BA5A0197308F}"/>
                </a:ext>
              </a:extLst>
            </p:cNvPr>
            <p:cNvGraphicFramePr>
              <a:graphicFrameLocks noChangeAspect="1"/>
            </p:cNvGraphicFramePr>
            <p:nvPr>
              <p:extLst>
                <p:ext uri="{D42A27DB-BD31-4B8C-83A1-F6EECF244321}">
                  <p14:modId xmlns:p14="http://schemas.microsoft.com/office/powerpoint/2010/main" val="2255971625"/>
                </p:ext>
              </p:extLst>
            </p:nvPr>
          </p:nvGraphicFramePr>
          <p:xfrm>
            <a:off x="4339392" y="838200"/>
            <a:ext cx="42672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CFD6E7FB-0F27-421F-9431-4620A056258B}"/>
                </a:ext>
              </a:extLst>
            </p:cNvPr>
            <p:cNvGrpSpPr/>
            <p:nvPr/>
          </p:nvGrpSpPr>
          <p:grpSpPr>
            <a:xfrm>
              <a:off x="4932950" y="1961147"/>
              <a:ext cx="3240500" cy="369332"/>
              <a:chOff x="4932950" y="1961147"/>
              <a:chExt cx="3240500" cy="369332"/>
            </a:xfrm>
          </p:grpSpPr>
          <p:sp>
            <p:nvSpPr>
              <p:cNvPr id="9" name="TextBox 8">
                <a:extLst>
                  <a:ext uri="{FF2B5EF4-FFF2-40B4-BE49-F238E27FC236}">
                    <a16:creationId xmlns:a16="http://schemas.microsoft.com/office/drawing/2014/main" id="{920B69E7-8C3C-4389-9990-38BBB4E75931}"/>
                  </a:ext>
                </a:extLst>
              </p:cNvPr>
              <p:cNvSpPr txBox="1"/>
              <p:nvPr/>
            </p:nvSpPr>
            <p:spPr>
              <a:xfrm>
                <a:off x="4932950" y="1961147"/>
                <a:ext cx="625642" cy="369332"/>
              </a:xfrm>
              <a:prstGeom prst="rect">
                <a:avLst/>
              </a:prstGeom>
              <a:noFill/>
            </p:spPr>
            <p:txBody>
              <a:bodyPr wrap="square" rtlCol="0">
                <a:spAutoFit/>
              </a:bodyPr>
              <a:lstStyle/>
              <a:p>
                <a:r>
                  <a:rPr lang="en-US" dirty="0"/>
                  <a:t>no</a:t>
                </a:r>
              </a:p>
            </p:txBody>
          </p:sp>
          <p:sp>
            <p:nvSpPr>
              <p:cNvPr id="10" name="TextBox 9">
                <a:extLst>
                  <a:ext uri="{FF2B5EF4-FFF2-40B4-BE49-F238E27FC236}">
                    <a16:creationId xmlns:a16="http://schemas.microsoft.com/office/drawing/2014/main" id="{2D3CF2EA-AAB4-4CC2-AEC0-CF4F4E2C4E4A}"/>
                  </a:ext>
                </a:extLst>
              </p:cNvPr>
              <p:cNvSpPr txBox="1"/>
              <p:nvPr/>
            </p:nvSpPr>
            <p:spPr>
              <a:xfrm>
                <a:off x="7547808" y="1961147"/>
                <a:ext cx="625642" cy="369332"/>
              </a:xfrm>
              <a:prstGeom prst="rect">
                <a:avLst/>
              </a:prstGeom>
              <a:noFill/>
            </p:spPr>
            <p:txBody>
              <a:bodyPr wrap="square" rtlCol="0">
                <a:spAutoFit/>
              </a:bodyPr>
              <a:lstStyle/>
              <a:p>
                <a:r>
                  <a:rPr lang="en-US" dirty="0"/>
                  <a:t>yes</a:t>
                </a:r>
              </a:p>
            </p:txBody>
          </p:sp>
        </p:grpSp>
      </p:grpSp>
    </p:spTree>
    <p:extLst>
      <p:ext uri="{BB962C8B-B14F-4D97-AF65-F5344CB8AC3E}">
        <p14:creationId xmlns:p14="http://schemas.microsoft.com/office/powerpoint/2010/main" val="352224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err="1">
                <a:solidFill>
                  <a:srgbClr val="002060"/>
                </a:solidFill>
              </a:rPr>
              <a:t>decision_stump_set</a:t>
            </a:r>
            <a:endParaRPr lang="en-US" sz="2800" dirty="0">
              <a:solidFill>
                <a:srgbClr val="002060"/>
              </a:solidFill>
            </a:endParaRPr>
          </a:p>
        </p:txBody>
      </p:sp>
      <p:sp>
        <p:nvSpPr>
          <p:cNvPr id="6" name="TextBox 5"/>
          <p:cNvSpPr txBox="1"/>
          <p:nvPr/>
        </p:nvSpPr>
        <p:spPr>
          <a:xfrm>
            <a:off x="183618" y="661229"/>
            <a:ext cx="4267200" cy="4339650"/>
          </a:xfrm>
          <a:prstGeom prst="rect">
            <a:avLst/>
          </a:prstGeom>
        </p:spPr>
        <p:txBody>
          <a:bodyPr wrap="square" rtlCol="0">
            <a:spAutoFit/>
          </a:bodyPr>
          <a:lstStyle/>
          <a:p>
            <a:r>
              <a:rPr lang="en-US" sz="2300" dirty="0"/>
              <a:t>For an N x D dataset, D x 20 candidate classifiers will compete to be the one used for the final output.  Breakdown: </a:t>
            </a:r>
          </a:p>
          <a:p>
            <a:pPr marL="342900" indent="-342900">
              <a:buFont typeface="Arial" panose="020B0604020202020204" pitchFamily="34" charset="0"/>
              <a:buChar char="•"/>
            </a:pPr>
            <a:r>
              <a:rPr lang="en-US" sz="2300" dirty="0">
                <a:solidFill>
                  <a:schemeClr val="tx1">
                    <a:lumMod val="75000"/>
                    <a:lumOff val="25000"/>
                  </a:schemeClr>
                </a:solidFill>
              </a:rPr>
              <a:t>D (for each feature) </a:t>
            </a:r>
            <a:r>
              <a:rPr lang="en-US" sz="2300" i="1" dirty="0">
                <a:solidFill>
                  <a:schemeClr val="tx1">
                    <a:lumMod val="75000"/>
                    <a:lumOff val="25000"/>
                  </a:schemeClr>
                </a:solidFill>
              </a:rPr>
              <a:t>x</a:t>
            </a:r>
            <a:endParaRPr lang="en-US" sz="2300" dirty="0">
              <a:solidFill>
                <a:schemeClr val="tx1">
                  <a:lumMod val="75000"/>
                  <a:lumOff val="25000"/>
                </a:schemeClr>
              </a:solidFill>
            </a:endParaRPr>
          </a:p>
          <a:p>
            <a:pPr marL="342900" indent="-342900">
              <a:buFont typeface="Arial" panose="020B0604020202020204" pitchFamily="34" charset="0"/>
              <a:buChar char="•"/>
            </a:pPr>
            <a:r>
              <a:rPr lang="en-US" sz="2300" dirty="0">
                <a:solidFill>
                  <a:schemeClr val="tx1">
                    <a:lumMod val="75000"/>
                    <a:lumOff val="25000"/>
                  </a:schemeClr>
                </a:solidFill>
              </a:rPr>
              <a:t>10 (use 10 roughly uniformly spaced thresholds that cover the feature’s value range) </a:t>
            </a:r>
            <a:r>
              <a:rPr lang="en-US" sz="2300" i="1" dirty="0">
                <a:solidFill>
                  <a:schemeClr val="tx1">
                    <a:lumMod val="75000"/>
                    <a:lumOff val="25000"/>
                  </a:schemeClr>
                </a:solidFill>
              </a:rPr>
              <a:t>x</a:t>
            </a:r>
            <a:endParaRPr lang="en-US" sz="2300" dirty="0">
              <a:solidFill>
                <a:schemeClr val="tx1">
                  <a:lumMod val="75000"/>
                  <a:lumOff val="25000"/>
                </a:schemeClr>
              </a:solidFill>
            </a:endParaRPr>
          </a:p>
          <a:p>
            <a:pPr marL="342900" indent="-342900">
              <a:buFont typeface="Arial" panose="020B0604020202020204" pitchFamily="34" charset="0"/>
              <a:buChar char="•"/>
            </a:pPr>
            <a:r>
              <a:rPr lang="en-US" sz="2300" dirty="0">
                <a:solidFill>
                  <a:schemeClr val="tx1">
                    <a:lumMod val="75000"/>
                    <a:lumOff val="25000"/>
                  </a:schemeClr>
                </a:solidFill>
              </a:rPr>
              <a:t>2 (assign 1 or -1 if feature &gt;= threshold) </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endParaRPr lang="en-US" sz="2300" dirty="0"/>
          </a:p>
        </p:txBody>
      </p:sp>
      <p:grpSp>
        <p:nvGrpSpPr>
          <p:cNvPr id="3" name="Group 2">
            <a:extLst>
              <a:ext uri="{FF2B5EF4-FFF2-40B4-BE49-F238E27FC236}">
                <a16:creationId xmlns:a16="http://schemas.microsoft.com/office/drawing/2014/main" id="{9BC7D727-FE4E-47AA-A43A-91D8A776CEF9}"/>
              </a:ext>
            </a:extLst>
          </p:cNvPr>
          <p:cNvGrpSpPr/>
          <p:nvPr/>
        </p:nvGrpSpPr>
        <p:grpSpPr>
          <a:xfrm>
            <a:off x="4339392" y="838200"/>
            <a:ext cx="4267200" cy="2844800"/>
            <a:chOff x="4339392" y="838200"/>
            <a:chExt cx="4267200" cy="2844800"/>
          </a:xfrm>
        </p:grpSpPr>
        <p:graphicFrame>
          <p:nvGraphicFramePr>
            <p:cNvPr id="8" name="Diagram 7">
              <a:extLst>
                <a:ext uri="{FF2B5EF4-FFF2-40B4-BE49-F238E27FC236}">
                  <a16:creationId xmlns:a16="http://schemas.microsoft.com/office/drawing/2014/main" id="{208D47AF-2964-4E3D-B9A6-BA5A0197308F}"/>
                </a:ext>
              </a:extLst>
            </p:cNvPr>
            <p:cNvGraphicFramePr>
              <a:graphicFrameLocks noChangeAspect="1"/>
            </p:cNvGraphicFramePr>
            <p:nvPr>
              <p:extLst>
                <p:ext uri="{D42A27DB-BD31-4B8C-83A1-F6EECF244321}">
                  <p14:modId xmlns:p14="http://schemas.microsoft.com/office/powerpoint/2010/main" val="2679215441"/>
                </p:ext>
              </p:extLst>
            </p:nvPr>
          </p:nvGraphicFramePr>
          <p:xfrm>
            <a:off x="4339392" y="838200"/>
            <a:ext cx="42672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CFD6E7FB-0F27-421F-9431-4620A056258B}"/>
                </a:ext>
              </a:extLst>
            </p:cNvPr>
            <p:cNvGrpSpPr/>
            <p:nvPr/>
          </p:nvGrpSpPr>
          <p:grpSpPr>
            <a:xfrm>
              <a:off x="4932950" y="1961147"/>
              <a:ext cx="3240500" cy="369332"/>
              <a:chOff x="4932950" y="1961147"/>
              <a:chExt cx="3240500" cy="369332"/>
            </a:xfrm>
          </p:grpSpPr>
          <p:sp>
            <p:nvSpPr>
              <p:cNvPr id="9" name="TextBox 8">
                <a:extLst>
                  <a:ext uri="{FF2B5EF4-FFF2-40B4-BE49-F238E27FC236}">
                    <a16:creationId xmlns:a16="http://schemas.microsoft.com/office/drawing/2014/main" id="{920B69E7-8C3C-4389-9990-38BBB4E75931}"/>
                  </a:ext>
                </a:extLst>
              </p:cNvPr>
              <p:cNvSpPr txBox="1"/>
              <p:nvPr/>
            </p:nvSpPr>
            <p:spPr>
              <a:xfrm>
                <a:off x="4932950" y="1961147"/>
                <a:ext cx="625642" cy="369332"/>
              </a:xfrm>
              <a:prstGeom prst="rect">
                <a:avLst/>
              </a:prstGeom>
              <a:noFill/>
            </p:spPr>
            <p:txBody>
              <a:bodyPr wrap="square" rtlCol="0">
                <a:spAutoFit/>
              </a:bodyPr>
              <a:lstStyle/>
              <a:p>
                <a:r>
                  <a:rPr lang="en-US" dirty="0"/>
                  <a:t>no</a:t>
                </a:r>
              </a:p>
            </p:txBody>
          </p:sp>
          <p:sp>
            <p:nvSpPr>
              <p:cNvPr id="10" name="TextBox 9">
                <a:extLst>
                  <a:ext uri="{FF2B5EF4-FFF2-40B4-BE49-F238E27FC236}">
                    <a16:creationId xmlns:a16="http://schemas.microsoft.com/office/drawing/2014/main" id="{2D3CF2EA-AAB4-4CC2-AEC0-CF4F4E2C4E4A}"/>
                  </a:ext>
                </a:extLst>
              </p:cNvPr>
              <p:cNvSpPr txBox="1"/>
              <p:nvPr/>
            </p:nvSpPr>
            <p:spPr>
              <a:xfrm>
                <a:off x="7547808" y="1961147"/>
                <a:ext cx="625642" cy="369332"/>
              </a:xfrm>
              <a:prstGeom prst="rect">
                <a:avLst/>
              </a:prstGeom>
              <a:noFill/>
            </p:spPr>
            <p:txBody>
              <a:bodyPr wrap="square" rtlCol="0">
                <a:spAutoFit/>
              </a:bodyPr>
              <a:lstStyle/>
              <a:p>
                <a:r>
                  <a:rPr lang="en-US" dirty="0"/>
                  <a:t>yes</a:t>
                </a:r>
              </a:p>
            </p:txBody>
          </p:sp>
        </p:grpSp>
      </p:grpSp>
    </p:spTree>
    <p:extLst>
      <p:ext uri="{BB962C8B-B14F-4D97-AF65-F5344CB8AC3E}">
        <p14:creationId xmlns:p14="http://schemas.microsoft.com/office/powerpoint/2010/main" val="123247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err="1">
                <a:solidFill>
                  <a:srgbClr val="002060"/>
                </a:solidFill>
              </a:rPr>
              <a:t>decision_stump_set</a:t>
            </a:r>
            <a:r>
              <a:rPr lang="en-US" sz="2800" dirty="0">
                <a:solidFill>
                  <a:srgbClr val="002060"/>
                </a:solidFill>
              </a:rPr>
              <a:t>: evaluating classifiers</a:t>
            </a:r>
          </a:p>
        </p:txBody>
      </p:sp>
      <p:sp>
        <p:nvSpPr>
          <p:cNvPr id="6" name="TextBox 5"/>
          <p:cNvSpPr txBox="1"/>
          <p:nvPr/>
        </p:nvSpPr>
        <p:spPr>
          <a:xfrm>
            <a:off x="183618" y="661228"/>
            <a:ext cx="3919150" cy="4339650"/>
          </a:xfrm>
          <a:prstGeom prst="rect">
            <a:avLst/>
          </a:prstGeom>
        </p:spPr>
        <p:txBody>
          <a:bodyPr wrap="square" rtlCol="0">
            <a:spAutoFit/>
          </a:bodyPr>
          <a:lstStyle/>
          <a:p>
            <a:pPr marL="457200" indent="-457200">
              <a:buFont typeface="+mj-lt"/>
              <a:buAutoNum type="arabicPeriod"/>
            </a:pPr>
            <a:r>
              <a:rPr lang="en-US" sz="2300" dirty="0"/>
              <a:t>For each decision stump, use the training labels to determine the accuracy on each sample of the training data.</a:t>
            </a:r>
          </a:p>
          <a:p>
            <a:pPr marL="457200" indent="-457200">
              <a:buFont typeface="+mj-lt"/>
              <a:buAutoNum type="arabicPeriod"/>
            </a:pPr>
            <a:r>
              <a:rPr lang="en-US" sz="2300" dirty="0"/>
              <a:t>Weight that accuracy vector by the N x 1 vector of weights, and sum.</a:t>
            </a:r>
          </a:p>
          <a:p>
            <a:pPr marL="457200" indent="-457200">
              <a:buFont typeface="+mj-lt"/>
              <a:buAutoNum type="arabicPeriod"/>
            </a:pPr>
            <a:r>
              <a:rPr lang="en-US" sz="2300" dirty="0"/>
              <a:t>Use the best-performing classifier to generate predictions for the test dataset.</a:t>
            </a:r>
          </a:p>
        </p:txBody>
      </p:sp>
      <p:grpSp>
        <p:nvGrpSpPr>
          <p:cNvPr id="3" name="Group 2">
            <a:extLst>
              <a:ext uri="{FF2B5EF4-FFF2-40B4-BE49-F238E27FC236}">
                <a16:creationId xmlns:a16="http://schemas.microsoft.com/office/drawing/2014/main" id="{9BC7D727-FE4E-47AA-A43A-91D8A776CEF9}"/>
              </a:ext>
            </a:extLst>
          </p:cNvPr>
          <p:cNvGrpSpPr/>
          <p:nvPr/>
        </p:nvGrpSpPr>
        <p:grpSpPr>
          <a:xfrm>
            <a:off x="4339392" y="838200"/>
            <a:ext cx="4267200" cy="2844800"/>
            <a:chOff x="4339392" y="838200"/>
            <a:chExt cx="4267200" cy="2844800"/>
          </a:xfrm>
        </p:grpSpPr>
        <p:graphicFrame>
          <p:nvGraphicFramePr>
            <p:cNvPr id="8" name="Diagram 7">
              <a:extLst>
                <a:ext uri="{FF2B5EF4-FFF2-40B4-BE49-F238E27FC236}">
                  <a16:creationId xmlns:a16="http://schemas.microsoft.com/office/drawing/2014/main" id="{208D47AF-2964-4E3D-B9A6-BA5A0197308F}"/>
                </a:ext>
              </a:extLst>
            </p:cNvPr>
            <p:cNvGraphicFramePr>
              <a:graphicFrameLocks noChangeAspect="1"/>
            </p:cNvGraphicFramePr>
            <p:nvPr>
              <p:extLst>
                <p:ext uri="{D42A27DB-BD31-4B8C-83A1-F6EECF244321}">
                  <p14:modId xmlns:p14="http://schemas.microsoft.com/office/powerpoint/2010/main" val="4125821758"/>
                </p:ext>
              </p:extLst>
            </p:nvPr>
          </p:nvGraphicFramePr>
          <p:xfrm>
            <a:off x="4339392" y="838200"/>
            <a:ext cx="42672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CFD6E7FB-0F27-421F-9431-4620A056258B}"/>
                </a:ext>
              </a:extLst>
            </p:cNvPr>
            <p:cNvGrpSpPr/>
            <p:nvPr/>
          </p:nvGrpSpPr>
          <p:grpSpPr>
            <a:xfrm>
              <a:off x="4932950" y="1961147"/>
              <a:ext cx="3240500" cy="369332"/>
              <a:chOff x="4932950" y="1961147"/>
              <a:chExt cx="3240500" cy="369332"/>
            </a:xfrm>
          </p:grpSpPr>
          <p:sp>
            <p:nvSpPr>
              <p:cNvPr id="9" name="TextBox 8">
                <a:extLst>
                  <a:ext uri="{FF2B5EF4-FFF2-40B4-BE49-F238E27FC236}">
                    <a16:creationId xmlns:a16="http://schemas.microsoft.com/office/drawing/2014/main" id="{920B69E7-8C3C-4389-9990-38BBB4E75931}"/>
                  </a:ext>
                </a:extLst>
              </p:cNvPr>
              <p:cNvSpPr txBox="1"/>
              <p:nvPr/>
            </p:nvSpPr>
            <p:spPr>
              <a:xfrm>
                <a:off x="4932950" y="1961147"/>
                <a:ext cx="625642" cy="369332"/>
              </a:xfrm>
              <a:prstGeom prst="rect">
                <a:avLst/>
              </a:prstGeom>
              <a:noFill/>
            </p:spPr>
            <p:txBody>
              <a:bodyPr wrap="square" rtlCol="0">
                <a:spAutoFit/>
              </a:bodyPr>
              <a:lstStyle/>
              <a:p>
                <a:r>
                  <a:rPr lang="en-US" dirty="0"/>
                  <a:t>no</a:t>
                </a:r>
              </a:p>
            </p:txBody>
          </p:sp>
          <p:sp>
            <p:nvSpPr>
              <p:cNvPr id="10" name="TextBox 9">
                <a:extLst>
                  <a:ext uri="{FF2B5EF4-FFF2-40B4-BE49-F238E27FC236}">
                    <a16:creationId xmlns:a16="http://schemas.microsoft.com/office/drawing/2014/main" id="{2D3CF2EA-AAB4-4CC2-AEC0-CF4F4E2C4E4A}"/>
                  </a:ext>
                </a:extLst>
              </p:cNvPr>
              <p:cNvSpPr txBox="1"/>
              <p:nvPr/>
            </p:nvSpPr>
            <p:spPr>
              <a:xfrm>
                <a:off x="7547808" y="1961147"/>
                <a:ext cx="625642" cy="369332"/>
              </a:xfrm>
              <a:prstGeom prst="rect">
                <a:avLst/>
              </a:prstGeom>
              <a:noFill/>
            </p:spPr>
            <p:txBody>
              <a:bodyPr wrap="square" rtlCol="0">
                <a:spAutoFit/>
              </a:bodyPr>
              <a:lstStyle/>
              <a:p>
                <a:r>
                  <a:rPr lang="en-US" dirty="0"/>
                  <a:t>yes</a:t>
                </a:r>
              </a:p>
            </p:txBody>
          </p:sp>
        </p:grpSp>
      </p:grpSp>
    </p:spTree>
    <p:extLst>
      <p:ext uri="{BB962C8B-B14F-4D97-AF65-F5344CB8AC3E}">
        <p14:creationId xmlns:p14="http://schemas.microsoft.com/office/powerpoint/2010/main" val="95901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a:solidFill>
                  <a:srgbClr val="002060"/>
                </a:solidFill>
              </a:rPr>
              <a:t>Boosting/AdaBoost (HW8 Part II)</a:t>
            </a:r>
          </a:p>
        </p:txBody>
      </p:sp>
      <p:sp>
        <p:nvSpPr>
          <p:cNvPr id="4" name="TextBox 3">
            <a:extLst>
              <a:ext uri="{FF2B5EF4-FFF2-40B4-BE49-F238E27FC236}">
                <a16:creationId xmlns:a16="http://schemas.microsoft.com/office/drawing/2014/main" id="{D26FC066-BD87-427E-84A3-A8DD752A54B3}"/>
              </a:ext>
            </a:extLst>
          </p:cNvPr>
          <p:cNvSpPr txBox="1"/>
          <p:nvPr/>
        </p:nvSpPr>
        <p:spPr>
          <a:xfrm>
            <a:off x="553453" y="721895"/>
            <a:ext cx="8134066" cy="4093428"/>
          </a:xfrm>
          <a:prstGeom prst="rect">
            <a:avLst/>
          </a:prstGeom>
          <a:noFill/>
        </p:spPr>
        <p:txBody>
          <a:bodyPr wrap="square" rtlCol="0">
            <a:spAutoFit/>
          </a:bodyPr>
          <a:lstStyle/>
          <a:p>
            <a:r>
              <a:rPr lang="en-US" sz="2600" dirty="0"/>
              <a:t>General idea: </a:t>
            </a:r>
          </a:p>
          <a:p>
            <a:pPr marL="514350" indent="-514350">
              <a:buFont typeface="+mj-lt"/>
              <a:buAutoNum type="arabicPeriod"/>
            </a:pPr>
            <a:endParaRPr lang="en-US" sz="2600" dirty="0"/>
          </a:p>
          <a:p>
            <a:pPr marL="514350" indent="-514350">
              <a:buFont typeface="+mj-lt"/>
              <a:buAutoNum type="arabicPeriod"/>
            </a:pPr>
            <a:r>
              <a:rPr lang="en-US" sz="2600" dirty="0"/>
              <a:t>A decision stump (or other weak classifier) may not be very useful on its own.</a:t>
            </a:r>
          </a:p>
          <a:p>
            <a:pPr marL="514350" indent="-514350">
              <a:buFont typeface="+mj-lt"/>
              <a:buAutoNum type="arabicPeriod"/>
            </a:pPr>
            <a:r>
              <a:rPr lang="en-US" sz="2600" dirty="0"/>
              <a:t>A combination of weak classifiers might do a better job. </a:t>
            </a:r>
          </a:p>
          <a:p>
            <a:pPr marL="514350" indent="-514350">
              <a:buFont typeface="+mj-lt"/>
              <a:buAutoNum type="arabicPeriod"/>
            </a:pPr>
            <a:r>
              <a:rPr lang="en-US" sz="2600" dirty="0"/>
              <a:t>AdaBoost finds a set of weights (alphas) to apply to the different classifiers’ predictions.  Weighting of the individual rows of the training data (w vector) is used in the algorithm to find these weights.</a:t>
            </a:r>
          </a:p>
        </p:txBody>
      </p:sp>
    </p:spTree>
    <p:extLst>
      <p:ext uri="{BB962C8B-B14F-4D97-AF65-F5344CB8AC3E}">
        <p14:creationId xmlns:p14="http://schemas.microsoft.com/office/powerpoint/2010/main" val="41447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a:solidFill>
                  <a:srgbClr val="002060"/>
                </a:solidFill>
              </a:rPr>
              <a:t>For HW8 implementation of AdaBoost</a:t>
            </a:r>
          </a:p>
        </p:txBody>
      </p:sp>
      <p:sp>
        <p:nvSpPr>
          <p:cNvPr id="4" name="TextBox 3">
            <a:extLst>
              <a:ext uri="{FF2B5EF4-FFF2-40B4-BE49-F238E27FC236}">
                <a16:creationId xmlns:a16="http://schemas.microsoft.com/office/drawing/2014/main" id="{D26FC066-BD87-427E-84A3-A8DD752A54B3}"/>
              </a:ext>
            </a:extLst>
          </p:cNvPr>
          <p:cNvSpPr txBox="1"/>
          <p:nvPr/>
        </p:nvSpPr>
        <p:spPr>
          <a:xfrm>
            <a:off x="553453" y="721895"/>
            <a:ext cx="8134066" cy="7109639"/>
          </a:xfrm>
          <a:prstGeom prst="rect">
            <a:avLst/>
          </a:prstGeom>
          <a:noFill/>
        </p:spPr>
        <p:txBody>
          <a:bodyPr wrap="square" rtlCol="0">
            <a:spAutoFit/>
          </a:bodyPr>
          <a:lstStyle/>
          <a:p>
            <a:r>
              <a:rPr lang="en-US" sz="2400" dirty="0"/>
              <a:t>This will:</a:t>
            </a:r>
          </a:p>
          <a:p>
            <a:pPr marL="342900" indent="-342900">
              <a:buFontTx/>
              <a:buChar char="-"/>
            </a:pPr>
            <a:r>
              <a:rPr lang="en-US" sz="2400" dirty="0"/>
              <a:t>Follow the method in Bishop 14.3 / lecture slide 16</a:t>
            </a:r>
          </a:p>
          <a:p>
            <a:pPr marL="342900" indent="-342900">
              <a:buFontTx/>
              <a:buChar char="-"/>
            </a:pPr>
            <a:r>
              <a:rPr lang="en-US" sz="2400" dirty="0"/>
              <a:t>Make use of your </a:t>
            </a:r>
            <a:r>
              <a:rPr lang="en-US" sz="2400" dirty="0" err="1"/>
              <a:t>decision_stump_set</a:t>
            </a:r>
            <a:r>
              <a:rPr lang="en-US" sz="2400" dirty="0"/>
              <a:t> function</a:t>
            </a:r>
          </a:p>
          <a:p>
            <a:pPr marL="342900" indent="-342900">
              <a:buFontTx/>
              <a:buChar char="-"/>
            </a:pPr>
            <a:endParaRPr lang="en-US" sz="2400" dirty="0"/>
          </a:p>
          <a:p>
            <a:pPr marL="342900" indent="-342900">
              <a:buFontTx/>
              <a:buChar char="-"/>
            </a:pPr>
            <a:r>
              <a:rPr lang="en-US" sz="2400" dirty="0"/>
              <a:t>First step: Set up a vector of uniform weights for the rows of the training data:</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Then set up a loop to iterate </a:t>
            </a:r>
            <a:r>
              <a:rPr lang="en-US" sz="2400" i="1" dirty="0" err="1"/>
              <a:t>iters</a:t>
            </a:r>
            <a:r>
              <a:rPr lang="en-US" sz="2400" dirty="0"/>
              <a:t> times (</a:t>
            </a:r>
            <a:r>
              <a:rPr lang="en-US" sz="2400" dirty="0" err="1"/>
              <a:t>iters</a:t>
            </a:r>
            <a:r>
              <a:rPr lang="en-US" sz="2400" dirty="0"/>
              <a:t> will be an input to your </a:t>
            </a:r>
            <a:r>
              <a:rPr lang="en-US" sz="2400" dirty="0" err="1"/>
              <a:t>adaboost</a:t>
            </a:r>
            <a:r>
              <a:rPr lang="en-US" sz="2400" dirty="0"/>
              <a:t> function).</a:t>
            </a:r>
          </a:p>
          <a:p>
            <a:pPr marL="342900" indent="-342900">
              <a:buFontTx/>
              <a:buChar char="-"/>
            </a:pPr>
            <a:endParaRPr lang="en-US" sz="2400" dirty="0"/>
          </a:p>
          <a:p>
            <a:pPr marL="342900" indent="-342900">
              <a:buFontTx/>
              <a:buChar char="-"/>
            </a:pPr>
            <a:endParaRPr lang="en-US" sz="2400" dirty="0"/>
          </a:p>
          <a:p>
            <a:endParaRPr lang="en-US" sz="2400" dirty="0"/>
          </a:p>
          <a:p>
            <a:endParaRPr lang="en-US" sz="2400" dirty="0"/>
          </a:p>
        </p:txBody>
      </p:sp>
      <p:pic>
        <p:nvPicPr>
          <p:cNvPr id="3" name="Picture 2" descr="CS1675: Homework 8 - Mozilla Firefox">
            <a:extLst>
              <a:ext uri="{FF2B5EF4-FFF2-40B4-BE49-F238E27FC236}">
                <a16:creationId xmlns:a16="http://schemas.microsoft.com/office/drawing/2014/main" id="{43225C36-7405-4D87-A877-D5DACA6A9C6F}"/>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35194" r="76579" b="62015"/>
          <a:stretch/>
        </p:blipFill>
        <p:spPr>
          <a:xfrm>
            <a:off x="370088" y="3233881"/>
            <a:ext cx="5394960" cy="390238"/>
          </a:xfrm>
          <a:prstGeom prst="rect">
            <a:avLst/>
          </a:prstGeom>
        </p:spPr>
      </p:pic>
      <p:pic>
        <p:nvPicPr>
          <p:cNvPr id="7" name="Picture 6" descr="CS 1675: Intro to Machine Learning - Adobe Acrobat Reader DC">
            <a:extLst>
              <a:ext uri="{FF2B5EF4-FFF2-40B4-BE49-F238E27FC236}">
                <a16:creationId xmlns:a16="http://schemas.microsoft.com/office/drawing/2014/main" id="{7F466F6A-5525-4C48-BA5F-0AE4E0A4E7A9}"/>
              </a:ext>
            </a:extLst>
          </p:cNvPr>
          <p:cNvPicPr>
            <a:picLocks noChangeAspect="1"/>
          </p:cNvPicPr>
          <p:nvPr/>
        </p:nvPicPr>
        <p:blipFill rotWithShape="1">
          <a:blip r:embed="rId3">
            <a:extLst>
              <a:ext uri="{28A0092B-C50C-407E-A947-70E740481C1C}">
                <a14:useLocalDpi xmlns:a14="http://schemas.microsoft.com/office/drawing/2010/main" val="0"/>
              </a:ext>
            </a:extLst>
          </a:blip>
          <a:srcRect l="21185" t="15640" r="27895" b="69242"/>
          <a:stretch/>
        </p:blipFill>
        <p:spPr>
          <a:xfrm>
            <a:off x="1904114" y="4013083"/>
            <a:ext cx="6217920" cy="1000603"/>
          </a:xfrm>
          <a:prstGeom prst="rect">
            <a:avLst/>
          </a:prstGeom>
        </p:spPr>
      </p:pic>
    </p:spTree>
    <p:extLst>
      <p:ext uri="{BB962C8B-B14F-4D97-AF65-F5344CB8AC3E}">
        <p14:creationId xmlns:p14="http://schemas.microsoft.com/office/powerpoint/2010/main" val="118362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4063"/>
            <a:ext cx="8134066" cy="523220"/>
          </a:xfrm>
          <a:prstGeom prst="rect">
            <a:avLst/>
          </a:prstGeom>
        </p:spPr>
        <p:txBody>
          <a:bodyPr rtlCol="0">
            <a:spAutoFit/>
          </a:bodyPr>
          <a:lstStyle/>
          <a:p>
            <a:r>
              <a:rPr lang="en-US" sz="2800" dirty="0">
                <a:solidFill>
                  <a:srgbClr val="002060"/>
                </a:solidFill>
              </a:rPr>
              <a:t>For HW8 implementation of AdaBoost</a:t>
            </a:r>
          </a:p>
        </p:txBody>
      </p:sp>
      <p:sp>
        <p:nvSpPr>
          <p:cNvPr id="4" name="TextBox 3">
            <a:extLst>
              <a:ext uri="{FF2B5EF4-FFF2-40B4-BE49-F238E27FC236}">
                <a16:creationId xmlns:a16="http://schemas.microsoft.com/office/drawing/2014/main" id="{D26FC066-BD87-427E-84A3-A8DD752A54B3}"/>
              </a:ext>
            </a:extLst>
          </p:cNvPr>
          <p:cNvSpPr txBox="1"/>
          <p:nvPr/>
        </p:nvSpPr>
        <p:spPr>
          <a:xfrm>
            <a:off x="553453" y="721895"/>
            <a:ext cx="8134066" cy="3416320"/>
          </a:xfrm>
          <a:prstGeom prst="rect">
            <a:avLst/>
          </a:prstGeom>
          <a:noFill/>
        </p:spPr>
        <p:txBody>
          <a:bodyPr wrap="square" rtlCol="0">
            <a:spAutoFit/>
          </a:bodyPr>
          <a:lstStyle/>
          <a:p>
            <a:r>
              <a:rPr lang="en-US" sz="2400" dirty="0"/>
              <a:t>Next: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endParaRPr lang="en-US" sz="2400" dirty="0"/>
          </a:p>
          <a:p>
            <a:pPr marL="342900" indent="-342900">
              <a:buFontTx/>
              <a:buChar char="-"/>
            </a:pPr>
            <a:endParaRPr lang="en-US" sz="2400" dirty="0"/>
          </a:p>
          <a:p>
            <a:endParaRPr lang="en-US" sz="2400" dirty="0"/>
          </a:p>
          <a:p>
            <a:endParaRPr lang="en-US" sz="2400" dirty="0"/>
          </a:p>
        </p:txBody>
      </p:sp>
      <p:pic>
        <p:nvPicPr>
          <p:cNvPr id="6" name="Picture 5" descr="CS1675: Homework 8 - Mozilla Firefox">
            <a:extLst>
              <a:ext uri="{FF2B5EF4-FFF2-40B4-BE49-F238E27FC236}">
                <a16:creationId xmlns:a16="http://schemas.microsoft.com/office/drawing/2014/main" id="{22199FCD-55E2-4936-BAF7-23B967C11C1B}"/>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37968" r="67392" b="59623"/>
          <a:stretch/>
        </p:blipFill>
        <p:spPr>
          <a:xfrm>
            <a:off x="553453" y="1359568"/>
            <a:ext cx="7763978" cy="336884"/>
          </a:xfrm>
          <a:prstGeom prst="rect">
            <a:avLst/>
          </a:prstGeom>
        </p:spPr>
      </p:pic>
      <p:cxnSp>
        <p:nvCxnSpPr>
          <p:cNvPr id="8" name="Straight Connector 7">
            <a:extLst>
              <a:ext uri="{FF2B5EF4-FFF2-40B4-BE49-F238E27FC236}">
                <a16:creationId xmlns:a16="http://schemas.microsoft.com/office/drawing/2014/main" id="{FB24D62A-F204-4E60-859D-70A496A88AD6}"/>
              </a:ext>
            </a:extLst>
          </p:cNvPr>
          <p:cNvCxnSpPr/>
          <p:nvPr/>
        </p:nvCxnSpPr>
        <p:spPr>
          <a:xfrm>
            <a:off x="1431758" y="1696452"/>
            <a:ext cx="29477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7F8DF8-5109-4C4E-AA7F-5B696725E352}"/>
              </a:ext>
            </a:extLst>
          </p:cNvPr>
          <p:cNvSpPr txBox="1"/>
          <p:nvPr/>
        </p:nvSpPr>
        <p:spPr>
          <a:xfrm>
            <a:off x="1004635" y="1848670"/>
            <a:ext cx="7879455" cy="646331"/>
          </a:xfrm>
          <a:prstGeom prst="rect">
            <a:avLst/>
          </a:prstGeom>
          <a:noFill/>
        </p:spPr>
        <p:txBody>
          <a:bodyPr wrap="square" rtlCol="0">
            <a:spAutoFit/>
          </a:bodyPr>
          <a:lstStyle/>
          <a:p>
            <a:r>
              <a:rPr lang="en-US" dirty="0">
                <a:solidFill>
                  <a:srgbClr val="0070C0"/>
                </a:solidFill>
              </a:rPr>
              <a:t>You have a function that can do this!  Also keep track of the predictions that it makes on </a:t>
            </a:r>
            <a:r>
              <a:rPr lang="en-US" dirty="0" err="1">
                <a:solidFill>
                  <a:srgbClr val="0070C0"/>
                </a:solidFill>
              </a:rPr>
              <a:t>X_test</a:t>
            </a:r>
            <a:r>
              <a:rPr lang="en-US" dirty="0">
                <a:solidFill>
                  <a:srgbClr val="0070C0"/>
                </a:solidFill>
              </a:rPr>
              <a:t> – you’ll need that later.</a:t>
            </a:r>
          </a:p>
        </p:txBody>
      </p:sp>
      <p:pic>
        <p:nvPicPr>
          <p:cNvPr id="10" name="Picture 9">
            <a:extLst>
              <a:ext uri="{FF2B5EF4-FFF2-40B4-BE49-F238E27FC236}">
                <a16:creationId xmlns:a16="http://schemas.microsoft.com/office/drawing/2014/main" id="{ACFAB5D1-9AE1-4C02-B402-C28798016096}"/>
              </a:ext>
            </a:extLst>
          </p:cNvPr>
          <p:cNvPicPr>
            <a:picLocks noChangeAspect="1"/>
          </p:cNvPicPr>
          <p:nvPr/>
        </p:nvPicPr>
        <p:blipFill rotWithShape="1">
          <a:blip r:embed="rId4"/>
          <a:srcRect t="3219"/>
          <a:stretch/>
        </p:blipFill>
        <p:spPr>
          <a:xfrm>
            <a:off x="259909" y="2538663"/>
            <a:ext cx="6309360" cy="2893101"/>
          </a:xfrm>
          <a:prstGeom prst="rect">
            <a:avLst/>
          </a:prstGeom>
        </p:spPr>
      </p:pic>
      <p:sp>
        <p:nvSpPr>
          <p:cNvPr id="11" name="TextBox 10">
            <a:extLst>
              <a:ext uri="{FF2B5EF4-FFF2-40B4-BE49-F238E27FC236}">
                <a16:creationId xmlns:a16="http://schemas.microsoft.com/office/drawing/2014/main" id="{85E0B675-5105-4CFD-B4C3-79DE41F81E97}"/>
              </a:ext>
            </a:extLst>
          </p:cNvPr>
          <p:cNvSpPr txBox="1"/>
          <p:nvPr/>
        </p:nvSpPr>
        <p:spPr>
          <a:xfrm>
            <a:off x="259909" y="5648572"/>
            <a:ext cx="3920291" cy="646331"/>
          </a:xfrm>
          <a:prstGeom prst="rect">
            <a:avLst/>
          </a:prstGeom>
          <a:noFill/>
        </p:spPr>
        <p:txBody>
          <a:bodyPr wrap="square" rtlCol="0">
            <a:spAutoFit/>
          </a:bodyPr>
          <a:lstStyle/>
          <a:p>
            <a:r>
              <a:rPr lang="en-US" dirty="0">
                <a:solidFill>
                  <a:srgbClr val="0070C0"/>
                </a:solidFill>
              </a:rPr>
              <a:t>Note that you will maintain a vector of alphas (1 for each iteration).   </a:t>
            </a:r>
          </a:p>
        </p:txBody>
      </p:sp>
      <p:sp>
        <p:nvSpPr>
          <p:cNvPr id="12" name="TextBox 11">
            <a:extLst>
              <a:ext uri="{FF2B5EF4-FFF2-40B4-BE49-F238E27FC236}">
                <a16:creationId xmlns:a16="http://schemas.microsoft.com/office/drawing/2014/main" id="{B416B870-F831-4B9B-9ED5-977D007027E8}"/>
              </a:ext>
            </a:extLst>
          </p:cNvPr>
          <p:cNvSpPr txBox="1"/>
          <p:nvPr/>
        </p:nvSpPr>
        <p:spPr>
          <a:xfrm>
            <a:off x="4180200" y="5535940"/>
            <a:ext cx="5047207" cy="1200329"/>
          </a:xfrm>
          <a:prstGeom prst="rect">
            <a:avLst/>
          </a:prstGeom>
          <a:noFill/>
        </p:spPr>
        <p:txBody>
          <a:bodyPr wrap="square" rtlCol="0">
            <a:spAutoFit/>
          </a:bodyPr>
          <a:lstStyle/>
          <a:p>
            <a:r>
              <a:rPr lang="en-US" dirty="0">
                <a:solidFill>
                  <a:srgbClr val="0070C0"/>
                </a:solidFill>
              </a:rPr>
              <a:t>From instructions: “If some classifier produces an α value less than 0, set the latter to 0 (which effectively discards this classifier) and exit the iteration loop.” </a:t>
            </a:r>
          </a:p>
        </p:txBody>
      </p:sp>
    </p:spTree>
    <p:extLst>
      <p:ext uri="{BB962C8B-B14F-4D97-AF65-F5344CB8AC3E}">
        <p14:creationId xmlns:p14="http://schemas.microsoft.com/office/powerpoint/2010/main" val="2009281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4796</TotalTime>
  <Words>1002</Words>
  <Application>Microsoft Office PowerPoint</Application>
  <PresentationFormat>On-screen Show (4:3)</PresentationFormat>
  <Paragraphs>168</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349</cp:revision>
  <dcterms:created xsi:type="dcterms:W3CDTF">2016-10-06T23:04:54Z</dcterms:created>
  <dcterms:modified xsi:type="dcterms:W3CDTF">2018-11-16T08:28:12Z</dcterms:modified>
</cp:coreProperties>
</file>