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57" r:id="rId5"/>
    <p:sldId id="273" r:id="rId6"/>
    <p:sldId id="274" r:id="rId7"/>
    <p:sldId id="259" r:id="rId8"/>
    <p:sldId id="260" r:id="rId9"/>
    <p:sldId id="283" r:id="rId10"/>
    <p:sldId id="281" r:id="rId11"/>
    <p:sldId id="284" r:id="rId12"/>
    <p:sldId id="285" r:id="rId13"/>
    <p:sldId id="291" r:id="rId14"/>
    <p:sldId id="286" r:id="rId15"/>
    <p:sldId id="293" r:id="rId16"/>
    <p:sldId id="294" r:id="rId17"/>
    <p:sldId id="295" r:id="rId18"/>
    <p:sldId id="288" r:id="rId19"/>
    <p:sldId id="289" r:id="rId20"/>
    <p:sldId id="296" r:id="rId21"/>
    <p:sldId id="290" r:id="rId22"/>
    <p:sldId id="297" r:id="rId23"/>
    <p:sldId id="298" r:id="rId24"/>
    <p:sldId id="299" r:id="rId25"/>
    <p:sldId id="300" r:id="rId26"/>
    <p:sldId id="266" r:id="rId27"/>
    <p:sldId id="301" r:id="rId28"/>
    <p:sldId id="267" r:id="rId29"/>
    <p:sldId id="268" r:id="rId30"/>
    <p:sldId id="269" r:id="rId31"/>
    <p:sldId id="270" r:id="rId32"/>
    <p:sldId id="275" r:id="rId33"/>
    <p:sldId id="276" r:id="rId34"/>
    <p:sldId id="303" r:id="rId35"/>
    <p:sldId id="304"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476"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B16905-AFDD-40B0-9379-C29CE73FA77D}"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78050-E971-4F9F-9D8D-E4F86B5A6D7D}" type="slidenum">
              <a:rPr lang="en-US" smtClean="0"/>
              <a:t>‹#›</a:t>
            </a:fld>
            <a:endParaRPr lang="en-US"/>
          </a:p>
        </p:txBody>
      </p:sp>
    </p:spTree>
    <p:extLst>
      <p:ext uri="{BB962C8B-B14F-4D97-AF65-F5344CB8AC3E}">
        <p14:creationId xmlns:p14="http://schemas.microsoft.com/office/powerpoint/2010/main" val="352278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16905-AFDD-40B0-9379-C29CE73FA77D}"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78050-E971-4F9F-9D8D-E4F86B5A6D7D}" type="slidenum">
              <a:rPr lang="en-US" smtClean="0"/>
              <a:t>‹#›</a:t>
            </a:fld>
            <a:endParaRPr lang="en-US"/>
          </a:p>
        </p:txBody>
      </p:sp>
    </p:spTree>
    <p:extLst>
      <p:ext uri="{BB962C8B-B14F-4D97-AF65-F5344CB8AC3E}">
        <p14:creationId xmlns:p14="http://schemas.microsoft.com/office/powerpoint/2010/main" val="335578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16905-AFDD-40B0-9379-C29CE73FA77D}"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78050-E971-4F9F-9D8D-E4F86B5A6D7D}" type="slidenum">
              <a:rPr lang="en-US" smtClean="0"/>
              <a:t>‹#›</a:t>
            </a:fld>
            <a:endParaRPr lang="en-US"/>
          </a:p>
        </p:txBody>
      </p:sp>
    </p:spTree>
    <p:extLst>
      <p:ext uri="{BB962C8B-B14F-4D97-AF65-F5344CB8AC3E}">
        <p14:creationId xmlns:p14="http://schemas.microsoft.com/office/powerpoint/2010/main" val="417774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16905-AFDD-40B0-9379-C29CE73FA77D}"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78050-E971-4F9F-9D8D-E4F86B5A6D7D}" type="slidenum">
              <a:rPr lang="en-US" smtClean="0"/>
              <a:t>‹#›</a:t>
            </a:fld>
            <a:endParaRPr lang="en-US"/>
          </a:p>
        </p:txBody>
      </p:sp>
    </p:spTree>
    <p:extLst>
      <p:ext uri="{BB962C8B-B14F-4D97-AF65-F5344CB8AC3E}">
        <p14:creationId xmlns:p14="http://schemas.microsoft.com/office/powerpoint/2010/main" val="186450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B16905-AFDD-40B0-9379-C29CE73FA77D}"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78050-E971-4F9F-9D8D-E4F86B5A6D7D}" type="slidenum">
              <a:rPr lang="en-US" smtClean="0"/>
              <a:t>‹#›</a:t>
            </a:fld>
            <a:endParaRPr lang="en-US"/>
          </a:p>
        </p:txBody>
      </p:sp>
    </p:spTree>
    <p:extLst>
      <p:ext uri="{BB962C8B-B14F-4D97-AF65-F5344CB8AC3E}">
        <p14:creationId xmlns:p14="http://schemas.microsoft.com/office/powerpoint/2010/main" val="359006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B16905-AFDD-40B0-9379-C29CE73FA77D}"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78050-E971-4F9F-9D8D-E4F86B5A6D7D}" type="slidenum">
              <a:rPr lang="en-US" smtClean="0"/>
              <a:t>‹#›</a:t>
            </a:fld>
            <a:endParaRPr lang="en-US"/>
          </a:p>
        </p:txBody>
      </p:sp>
    </p:spTree>
    <p:extLst>
      <p:ext uri="{BB962C8B-B14F-4D97-AF65-F5344CB8AC3E}">
        <p14:creationId xmlns:p14="http://schemas.microsoft.com/office/powerpoint/2010/main" val="311577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B16905-AFDD-40B0-9379-C29CE73FA77D}" type="datetimeFigureOut">
              <a:rPr lang="en-US" smtClean="0"/>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C78050-E971-4F9F-9D8D-E4F86B5A6D7D}" type="slidenum">
              <a:rPr lang="en-US" smtClean="0"/>
              <a:t>‹#›</a:t>
            </a:fld>
            <a:endParaRPr lang="en-US"/>
          </a:p>
        </p:txBody>
      </p:sp>
    </p:spTree>
    <p:extLst>
      <p:ext uri="{BB962C8B-B14F-4D97-AF65-F5344CB8AC3E}">
        <p14:creationId xmlns:p14="http://schemas.microsoft.com/office/powerpoint/2010/main" val="415916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B16905-AFDD-40B0-9379-C29CE73FA77D}" type="datetimeFigureOut">
              <a:rPr lang="en-US" smtClean="0"/>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C78050-E971-4F9F-9D8D-E4F86B5A6D7D}" type="slidenum">
              <a:rPr lang="en-US" smtClean="0"/>
              <a:t>‹#›</a:t>
            </a:fld>
            <a:endParaRPr lang="en-US"/>
          </a:p>
        </p:txBody>
      </p:sp>
    </p:spTree>
    <p:extLst>
      <p:ext uri="{BB962C8B-B14F-4D97-AF65-F5344CB8AC3E}">
        <p14:creationId xmlns:p14="http://schemas.microsoft.com/office/powerpoint/2010/main" val="344788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16905-AFDD-40B0-9379-C29CE73FA77D}" type="datetimeFigureOut">
              <a:rPr lang="en-US" smtClean="0"/>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C78050-E971-4F9F-9D8D-E4F86B5A6D7D}" type="slidenum">
              <a:rPr lang="en-US" smtClean="0"/>
              <a:t>‹#›</a:t>
            </a:fld>
            <a:endParaRPr lang="en-US"/>
          </a:p>
        </p:txBody>
      </p:sp>
    </p:spTree>
    <p:extLst>
      <p:ext uri="{BB962C8B-B14F-4D97-AF65-F5344CB8AC3E}">
        <p14:creationId xmlns:p14="http://schemas.microsoft.com/office/powerpoint/2010/main" val="321690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B16905-AFDD-40B0-9379-C29CE73FA77D}"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78050-E971-4F9F-9D8D-E4F86B5A6D7D}" type="slidenum">
              <a:rPr lang="en-US" smtClean="0"/>
              <a:t>‹#›</a:t>
            </a:fld>
            <a:endParaRPr lang="en-US"/>
          </a:p>
        </p:txBody>
      </p:sp>
    </p:spTree>
    <p:extLst>
      <p:ext uri="{BB962C8B-B14F-4D97-AF65-F5344CB8AC3E}">
        <p14:creationId xmlns:p14="http://schemas.microsoft.com/office/powerpoint/2010/main" val="120951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B16905-AFDD-40B0-9379-C29CE73FA77D}"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78050-E971-4F9F-9D8D-E4F86B5A6D7D}" type="slidenum">
              <a:rPr lang="en-US" smtClean="0"/>
              <a:t>‹#›</a:t>
            </a:fld>
            <a:endParaRPr lang="en-US"/>
          </a:p>
        </p:txBody>
      </p:sp>
    </p:spTree>
    <p:extLst>
      <p:ext uri="{BB962C8B-B14F-4D97-AF65-F5344CB8AC3E}">
        <p14:creationId xmlns:p14="http://schemas.microsoft.com/office/powerpoint/2010/main" val="237550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16905-AFDD-40B0-9379-C29CE73FA77D}" type="datetimeFigureOut">
              <a:rPr lang="en-US" smtClean="0"/>
              <a:t>11/8/2018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78050-E971-4F9F-9D8D-E4F86B5A6D7D}" type="slidenum">
              <a:rPr lang="en-US" smtClean="0"/>
              <a:t>‹#›</a:t>
            </a:fld>
            <a:endParaRPr lang="en-US"/>
          </a:p>
        </p:txBody>
      </p:sp>
    </p:spTree>
    <p:extLst>
      <p:ext uri="{BB962C8B-B14F-4D97-AF65-F5344CB8AC3E}">
        <p14:creationId xmlns:p14="http://schemas.microsoft.com/office/powerpoint/2010/main" val="651547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D625-E666-4847-BB82-BBEB73F315A1}"/>
              </a:ext>
            </a:extLst>
          </p:cNvPr>
          <p:cNvSpPr>
            <a:spLocks noGrp="1"/>
          </p:cNvSpPr>
          <p:nvPr>
            <p:ph type="ctrTitle"/>
          </p:nvPr>
        </p:nvSpPr>
        <p:spPr/>
        <p:txBody>
          <a:bodyPr/>
          <a:lstStyle/>
          <a:p>
            <a:r>
              <a:rPr lang="en-US" dirty="0"/>
              <a:t>Neural Net Examples</a:t>
            </a:r>
          </a:p>
        </p:txBody>
      </p:sp>
      <p:sp>
        <p:nvSpPr>
          <p:cNvPr id="3" name="Subtitle 2">
            <a:extLst>
              <a:ext uri="{FF2B5EF4-FFF2-40B4-BE49-F238E27FC236}">
                <a16:creationId xmlns:a16="http://schemas.microsoft.com/office/drawing/2014/main" id="{FA88DC16-03A8-4134-A481-7CEBF667DC41}"/>
              </a:ext>
            </a:extLst>
          </p:cNvPr>
          <p:cNvSpPr>
            <a:spLocks noGrp="1"/>
          </p:cNvSpPr>
          <p:nvPr>
            <p:ph type="subTitle" idx="1"/>
          </p:nvPr>
        </p:nvSpPr>
        <p:spPr/>
        <p:txBody>
          <a:bodyPr/>
          <a:lstStyle/>
          <a:p>
            <a:r>
              <a:rPr lang="en-US" dirty="0"/>
              <a:t>CS 1675 / Recitation</a:t>
            </a:r>
          </a:p>
          <a:p>
            <a:r>
              <a:rPr lang="en-US" dirty="0"/>
              <a:t>Nov. 9, 2018</a:t>
            </a:r>
          </a:p>
          <a:p>
            <a:r>
              <a:rPr lang="en-US" dirty="0"/>
              <a:t>University of Pittsburgh</a:t>
            </a:r>
          </a:p>
        </p:txBody>
      </p:sp>
      <p:sp>
        <p:nvSpPr>
          <p:cNvPr id="4" name="TextBox 3">
            <a:extLst>
              <a:ext uri="{FF2B5EF4-FFF2-40B4-BE49-F238E27FC236}">
                <a16:creationId xmlns:a16="http://schemas.microsoft.com/office/drawing/2014/main" id="{54960D50-ED8A-48A4-A69C-AB8E12920163}"/>
              </a:ext>
            </a:extLst>
          </p:cNvPr>
          <p:cNvSpPr txBox="1"/>
          <p:nvPr/>
        </p:nvSpPr>
        <p:spPr>
          <a:xfrm>
            <a:off x="0" y="6488668"/>
            <a:ext cx="4853765" cy="369332"/>
          </a:xfrm>
          <a:prstGeom prst="rect">
            <a:avLst/>
          </a:prstGeom>
          <a:noFill/>
        </p:spPr>
        <p:txBody>
          <a:bodyPr wrap="none" rtlCol="0">
            <a:spAutoFit/>
          </a:bodyPr>
          <a:lstStyle/>
          <a:p>
            <a:r>
              <a:rPr lang="en-US" dirty="0"/>
              <a:t>Examples credit to Rebecca Hwa / Nick </a:t>
            </a:r>
            <a:r>
              <a:rPr lang="en-US" dirty="0" err="1"/>
              <a:t>Dryslewski</a:t>
            </a:r>
            <a:endParaRPr lang="en-US" dirty="0"/>
          </a:p>
        </p:txBody>
      </p:sp>
      <p:sp>
        <p:nvSpPr>
          <p:cNvPr id="5" name="TextBox 4">
            <a:extLst>
              <a:ext uri="{FF2B5EF4-FFF2-40B4-BE49-F238E27FC236}">
                <a16:creationId xmlns:a16="http://schemas.microsoft.com/office/drawing/2014/main" id="{93BF945C-E42C-463D-9809-8F3E8EA4031B}"/>
              </a:ext>
            </a:extLst>
          </p:cNvPr>
          <p:cNvSpPr txBox="1"/>
          <p:nvPr/>
        </p:nvSpPr>
        <p:spPr>
          <a:xfrm>
            <a:off x="5670396" y="1584997"/>
            <a:ext cx="2787804" cy="923330"/>
          </a:xfrm>
          <a:prstGeom prst="rect">
            <a:avLst/>
          </a:prstGeom>
          <a:noFill/>
          <a:ln>
            <a:solidFill>
              <a:srgbClr val="7030A0"/>
            </a:solidFill>
          </a:ln>
        </p:spPr>
        <p:txBody>
          <a:bodyPr wrap="square" rtlCol="0">
            <a:spAutoFit/>
          </a:bodyPr>
          <a:lstStyle/>
          <a:p>
            <a:r>
              <a:rPr lang="en-US" dirty="0">
                <a:solidFill>
                  <a:srgbClr val="7030A0"/>
                </a:solidFill>
              </a:rPr>
              <a:t>Subset of the original slides, with some added notes.</a:t>
            </a:r>
          </a:p>
        </p:txBody>
      </p:sp>
    </p:spTree>
    <p:extLst>
      <p:ext uri="{BB962C8B-B14F-4D97-AF65-F5344CB8AC3E}">
        <p14:creationId xmlns:p14="http://schemas.microsoft.com/office/powerpoint/2010/main" val="2931124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119A-6C17-4443-AF2F-6AAA360E4F52}"/>
              </a:ext>
            </a:extLst>
          </p:cNvPr>
          <p:cNvSpPr>
            <a:spLocks noGrp="1"/>
          </p:cNvSpPr>
          <p:nvPr>
            <p:ph type="title"/>
          </p:nvPr>
        </p:nvSpPr>
        <p:spPr>
          <a:xfrm>
            <a:off x="96817" y="100916"/>
            <a:ext cx="8950365" cy="844319"/>
          </a:xfrm>
        </p:spPr>
        <p:txBody>
          <a:bodyPr>
            <a:normAutofit fontScale="90000"/>
          </a:bodyPr>
          <a:lstStyle/>
          <a:p>
            <a:r>
              <a:rPr lang="en-US" sz="3400" u="sng" dirty="0"/>
              <a:t>Walking through the first example (x1 = 1, x2 = 0, y = 1) </a:t>
            </a:r>
            <a:endParaRPr lang="en-US" sz="3400" dirty="0"/>
          </a:p>
        </p:txBody>
      </p:sp>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Tree>
    <p:extLst>
      <p:ext uri="{BB962C8B-B14F-4D97-AF65-F5344CB8AC3E}">
        <p14:creationId xmlns:p14="http://schemas.microsoft.com/office/powerpoint/2010/main" val="198554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3" name="Rectangle 2"/>
          <p:cNvSpPr/>
          <p:nvPr/>
        </p:nvSpPr>
        <p:spPr>
          <a:xfrm>
            <a:off x="6113969" y="2643799"/>
            <a:ext cx="941162" cy="20456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5304" y="75305"/>
            <a:ext cx="5511458" cy="1323439"/>
          </a:xfrm>
          <a:prstGeom prst="rect">
            <a:avLst/>
          </a:prstGeom>
          <a:noFill/>
          <a:ln>
            <a:solidFill>
              <a:srgbClr val="7030A0"/>
            </a:solidFill>
          </a:ln>
        </p:spPr>
        <p:txBody>
          <a:bodyPr wrap="square" rtlCol="0">
            <a:spAutoFit/>
          </a:bodyPr>
          <a:lstStyle/>
          <a:p>
            <a:r>
              <a:rPr lang="en-US" sz="2000" dirty="0"/>
              <a:t>First update each of the two w</a:t>
            </a:r>
            <a:r>
              <a:rPr lang="en-US" sz="2000" baseline="30000" dirty="0"/>
              <a:t>(2)</a:t>
            </a:r>
            <a:r>
              <a:rPr lang="en-US" sz="2000" baseline="-25000" dirty="0" err="1"/>
              <a:t>kj</a:t>
            </a:r>
            <a:r>
              <a:rPr lang="en-US" sz="2000" dirty="0"/>
              <a:t> weights (formulas from slide 63 from lecture) according to the partial derivative of the loss with respect to the weight: </a:t>
            </a:r>
          </a:p>
        </p:txBody>
      </p:sp>
      <p:pic>
        <p:nvPicPr>
          <p:cNvPr id="2" name="Picture 1">
            <a:extLst>
              <a:ext uri="{FF2B5EF4-FFF2-40B4-BE49-F238E27FC236}">
                <a16:creationId xmlns:a16="http://schemas.microsoft.com/office/drawing/2014/main" id="{26ED20B7-114A-440B-AAE9-7BD6C486D915}"/>
              </a:ext>
            </a:extLst>
          </p:cNvPr>
          <p:cNvPicPr>
            <a:picLocks noChangeAspect="1"/>
          </p:cNvPicPr>
          <p:nvPr/>
        </p:nvPicPr>
        <p:blipFill>
          <a:blip r:embed="rId2"/>
          <a:stretch>
            <a:fillRect/>
          </a:stretch>
        </p:blipFill>
        <p:spPr>
          <a:xfrm>
            <a:off x="6772936" y="273450"/>
            <a:ext cx="1920240" cy="931119"/>
          </a:xfrm>
          <a:prstGeom prst="rect">
            <a:avLst/>
          </a:prstGeom>
          <a:ln>
            <a:solidFill>
              <a:srgbClr val="7030A0"/>
            </a:solidFill>
          </a:ln>
        </p:spPr>
      </p:pic>
      <p:pic>
        <p:nvPicPr>
          <p:cNvPr id="22" name="Picture 21">
            <a:extLst>
              <a:ext uri="{FF2B5EF4-FFF2-40B4-BE49-F238E27FC236}">
                <a16:creationId xmlns:a16="http://schemas.microsoft.com/office/drawing/2014/main" id="{C13A4D62-A00B-4ABB-A29F-181B4B7D21C3}"/>
              </a:ext>
            </a:extLst>
          </p:cNvPr>
          <p:cNvPicPr>
            <a:picLocks noChangeAspect="1"/>
          </p:cNvPicPr>
          <p:nvPr/>
        </p:nvPicPr>
        <p:blipFill>
          <a:blip r:embed="rId3"/>
          <a:stretch>
            <a:fillRect/>
          </a:stretch>
        </p:blipFill>
        <p:spPr>
          <a:xfrm>
            <a:off x="5988907" y="1211835"/>
            <a:ext cx="2926080" cy="452873"/>
          </a:xfrm>
          <a:prstGeom prst="rect">
            <a:avLst/>
          </a:prstGeom>
          <a:ln>
            <a:solidFill>
              <a:srgbClr val="7030A0"/>
            </a:solidFill>
          </a:ln>
        </p:spPr>
      </p:pic>
      <p:sp>
        <p:nvSpPr>
          <p:cNvPr id="24" name="Rectangle 23">
            <a:extLst>
              <a:ext uri="{FF2B5EF4-FFF2-40B4-BE49-F238E27FC236}">
                <a16:creationId xmlns:a16="http://schemas.microsoft.com/office/drawing/2014/main" id="{E2926F4E-7796-4B5A-9A19-2ACD36A2CBDD}"/>
              </a:ext>
            </a:extLst>
          </p:cNvPr>
          <p:cNvSpPr/>
          <p:nvPr/>
        </p:nvSpPr>
        <p:spPr>
          <a:xfrm>
            <a:off x="7906215" y="1244985"/>
            <a:ext cx="1008771" cy="38657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F74C3A71-5A69-469B-AF53-7BC00DA914C8}"/>
              </a:ext>
            </a:extLst>
          </p:cNvPr>
          <p:cNvCxnSpPr>
            <a:cxnSpLocks/>
          </p:cNvCxnSpPr>
          <p:nvPr/>
        </p:nvCxnSpPr>
        <p:spPr>
          <a:xfrm flipH="1" flipV="1">
            <a:off x="7693640" y="792112"/>
            <a:ext cx="547112" cy="45287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010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3" name="Rectangle 2"/>
          <p:cNvSpPr/>
          <p:nvPr/>
        </p:nvSpPr>
        <p:spPr>
          <a:xfrm>
            <a:off x="6113969" y="2643799"/>
            <a:ext cx="941162" cy="20456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6ED20B7-114A-440B-AAE9-7BD6C486D915}"/>
              </a:ext>
            </a:extLst>
          </p:cNvPr>
          <p:cNvPicPr>
            <a:picLocks noChangeAspect="1"/>
          </p:cNvPicPr>
          <p:nvPr/>
        </p:nvPicPr>
        <p:blipFill>
          <a:blip r:embed="rId2"/>
          <a:stretch>
            <a:fillRect/>
          </a:stretch>
        </p:blipFill>
        <p:spPr>
          <a:xfrm>
            <a:off x="6772936" y="273450"/>
            <a:ext cx="1920240" cy="931119"/>
          </a:xfrm>
          <a:prstGeom prst="rect">
            <a:avLst/>
          </a:prstGeom>
          <a:ln>
            <a:solidFill>
              <a:srgbClr val="7030A0"/>
            </a:solidFill>
          </a:ln>
        </p:spPr>
      </p:pic>
      <p:pic>
        <p:nvPicPr>
          <p:cNvPr id="22" name="Picture 21">
            <a:extLst>
              <a:ext uri="{FF2B5EF4-FFF2-40B4-BE49-F238E27FC236}">
                <a16:creationId xmlns:a16="http://schemas.microsoft.com/office/drawing/2014/main" id="{C13A4D62-A00B-4ABB-A29F-181B4B7D21C3}"/>
              </a:ext>
            </a:extLst>
          </p:cNvPr>
          <p:cNvPicPr>
            <a:picLocks noChangeAspect="1"/>
          </p:cNvPicPr>
          <p:nvPr/>
        </p:nvPicPr>
        <p:blipFill>
          <a:blip r:embed="rId3"/>
          <a:stretch>
            <a:fillRect/>
          </a:stretch>
        </p:blipFill>
        <p:spPr>
          <a:xfrm>
            <a:off x="5988907" y="1211835"/>
            <a:ext cx="2926080" cy="452873"/>
          </a:xfrm>
          <a:prstGeom prst="rect">
            <a:avLst/>
          </a:prstGeom>
          <a:ln>
            <a:solidFill>
              <a:srgbClr val="7030A0"/>
            </a:solidFill>
          </a:ln>
        </p:spPr>
      </p:pic>
      <p:pic>
        <p:nvPicPr>
          <p:cNvPr id="23" name="Picture 22">
            <a:extLst>
              <a:ext uri="{FF2B5EF4-FFF2-40B4-BE49-F238E27FC236}">
                <a16:creationId xmlns:a16="http://schemas.microsoft.com/office/drawing/2014/main" id="{D281120C-0D65-40C9-AF8B-B4D3967101CB}"/>
              </a:ext>
            </a:extLst>
          </p:cNvPr>
          <p:cNvPicPr>
            <a:picLocks noChangeAspect="1"/>
          </p:cNvPicPr>
          <p:nvPr/>
        </p:nvPicPr>
        <p:blipFill>
          <a:blip r:embed="rId4"/>
          <a:stretch>
            <a:fillRect/>
          </a:stretch>
        </p:blipFill>
        <p:spPr>
          <a:xfrm>
            <a:off x="243369" y="147346"/>
            <a:ext cx="4114800" cy="503951"/>
          </a:xfrm>
          <a:prstGeom prst="rect">
            <a:avLst/>
          </a:prstGeom>
          <a:ln w="12700">
            <a:solidFill>
              <a:srgbClr val="7030A0"/>
            </a:solidFill>
          </a:ln>
        </p:spPr>
      </p:pic>
      <p:sp>
        <p:nvSpPr>
          <p:cNvPr id="26" name="TextBox 25">
            <a:extLst>
              <a:ext uri="{FF2B5EF4-FFF2-40B4-BE49-F238E27FC236}">
                <a16:creationId xmlns:a16="http://schemas.microsoft.com/office/drawing/2014/main" id="{F1B3C4CD-FF1A-4C16-AD2A-28CB3ECE22D0}"/>
              </a:ext>
            </a:extLst>
          </p:cNvPr>
          <p:cNvSpPr txBox="1"/>
          <p:nvPr/>
        </p:nvSpPr>
        <p:spPr>
          <a:xfrm>
            <a:off x="243369" y="743859"/>
            <a:ext cx="3994094" cy="369332"/>
          </a:xfrm>
          <a:prstGeom prst="rect">
            <a:avLst/>
          </a:prstGeom>
          <a:noFill/>
          <a:ln>
            <a:solidFill>
              <a:srgbClr val="7030A0"/>
            </a:solidFill>
          </a:ln>
        </p:spPr>
        <p:txBody>
          <a:bodyPr wrap="square" rtlCol="0">
            <a:spAutoFit/>
          </a:bodyPr>
          <a:lstStyle/>
          <a:p>
            <a:r>
              <a:rPr lang="en-US" dirty="0"/>
              <a:t>for both </a:t>
            </a:r>
            <a:r>
              <a:rPr lang="en-US" dirty="0" err="1"/>
              <a:t>w</a:t>
            </a:r>
            <a:r>
              <a:rPr lang="en-US" baseline="-25000" dirty="0" err="1"/>
              <a:t>kj</a:t>
            </a:r>
            <a:r>
              <a:rPr lang="en-US" dirty="0"/>
              <a:t>, </a:t>
            </a:r>
            <a:r>
              <a:rPr lang="en-US" dirty="0" err="1"/>
              <a:t>y</a:t>
            </a:r>
            <a:r>
              <a:rPr lang="en-US" baseline="-25000" dirty="0" err="1"/>
              <a:t>k</a:t>
            </a:r>
            <a:r>
              <a:rPr lang="en-US" dirty="0"/>
              <a:t> = y</a:t>
            </a:r>
            <a:r>
              <a:rPr lang="en-US" baseline="-25000" dirty="0"/>
              <a:t>1</a:t>
            </a:r>
            <a:r>
              <a:rPr lang="en-US" dirty="0"/>
              <a:t> = 0.5387 </a:t>
            </a:r>
          </a:p>
        </p:txBody>
      </p:sp>
      <p:sp>
        <p:nvSpPr>
          <p:cNvPr id="25" name="TextBox 24">
            <a:extLst>
              <a:ext uri="{FF2B5EF4-FFF2-40B4-BE49-F238E27FC236}">
                <a16:creationId xmlns:a16="http://schemas.microsoft.com/office/drawing/2014/main" id="{BC2DA47B-46FE-4943-815D-9AA306DBF56C}"/>
              </a:ext>
            </a:extLst>
          </p:cNvPr>
          <p:cNvSpPr txBox="1"/>
          <p:nvPr/>
        </p:nvSpPr>
        <p:spPr>
          <a:xfrm>
            <a:off x="4460488" y="147346"/>
            <a:ext cx="2312448" cy="369332"/>
          </a:xfrm>
          <a:prstGeom prst="rect">
            <a:avLst/>
          </a:prstGeom>
          <a:noFill/>
          <a:ln>
            <a:solidFill>
              <a:srgbClr val="7030A0"/>
            </a:solidFill>
          </a:ln>
        </p:spPr>
        <p:txBody>
          <a:bodyPr wrap="square" rtlCol="0">
            <a:spAutoFit/>
          </a:bodyPr>
          <a:lstStyle/>
          <a:p>
            <a:r>
              <a:rPr lang="en-US" dirty="0"/>
              <a:t>(</a:t>
            </a:r>
            <a:r>
              <a:rPr lang="en-US" sz="1600" dirty="0"/>
              <a:t>slide 66 in lecture slides)</a:t>
            </a:r>
          </a:p>
        </p:txBody>
      </p:sp>
      <p:sp>
        <p:nvSpPr>
          <p:cNvPr id="27" name="TextBox 26">
            <a:extLst>
              <a:ext uri="{FF2B5EF4-FFF2-40B4-BE49-F238E27FC236}">
                <a16:creationId xmlns:a16="http://schemas.microsoft.com/office/drawing/2014/main" id="{BF4F5177-3E17-40CB-A87E-6BF3A8D670CD}"/>
              </a:ext>
            </a:extLst>
          </p:cNvPr>
          <p:cNvSpPr txBox="1"/>
          <p:nvPr/>
        </p:nvSpPr>
        <p:spPr>
          <a:xfrm>
            <a:off x="229013" y="1207918"/>
            <a:ext cx="2525338" cy="369332"/>
          </a:xfrm>
          <a:prstGeom prst="rect">
            <a:avLst/>
          </a:prstGeom>
          <a:noFill/>
          <a:ln>
            <a:solidFill>
              <a:srgbClr val="7030A0"/>
            </a:solidFill>
          </a:ln>
        </p:spPr>
        <p:txBody>
          <a:bodyPr wrap="square" rtlCol="0">
            <a:spAutoFit/>
          </a:bodyPr>
          <a:lstStyle/>
          <a:p>
            <a:r>
              <a:rPr lang="en-US" dirty="0"/>
              <a:t>t</a:t>
            </a:r>
            <a:r>
              <a:rPr lang="en-US" baseline="-25000" dirty="0"/>
              <a:t>1</a:t>
            </a:r>
            <a:r>
              <a:rPr lang="en-US" dirty="0"/>
              <a:t> = desired y</a:t>
            </a:r>
            <a:r>
              <a:rPr lang="en-US" baseline="-25000" dirty="0"/>
              <a:t>1</a:t>
            </a:r>
            <a:r>
              <a:rPr lang="en-US" dirty="0"/>
              <a:t> output = 1</a:t>
            </a:r>
          </a:p>
        </p:txBody>
      </p:sp>
      <p:sp>
        <p:nvSpPr>
          <p:cNvPr id="29" name="Rectangle 28">
            <a:extLst>
              <a:ext uri="{FF2B5EF4-FFF2-40B4-BE49-F238E27FC236}">
                <a16:creationId xmlns:a16="http://schemas.microsoft.com/office/drawing/2014/main" id="{7F1F598B-D1F9-462C-98FD-347ED582D89E}"/>
              </a:ext>
            </a:extLst>
          </p:cNvPr>
          <p:cNvSpPr/>
          <p:nvPr/>
        </p:nvSpPr>
        <p:spPr>
          <a:xfrm>
            <a:off x="7950820" y="516678"/>
            <a:ext cx="322842" cy="38657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5F6090-12EA-423D-88B4-74DE8A56B564}"/>
              </a:ext>
            </a:extLst>
          </p:cNvPr>
          <p:cNvSpPr txBox="1"/>
          <p:nvPr/>
        </p:nvSpPr>
        <p:spPr>
          <a:xfrm>
            <a:off x="50878" y="6322940"/>
            <a:ext cx="8864109" cy="523220"/>
          </a:xfrm>
          <a:prstGeom prst="rect">
            <a:avLst/>
          </a:prstGeom>
          <a:noFill/>
          <a:ln>
            <a:solidFill>
              <a:srgbClr val="7030A0"/>
            </a:solidFill>
          </a:ln>
        </p:spPr>
        <p:txBody>
          <a:bodyPr wrap="square" rtlCol="0">
            <a:spAutoFit/>
          </a:bodyPr>
          <a:lstStyle/>
          <a:p>
            <a:r>
              <a:rPr lang="en-US" sz="1400" dirty="0"/>
              <a:t>Note: For subsequent examples, you won’t be able to reuse the y or z values from last recitation.  (They’ll need to be recomputed using the updated weights).</a:t>
            </a:r>
          </a:p>
        </p:txBody>
      </p:sp>
    </p:spTree>
    <p:extLst>
      <p:ext uri="{BB962C8B-B14F-4D97-AF65-F5344CB8AC3E}">
        <p14:creationId xmlns:p14="http://schemas.microsoft.com/office/powerpoint/2010/main" val="181267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3" name="Rectangle 2"/>
          <p:cNvSpPr/>
          <p:nvPr/>
        </p:nvSpPr>
        <p:spPr>
          <a:xfrm>
            <a:off x="6113969" y="2643799"/>
            <a:ext cx="941162" cy="20456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6ED20B7-114A-440B-AAE9-7BD6C486D915}"/>
              </a:ext>
            </a:extLst>
          </p:cNvPr>
          <p:cNvPicPr>
            <a:picLocks noChangeAspect="1"/>
          </p:cNvPicPr>
          <p:nvPr/>
        </p:nvPicPr>
        <p:blipFill>
          <a:blip r:embed="rId2"/>
          <a:stretch>
            <a:fillRect/>
          </a:stretch>
        </p:blipFill>
        <p:spPr>
          <a:xfrm>
            <a:off x="6772936" y="273450"/>
            <a:ext cx="1920240" cy="931119"/>
          </a:xfrm>
          <a:prstGeom prst="rect">
            <a:avLst/>
          </a:prstGeom>
          <a:ln>
            <a:solidFill>
              <a:srgbClr val="7030A0"/>
            </a:solidFill>
          </a:ln>
        </p:spPr>
      </p:pic>
      <p:pic>
        <p:nvPicPr>
          <p:cNvPr id="22" name="Picture 21">
            <a:extLst>
              <a:ext uri="{FF2B5EF4-FFF2-40B4-BE49-F238E27FC236}">
                <a16:creationId xmlns:a16="http://schemas.microsoft.com/office/drawing/2014/main" id="{C13A4D62-A00B-4ABB-A29F-181B4B7D21C3}"/>
              </a:ext>
            </a:extLst>
          </p:cNvPr>
          <p:cNvPicPr>
            <a:picLocks noChangeAspect="1"/>
          </p:cNvPicPr>
          <p:nvPr/>
        </p:nvPicPr>
        <p:blipFill>
          <a:blip r:embed="rId3"/>
          <a:stretch>
            <a:fillRect/>
          </a:stretch>
        </p:blipFill>
        <p:spPr>
          <a:xfrm>
            <a:off x="5988907" y="1211835"/>
            <a:ext cx="2926080" cy="452873"/>
          </a:xfrm>
          <a:prstGeom prst="rect">
            <a:avLst/>
          </a:prstGeom>
          <a:ln>
            <a:solidFill>
              <a:srgbClr val="7030A0"/>
            </a:solidFill>
          </a:ln>
        </p:spPr>
      </p:pic>
      <p:pic>
        <p:nvPicPr>
          <p:cNvPr id="23" name="Picture 22">
            <a:extLst>
              <a:ext uri="{FF2B5EF4-FFF2-40B4-BE49-F238E27FC236}">
                <a16:creationId xmlns:a16="http://schemas.microsoft.com/office/drawing/2014/main" id="{D281120C-0D65-40C9-AF8B-B4D3967101CB}"/>
              </a:ext>
            </a:extLst>
          </p:cNvPr>
          <p:cNvPicPr>
            <a:picLocks noChangeAspect="1"/>
          </p:cNvPicPr>
          <p:nvPr/>
        </p:nvPicPr>
        <p:blipFill>
          <a:blip r:embed="rId4"/>
          <a:stretch>
            <a:fillRect/>
          </a:stretch>
        </p:blipFill>
        <p:spPr>
          <a:xfrm>
            <a:off x="243369" y="147346"/>
            <a:ext cx="4114800" cy="503951"/>
          </a:xfrm>
          <a:prstGeom prst="rect">
            <a:avLst/>
          </a:prstGeom>
          <a:ln w="12700">
            <a:solidFill>
              <a:srgbClr val="7030A0"/>
            </a:solidFill>
          </a:ln>
        </p:spPr>
      </p:pic>
      <p:sp>
        <p:nvSpPr>
          <p:cNvPr id="26" name="TextBox 25">
            <a:extLst>
              <a:ext uri="{FF2B5EF4-FFF2-40B4-BE49-F238E27FC236}">
                <a16:creationId xmlns:a16="http://schemas.microsoft.com/office/drawing/2014/main" id="{F1B3C4CD-FF1A-4C16-AD2A-28CB3ECE22D0}"/>
              </a:ext>
            </a:extLst>
          </p:cNvPr>
          <p:cNvSpPr txBox="1"/>
          <p:nvPr/>
        </p:nvSpPr>
        <p:spPr>
          <a:xfrm>
            <a:off x="243370" y="746559"/>
            <a:ext cx="4451294" cy="646331"/>
          </a:xfrm>
          <a:prstGeom prst="rect">
            <a:avLst/>
          </a:prstGeom>
          <a:noFill/>
          <a:ln>
            <a:solidFill>
              <a:srgbClr val="7030A0"/>
            </a:solidFill>
          </a:ln>
        </p:spPr>
        <p:txBody>
          <a:bodyPr wrap="square" rtlCol="0">
            <a:spAutoFit/>
          </a:bodyPr>
          <a:lstStyle/>
          <a:p>
            <a:r>
              <a:rPr lang="el-GR" dirty="0"/>
              <a:t>δ</a:t>
            </a:r>
            <a:r>
              <a:rPr lang="en-US" baseline="-25000" dirty="0"/>
              <a:t>y1</a:t>
            </a:r>
            <a:r>
              <a:rPr lang="en-US" dirty="0"/>
              <a:t> = 0.5387*(1-0.5387)*(0.5387-1) = -0.1146</a:t>
            </a:r>
          </a:p>
          <a:p>
            <a:r>
              <a:rPr lang="en-US" dirty="0"/>
              <a:t>for both </a:t>
            </a:r>
            <a:r>
              <a:rPr lang="en-US" dirty="0" err="1"/>
              <a:t>w</a:t>
            </a:r>
            <a:r>
              <a:rPr lang="en-US" baseline="-25000" dirty="0" err="1"/>
              <a:t>kj</a:t>
            </a:r>
            <a:endParaRPr lang="en-US" dirty="0"/>
          </a:p>
        </p:txBody>
      </p:sp>
      <p:sp>
        <p:nvSpPr>
          <p:cNvPr id="25" name="TextBox 24">
            <a:extLst>
              <a:ext uri="{FF2B5EF4-FFF2-40B4-BE49-F238E27FC236}">
                <a16:creationId xmlns:a16="http://schemas.microsoft.com/office/drawing/2014/main" id="{BC2DA47B-46FE-4943-815D-9AA306DBF56C}"/>
              </a:ext>
            </a:extLst>
          </p:cNvPr>
          <p:cNvSpPr txBox="1"/>
          <p:nvPr/>
        </p:nvSpPr>
        <p:spPr>
          <a:xfrm>
            <a:off x="4460488" y="147346"/>
            <a:ext cx="2312448" cy="369332"/>
          </a:xfrm>
          <a:prstGeom prst="rect">
            <a:avLst/>
          </a:prstGeom>
          <a:noFill/>
          <a:ln>
            <a:solidFill>
              <a:srgbClr val="7030A0"/>
            </a:solidFill>
          </a:ln>
        </p:spPr>
        <p:txBody>
          <a:bodyPr wrap="square" rtlCol="0">
            <a:spAutoFit/>
          </a:bodyPr>
          <a:lstStyle/>
          <a:p>
            <a:r>
              <a:rPr lang="en-US" dirty="0"/>
              <a:t>(</a:t>
            </a:r>
            <a:r>
              <a:rPr lang="en-US" sz="1600" dirty="0"/>
              <a:t>slide 66 in lecture slides)</a:t>
            </a:r>
          </a:p>
        </p:txBody>
      </p:sp>
      <p:sp>
        <p:nvSpPr>
          <p:cNvPr id="29" name="Rectangle 28">
            <a:extLst>
              <a:ext uri="{FF2B5EF4-FFF2-40B4-BE49-F238E27FC236}">
                <a16:creationId xmlns:a16="http://schemas.microsoft.com/office/drawing/2014/main" id="{7F1F598B-D1F9-462C-98FD-347ED582D89E}"/>
              </a:ext>
            </a:extLst>
          </p:cNvPr>
          <p:cNvSpPr/>
          <p:nvPr/>
        </p:nvSpPr>
        <p:spPr>
          <a:xfrm>
            <a:off x="7950820" y="516678"/>
            <a:ext cx="322842" cy="38657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5F6090-12EA-423D-88B4-74DE8A56B564}"/>
              </a:ext>
            </a:extLst>
          </p:cNvPr>
          <p:cNvSpPr txBox="1"/>
          <p:nvPr/>
        </p:nvSpPr>
        <p:spPr>
          <a:xfrm>
            <a:off x="50878" y="6322940"/>
            <a:ext cx="8864109" cy="523220"/>
          </a:xfrm>
          <a:prstGeom prst="rect">
            <a:avLst/>
          </a:prstGeom>
          <a:noFill/>
          <a:ln>
            <a:solidFill>
              <a:srgbClr val="7030A0"/>
            </a:solidFill>
          </a:ln>
        </p:spPr>
        <p:txBody>
          <a:bodyPr wrap="square" rtlCol="0">
            <a:spAutoFit/>
          </a:bodyPr>
          <a:lstStyle/>
          <a:p>
            <a:r>
              <a:rPr lang="en-US" sz="1400" dirty="0"/>
              <a:t>Note: For subsequent examples, you won’t be able to reuse the y or z values from last recitation.  (They’ll need to be recomputed using the updated weights).</a:t>
            </a:r>
          </a:p>
        </p:txBody>
      </p:sp>
    </p:spTree>
    <p:extLst>
      <p:ext uri="{BB962C8B-B14F-4D97-AF65-F5344CB8AC3E}">
        <p14:creationId xmlns:p14="http://schemas.microsoft.com/office/powerpoint/2010/main" val="328074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3" name="Rectangle 2"/>
          <p:cNvSpPr/>
          <p:nvPr/>
        </p:nvSpPr>
        <p:spPr>
          <a:xfrm>
            <a:off x="6113969" y="2643799"/>
            <a:ext cx="941162" cy="20456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6ED20B7-114A-440B-AAE9-7BD6C486D915}"/>
              </a:ext>
            </a:extLst>
          </p:cNvPr>
          <p:cNvPicPr>
            <a:picLocks noChangeAspect="1"/>
          </p:cNvPicPr>
          <p:nvPr/>
        </p:nvPicPr>
        <p:blipFill>
          <a:blip r:embed="rId2"/>
          <a:stretch>
            <a:fillRect/>
          </a:stretch>
        </p:blipFill>
        <p:spPr>
          <a:xfrm>
            <a:off x="6772936" y="273450"/>
            <a:ext cx="1920240" cy="931119"/>
          </a:xfrm>
          <a:prstGeom prst="rect">
            <a:avLst/>
          </a:prstGeom>
          <a:ln>
            <a:solidFill>
              <a:srgbClr val="7030A0"/>
            </a:solidFill>
          </a:ln>
        </p:spPr>
      </p:pic>
      <p:pic>
        <p:nvPicPr>
          <p:cNvPr id="22" name="Picture 21">
            <a:extLst>
              <a:ext uri="{FF2B5EF4-FFF2-40B4-BE49-F238E27FC236}">
                <a16:creationId xmlns:a16="http://schemas.microsoft.com/office/drawing/2014/main" id="{C13A4D62-A00B-4ABB-A29F-181B4B7D21C3}"/>
              </a:ext>
            </a:extLst>
          </p:cNvPr>
          <p:cNvPicPr>
            <a:picLocks noChangeAspect="1"/>
          </p:cNvPicPr>
          <p:nvPr/>
        </p:nvPicPr>
        <p:blipFill>
          <a:blip r:embed="rId3"/>
          <a:stretch>
            <a:fillRect/>
          </a:stretch>
        </p:blipFill>
        <p:spPr>
          <a:xfrm>
            <a:off x="5988907" y="1211835"/>
            <a:ext cx="2926080" cy="452873"/>
          </a:xfrm>
          <a:prstGeom prst="rect">
            <a:avLst/>
          </a:prstGeom>
          <a:ln>
            <a:solidFill>
              <a:srgbClr val="7030A0"/>
            </a:solidFill>
          </a:ln>
        </p:spPr>
      </p:pic>
      <p:sp>
        <p:nvSpPr>
          <p:cNvPr id="28" name="TextBox 27">
            <a:extLst>
              <a:ext uri="{FF2B5EF4-FFF2-40B4-BE49-F238E27FC236}">
                <a16:creationId xmlns:a16="http://schemas.microsoft.com/office/drawing/2014/main" id="{B18E00A0-B2C4-427F-8A90-2542A7E1A79A}"/>
              </a:ext>
            </a:extLst>
          </p:cNvPr>
          <p:cNvSpPr txBox="1"/>
          <p:nvPr/>
        </p:nvSpPr>
        <p:spPr>
          <a:xfrm>
            <a:off x="27466" y="0"/>
            <a:ext cx="5047266" cy="1200329"/>
          </a:xfrm>
          <a:prstGeom prst="rect">
            <a:avLst/>
          </a:prstGeom>
          <a:noFill/>
          <a:ln>
            <a:solidFill>
              <a:srgbClr val="7030A0"/>
            </a:solidFill>
          </a:ln>
        </p:spPr>
        <p:txBody>
          <a:bodyPr wrap="square" rtlCol="0">
            <a:spAutoFit/>
          </a:bodyPr>
          <a:lstStyle/>
          <a:p>
            <a:pPr marL="285750" indent="-285750">
              <a:buFont typeface="Arial" panose="020B0604020202020204" pitchFamily="34" charset="0"/>
              <a:buChar char="•"/>
            </a:pPr>
            <a:r>
              <a:rPr lang="en-US" dirty="0" err="1"/>
              <a:t>z</a:t>
            </a:r>
            <a:r>
              <a:rPr lang="en-US" baseline="-25000" dirty="0" err="1"/>
              <a:t>j</a:t>
            </a:r>
            <a:r>
              <a:rPr lang="en-US" dirty="0"/>
              <a:t> = output of hidden node</a:t>
            </a:r>
          </a:p>
          <a:p>
            <a:pPr marL="742950" lvl="1" indent="-285750">
              <a:buFont typeface="Arial" panose="020B0604020202020204" pitchFamily="34" charset="0"/>
              <a:buChar char="•"/>
            </a:pPr>
            <a:r>
              <a:rPr lang="en-US" dirty="0"/>
              <a:t>z</a:t>
            </a:r>
            <a:r>
              <a:rPr lang="en-US" baseline="-25000" dirty="0"/>
              <a:t>0</a:t>
            </a:r>
            <a:r>
              <a:rPr lang="en-US" dirty="0"/>
              <a:t> = 1, z</a:t>
            </a:r>
            <a:r>
              <a:rPr lang="en-US" baseline="-25000" dirty="0"/>
              <a:t>1</a:t>
            </a:r>
            <a:r>
              <a:rPr lang="en-US" dirty="0"/>
              <a:t> = 0.5498 </a:t>
            </a:r>
          </a:p>
          <a:p>
            <a:pPr marL="285750" indent="-285750">
              <a:buFont typeface="Arial" panose="020B0604020202020204" pitchFamily="34" charset="0"/>
              <a:buChar char="•"/>
            </a:pPr>
            <a:r>
              <a:rPr lang="en-US" dirty="0"/>
              <a:t>η = 0.3</a:t>
            </a:r>
          </a:p>
          <a:p>
            <a:pPr marL="285750" indent="-285750">
              <a:buFont typeface="Arial" panose="020B0604020202020204" pitchFamily="34" charset="0"/>
              <a:buChar char="•"/>
            </a:pPr>
            <a:r>
              <a:rPr lang="en-US" dirty="0"/>
              <a:t>w</a:t>
            </a:r>
            <a:r>
              <a:rPr lang="en-US" baseline="30000" dirty="0"/>
              <a:t>(</a:t>
            </a:r>
            <a:r>
              <a:rPr lang="el-GR" baseline="30000" dirty="0"/>
              <a:t>τ</a:t>
            </a:r>
            <a:r>
              <a:rPr lang="en-US" baseline="30000" dirty="0"/>
              <a:t>) </a:t>
            </a:r>
            <a:r>
              <a:rPr lang="en-US" dirty="0"/>
              <a:t>= 0.1 for both </a:t>
            </a:r>
            <a:r>
              <a:rPr lang="en-US" dirty="0" err="1"/>
              <a:t>w</a:t>
            </a:r>
            <a:r>
              <a:rPr lang="en-US" baseline="-25000" dirty="0" err="1"/>
              <a:t>kj</a:t>
            </a:r>
            <a:endParaRPr lang="en-US" dirty="0"/>
          </a:p>
        </p:txBody>
      </p:sp>
      <p:sp>
        <p:nvSpPr>
          <p:cNvPr id="29" name="Rectangle 28">
            <a:extLst>
              <a:ext uri="{FF2B5EF4-FFF2-40B4-BE49-F238E27FC236}">
                <a16:creationId xmlns:a16="http://schemas.microsoft.com/office/drawing/2014/main" id="{CC87EFD8-DCF5-4AC5-B1C2-A6EA7420A51C}"/>
              </a:ext>
            </a:extLst>
          </p:cNvPr>
          <p:cNvSpPr/>
          <p:nvPr/>
        </p:nvSpPr>
        <p:spPr>
          <a:xfrm>
            <a:off x="8240752" y="545723"/>
            <a:ext cx="322842" cy="38657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8CF9487-6DBD-4566-B26E-255104797BA1}"/>
              </a:ext>
            </a:extLst>
          </p:cNvPr>
          <p:cNvSpPr/>
          <p:nvPr/>
        </p:nvSpPr>
        <p:spPr>
          <a:xfrm>
            <a:off x="7725093" y="1287336"/>
            <a:ext cx="192273" cy="38657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600B0A3-C574-4BE1-AD82-45B982759B9B}"/>
              </a:ext>
            </a:extLst>
          </p:cNvPr>
          <p:cNvSpPr txBox="1"/>
          <p:nvPr/>
        </p:nvSpPr>
        <p:spPr>
          <a:xfrm>
            <a:off x="50878" y="6322940"/>
            <a:ext cx="8864109" cy="523220"/>
          </a:xfrm>
          <a:prstGeom prst="rect">
            <a:avLst/>
          </a:prstGeom>
          <a:noFill/>
          <a:ln>
            <a:solidFill>
              <a:srgbClr val="7030A0"/>
            </a:solidFill>
          </a:ln>
        </p:spPr>
        <p:txBody>
          <a:bodyPr wrap="square" rtlCol="0">
            <a:spAutoFit/>
          </a:bodyPr>
          <a:lstStyle/>
          <a:p>
            <a:r>
              <a:rPr lang="en-US" sz="1400" dirty="0"/>
              <a:t>Note: For subsequent examples, you won’t be able to reuse the y or z values from last recitation.  (They’ll need to be recomputed using the updated weights).</a:t>
            </a:r>
          </a:p>
        </p:txBody>
      </p:sp>
    </p:spTree>
    <p:extLst>
      <p:ext uri="{BB962C8B-B14F-4D97-AF65-F5344CB8AC3E}">
        <p14:creationId xmlns:p14="http://schemas.microsoft.com/office/powerpoint/2010/main" val="1981794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3" name="Rectangle 2"/>
          <p:cNvSpPr/>
          <p:nvPr/>
        </p:nvSpPr>
        <p:spPr>
          <a:xfrm>
            <a:off x="6113969" y="2643799"/>
            <a:ext cx="941162" cy="20456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6ED20B7-114A-440B-AAE9-7BD6C486D915}"/>
              </a:ext>
            </a:extLst>
          </p:cNvPr>
          <p:cNvPicPr>
            <a:picLocks noChangeAspect="1"/>
          </p:cNvPicPr>
          <p:nvPr/>
        </p:nvPicPr>
        <p:blipFill>
          <a:blip r:embed="rId2"/>
          <a:stretch>
            <a:fillRect/>
          </a:stretch>
        </p:blipFill>
        <p:spPr>
          <a:xfrm>
            <a:off x="6772936" y="273450"/>
            <a:ext cx="1920240" cy="931119"/>
          </a:xfrm>
          <a:prstGeom prst="rect">
            <a:avLst/>
          </a:prstGeom>
          <a:ln>
            <a:solidFill>
              <a:srgbClr val="7030A0"/>
            </a:solidFill>
          </a:ln>
        </p:spPr>
      </p:pic>
      <p:pic>
        <p:nvPicPr>
          <p:cNvPr id="22" name="Picture 21">
            <a:extLst>
              <a:ext uri="{FF2B5EF4-FFF2-40B4-BE49-F238E27FC236}">
                <a16:creationId xmlns:a16="http://schemas.microsoft.com/office/drawing/2014/main" id="{C13A4D62-A00B-4ABB-A29F-181B4B7D21C3}"/>
              </a:ext>
            </a:extLst>
          </p:cNvPr>
          <p:cNvPicPr>
            <a:picLocks noChangeAspect="1"/>
          </p:cNvPicPr>
          <p:nvPr/>
        </p:nvPicPr>
        <p:blipFill>
          <a:blip r:embed="rId3"/>
          <a:stretch>
            <a:fillRect/>
          </a:stretch>
        </p:blipFill>
        <p:spPr>
          <a:xfrm>
            <a:off x="5988907" y="1211835"/>
            <a:ext cx="2926080" cy="452873"/>
          </a:xfrm>
          <a:prstGeom prst="rect">
            <a:avLst/>
          </a:prstGeom>
          <a:ln>
            <a:solidFill>
              <a:srgbClr val="7030A0"/>
            </a:solidFill>
          </a:ln>
        </p:spPr>
      </p:pic>
      <p:sp>
        <p:nvSpPr>
          <p:cNvPr id="28" name="TextBox 27">
            <a:extLst>
              <a:ext uri="{FF2B5EF4-FFF2-40B4-BE49-F238E27FC236}">
                <a16:creationId xmlns:a16="http://schemas.microsoft.com/office/drawing/2014/main" id="{B18E00A0-B2C4-427F-8A90-2542A7E1A79A}"/>
              </a:ext>
            </a:extLst>
          </p:cNvPr>
          <p:cNvSpPr txBox="1"/>
          <p:nvPr/>
        </p:nvSpPr>
        <p:spPr>
          <a:xfrm>
            <a:off x="27466" y="0"/>
            <a:ext cx="5047266" cy="646331"/>
          </a:xfrm>
          <a:prstGeom prst="rect">
            <a:avLst/>
          </a:prstGeom>
          <a:noFill/>
          <a:ln>
            <a:solidFill>
              <a:srgbClr val="7030A0"/>
            </a:solidFill>
          </a:ln>
        </p:spPr>
        <p:txBody>
          <a:bodyPr wrap="square" rtlCol="0">
            <a:spAutoFit/>
          </a:bodyPr>
          <a:lstStyle/>
          <a:p>
            <a:r>
              <a:rPr lang="en-US" b="1" dirty="0"/>
              <a:t>New w</a:t>
            </a:r>
            <a:r>
              <a:rPr lang="en-US" b="1" baseline="30000" dirty="0"/>
              <a:t>(2)</a:t>
            </a:r>
            <a:r>
              <a:rPr lang="en-US" b="1" baseline="-25000" dirty="0"/>
              <a:t>10:</a:t>
            </a:r>
          </a:p>
          <a:p>
            <a:r>
              <a:rPr lang="en-US" dirty="0"/>
              <a:t>= w</a:t>
            </a:r>
            <a:r>
              <a:rPr lang="en-US" baseline="30000" dirty="0"/>
              <a:t>(2)</a:t>
            </a:r>
            <a:r>
              <a:rPr lang="en-US" baseline="-25000" dirty="0"/>
              <a:t>10</a:t>
            </a:r>
            <a:r>
              <a:rPr lang="en-US" dirty="0"/>
              <a:t> – 0.3*</a:t>
            </a:r>
            <a:r>
              <a:rPr lang="el-GR" dirty="0"/>
              <a:t>δ</a:t>
            </a:r>
            <a:r>
              <a:rPr lang="en-US" baseline="-25000" dirty="0"/>
              <a:t>y1</a:t>
            </a:r>
            <a:r>
              <a:rPr lang="en-US" dirty="0"/>
              <a:t>*z</a:t>
            </a:r>
            <a:r>
              <a:rPr lang="en-US" baseline="-25000" dirty="0"/>
              <a:t>0</a:t>
            </a:r>
            <a:r>
              <a:rPr lang="en-US" dirty="0"/>
              <a:t> = 0.1 + 0.3*0.1146*1 = 0.1343</a:t>
            </a:r>
            <a:endParaRPr lang="en-US" b="1" baseline="-25000" dirty="0"/>
          </a:p>
        </p:txBody>
      </p:sp>
    </p:spTree>
    <p:extLst>
      <p:ext uri="{BB962C8B-B14F-4D97-AF65-F5344CB8AC3E}">
        <p14:creationId xmlns:p14="http://schemas.microsoft.com/office/powerpoint/2010/main" val="166151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3" name="Rectangle 2"/>
          <p:cNvSpPr/>
          <p:nvPr/>
        </p:nvSpPr>
        <p:spPr>
          <a:xfrm>
            <a:off x="6113969" y="2643799"/>
            <a:ext cx="941162" cy="20456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6ED20B7-114A-440B-AAE9-7BD6C486D915}"/>
              </a:ext>
            </a:extLst>
          </p:cNvPr>
          <p:cNvPicPr>
            <a:picLocks noChangeAspect="1"/>
          </p:cNvPicPr>
          <p:nvPr/>
        </p:nvPicPr>
        <p:blipFill>
          <a:blip r:embed="rId2"/>
          <a:stretch>
            <a:fillRect/>
          </a:stretch>
        </p:blipFill>
        <p:spPr>
          <a:xfrm>
            <a:off x="6772936" y="273450"/>
            <a:ext cx="1920240" cy="931119"/>
          </a:xfrm>
          <a:prstGeom prst="rect">
            <a:avLst/>
          </a:prstGeom>
          <a:ln>
            <a:solidFill>
              <a:srgbClr val="7030A0"/>
            </a:solidFill>
          </a:ln>
        </p:spPr>
      </p:pic>
      <p:pic>
        <p:nvPicPr>
          <p:cNvPr id="22" name="Picture 21">
            <a:extLst>
              <a:ext uri="{FF2B5EF4-FFF2-40B4-BE49-F238E27FC236}">
                <a16:creationId xmlns:a16="http://schemas.microsoft.com/office/drawing/2014/main" id="{C13A4D62-A00B-4ABB-A29F-181B4B7D21C3}"/>
              </a:ext>
            </a:extLst>
          </p:cNvPr>
          <p:cNvPicPr>
            <a:picLocks noChangeAspect="1"/>
          </p:cNvPicPr>
          <p:nvPr/>
        </p:nvPicPr>
        <p:blipFill>
          <a:blip r:embed="rId3"/>
          <a:stretch>
            <a:fillRect/>
          </a:stretch>
        </p:blipFill>
        <p:spPr>
          <a:xfrm>
            <a:off x="5988907" y="1211835"/>
            <a:ext cx="2926080" cy="452873"/>
          </a:xfrm>
          <a:prstGeom prst="rect">
            <a:avLst/>
          </a:prstGeom>
          <a:ln>
            <a:solidFill>
              <a:srgbClr val="7030A0"/>
            </a:solidFill>
          </a:ln>
        </p:spPr>
      </p:pic>
      <p:sp>
        <p:nvSpPr>
          <p:cNvPr id="28" name="TextBox 27">
            <a:extLst>
              <a:ext uri="{FF2B5EF4-FFF2-40B4-BE49-F238E27FC236}">
                <a16:creationId xmlns:a16="http://schemas.microsoft.com/office/drawing/2014/main" id="{B18E00A0-B2C4-427F-8A90-2542A7E1A79A}"/>
              </a:ext>
            </a:extLst>
          </p:cNvPr>
          <p:cNvSpPr txBox="1"/>
          <p:nvPr/>
        </p:nvSpPr>
        <p:spPr>
          <a:xfrm>
            <a:off x="27466" y="0"/>
            <a:ext cx="5570446" cy="646331"/>
          </a:xfrm>
          <a:prstGeom prst="rect">
            <a:avLst/>
          </a:prstGeom>
          <a:noFill/>
          <a:ln>
            <a:solidFill>
              <a:srgbClr val="7030A0"/>
            </a:solidFill>
          </a:ln>
        </p:spPr>
        <p:txBody>
          <a:bodyPr wrap="square" rtlCol="0">
            <a:spAutoFit/>
          </a:bodyPr>
          <a:lstStyle/>
          <a:p>
            <a:r>
              <a:rPr lang="en-US" b="1" dirty="0"/>
              <a:t>New w</a:t>
            </a:r>
            <a:r>
              <a:rPr lang="en-US" b="1" baseline="30000" dirty="0"/>
              <a:t>(2)</a:t>
            </a:r>
            <a:r>
              <a:rPr lang="en-US" b="1" baseline="-25000" dirty="0"/>
              <a:t>11:</a:t>
            </a:r>
          </a:p>
          <a:p>
            <a:r>
              <a:rPr lang="en-US" dirty="0"/>
              <a:t>= w</a:t>
            </a:r>
            <a:r>
              <a:rPr lang="en-US" baseline="30000" dirty="0"/>
              <a:t>(2)</a:t>
            </a:r>
            <a:r>
              <a:rPr lang="en-US" baseline="-25000" dirty="0"/>
              <a:t>11</a:t>
            </a:r>
            <a:r>
              <a:rPr lang="en-US" dirty="0"/>
              <a:t> – 0.3*</a:t>
            </a:r>
            <a:r>
              <a:rPr lang="el-GR" dirty="0"/>
              <a:t>δ</a:t>
            </a:r>
            <a:r>
              <a:rPr lang="en-US" baseline="-25000" dirty="0"/>
              <a:t>y1</a:t>
            </a:r>
            <a:r>
              <a:rPr lang="en-US" dirty="0"/>
              <a:t>*z</a:t>
            </a:r>
            <a:r>
              <a:rPr lang="en-US" baseline="-25000" dirty="0"/>
              <a:t>1</a:t>
            </a:r>
            <a:r>
              <a:rPr lang="en-US" dirty="0"/>
              <a:t> = 0.1 + 0.3*0.1146*0.5498 = 0.1189</a:t>
            </a:r>
            <a:endParaRPr lang="en-US" b="1" baseline="-25000" dirty="0"/>
          </a:p>
        </p:txBody>
      </p:sp>
    </p:spTree>
    <p:extLst>
      <p:ext uri="{BB962C8B-B14F-4D97-AF65-F5344CB8AC3E}">
        <p14:creationId xmlns:p14="http://schemas.microsoft.com/office/powerpoint/2010/main" val="474466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24" name="TextBox 23">
            <a:extLst>
              <a:ext uri="{FF2B5EF4-FFF2-40B4-BE49-F238E27FC236}">
                <a16:creationId xmlns:a16="http://schemas.microsoft.com/office/drawing/2014/main" id="{13C6CFAD-638A-4651-835F-951B483E2DBC}"/>
              </a:ext>
            </a:extLst>
          </p:cNvPr>
          <p:cNvSpPr txBox="1"/>
          <p:nvPr/>
        </p:nvSpPr>
        <p:spPr>
          <a:xfrm rot="2611621">
            <a:off x="5826895" y="2395841"/>
            <a:ext cx="827471" cy="369332"/>
          </a:xfrm>
          <a:prstGeom prst="rect">
            <a:avLst/>
          </a:prstGeom>
          <a:noFill/>
        </p:spPr>
        <p:txBody>
          <a:bodyPr wrap="none" rtlCol="0">
            <a:spAutoFit/>
          </a:bodyPr>
          <a:lstStyle/>
          <a:p>
            <a:r>
              <a:rPr lang="en-US" dirty="0">
                <a:solidFill>
                  <a:srgbClr val="FF0000"/>
                </a:solidFill>
              </a:rPr>
              <a:t>0.1343</a:t>
            </a:r>
            <a:endParaRPr lang="en-US" baseline="-25000" dirty="0">
              <a:solidFill>
                <a:srgbClr val="FF0000"/>
              </a:solidFill>
            </a:endParaRPr>
          </a:p>
        </p:txBody>
      </p:sp>
      <p:sp>
        <p:nvSpPr>
          <p:cNvPr id="4" name="Rectangle 3">
            <a:extLst>
              <a:ext uri="{FF2B5EF4-FFF2-40B4-BE49-F238E27FC236}">
                <a16:creationId xmlns:a16="http://schemas.microsoft.com/office/drawing/2014/main" id="{D685E852-C45A-440E-BEAF-B6DEBAA472B5}"/>
              </a:ext>
            </a:extLst>
          </p:cNvPr>
          <p:cNvSpPr/>
          <p:nvPr/>
        </p:nvSpPr>
        <p:spPr>
          <a:xfrm>
            <a:off x="5067641" y="3756598"/>
            <a:ext cx="827471" cy="369332"/>
          </a:xfrm>
          <a:prstGeom prst="rect">
            <a:avLst/>
          </a:prstGeom>
        </p:spPr>
        <p:txBody>
          <a:bodyPr wrap="none">
            <a:spAutoFit/>
          </a:bodyPr>
          <a:lstStyle/>
          <a:p>
            <a:r>
              <a:rPr lang="en-US" dirty="0">
                <a:solidFill>
                  <a:srgbClr val="FF0000"/>
                </a:solidFill>
              </a:rPr>
              <a:t>0.1189</a:t>
            </a:r>
          </a:p>
        </p:txBody>
      </p:sp>
    </p:spTree>
    <p:extLst>
      <p:ext uri="{BB962C8B-B14F-4D97-AF65-F5344CB8AC3E}">
        <p14:creationId xmlns:p14="http://schemas.microsoft.com/office/powerpoint/2010/main" val="748916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3" name="Rectangle 2"/>
          <p:cNvSpPr/>
          <p:nvPr/>
        </p:nvSpPr>
        <p:spPr>
          <a:xfrm>
            <a:off x="2988471" y="2648711"/>
            <a:ext cx="941162" cy="20456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5304" y="75305"/>
            <a:ext cx="5511458" cy="1323439"/>
          </a:xfrm>
          <a:prstGeom prst="rect">
            <a:avLst/>
          </a:prstGeom>
          <a:noFill/>
          <a:ln>
            <a:solidFill>
              <a:srgbClr val="7030A0"/>
            </a:solidFill>
          </a:ln>
        </p:spPr>
        <p:txBody>
          <a:bodyPr wrap="square" rtlCol="0">
            <a:spAutoFit/>
          </a:bodyPr>
          <a:lstStyle/>
          <a:p>
            <a:r>
              <a:rPr lang="en-US" sz="2000" dirty="0"/>
              <a:t>Next, update each of the three w</a:t>
            </a:r>
            <a:r>
              <a:rPr lang="en-US" sz="2000" baseline="30000" dirty="0"/>
              <a:t>(1)</a:t>
            </a:r>
            <a:r>
              <a:rPr lang="en-US" sz="2000" baseline="-25000" dirty="0"/>
              <a:t>1i</a:t>
            </a:r>
            <a:r>
              <a:rPr lang="en-US" sz="2000" dirty="0"/>
              <a:t> weights (formulas from lecture slide 65) according to the partial derivative of the loss with respect to the weight: </a:t>
            </a:r>
          </a:p>
        </p:txBody>
      </p:sp>
      <p:pic>
        <p:nvPicPr>
          <p:cNvPr id="23" name="Picture 22">
            <a:extLst>
              <a:ext uri="{FF2B5EF4-FFF2-40B4-BE49-F238E27FC236}">
                <a16:creationId xmlns:a16="http://schemas.microsoft.com/office/drawing/2014/main" id="{B136D45F-8F26-47C4-94A9-6495B396DB29}"/>
              </a:ext>
            </a:extLst>
          </p:cNvPr>
          <p:cNvPicPr>
            <a:picLocks noChangeAspect="1"/>
          </p:cNvPicPr>
          <p:nvPr/>
        </p:nvPicPr>
        <p:blipFill>
          <a:blip r:embed="rId2"/>
          <a:stretch>
            <a:fillRect/>
          </a:stretch>
        </p:blipFill>
        <p:spPr>
          <a:xfrm>
            <a:off x="6885047" y="170763"/>
            <a:ext cx="1721995" cy="962150"/>
          </a:xfrm>
          <a:prstGeom prst="rect">
            <a:avLst/>
          </a:prstGeom>
          <a:ln>
            <a:solidFill>
              <a:srgbClr val="7030A0"/>
            </a:solidFill>
          </a:ln>
        </p:spPr>
      </p:pic>
      <p:pic>
        <p:nvPicPr>
          <p:cNvPr id="25" name="Picture 24">
            <a:extLst>
              <a:ext uri="{FF2B5EF4-FFF2-40B4-BE49-F238E27FC236}">
                <a16:creationId xmlns:a16="http://schemas.microsoft.com/office/drawing/2014/main" id="{167CE6F1-4B1B-4347-85DC-F457FC99163F}"/>
              </a:ext>
            </a:extLst>
          </p:cNvPr>
          <p:cNvPicPr>
            <a:picLocks noChangeAspect="1"/>
          </p:cNvPicPr>
          <p:nvPr/>
        </p:nvPicPr>
        <p:blipFill>
          <a:blip r:embed="rId3"/>
          <a:stretch>
            <a:fillRect/>
          </a:stretch>
        </p:blipFill>
        <p:spPr>
          <a:xfrm>
            <a:off x="5916628" y="1157558"/>
            <a:ext cx="3083573" cy="481075"/>
          </a:xfrm>
          <a:prstGeom prst="rect">
            <a:avLst/>
          </a:prstGeom>
          <a:ln>
            <a:solidFill>
              <a:srgbClr val="7030A0"/>
            </a:solidFill>
          </a:ln>
        </p:spPr>
      </p:pic>
      <p:sp>
        <p:nvSpPr>
          <p:cNvPr id="29" name="Rectangle 28">
            <a:extLst>
              <a:ext uri="{FF2B5EF4-FFF2-40B4-BE49-F238E27FC236}">
                <a16:creationId xmlns:a16="http://schemas.microsoft.com/office/drawing/2014/main" id="{8533ABCC-D160-410B-A1F9-A55DCBCD29ED}"/>
              </a:ext>
            </a:extLst>
          </p:cNvPr>
          <p:cNvSpPr/>
          <p:nvPr/>
        </p:nvSpPr>
        <p:spPr>
          <a:xfrm>
            <a:off x="7906215" y="1189230"/>
            <a:ext cx="1008771" cy="38657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5595B919-3F66-4D9F-BAA0-8960833E7E3A}"/>
              </a:ext>
            </a:extLst>
          </p:cNvPr>
          <p:cNvCxnSpPr>
            <a:cxnSpLocks/>
          </p:cNvCxnSpPr>
          <p:nvPr/>
        </p:nvCxnSpPr>
        <p:spPr>
          <a:xfrm flipH="1" flipV="1">
            <a:off x="7693640" y="736357"/>
            <a:ext cx="547112" cy="45287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3BCB899-0C73-4ED2-9AF6-57E33B6BDC61}"/>
              </a:ext>
            </a:extLst>
          </p:cNvPr>
          <p:cNvSpPr txBox="1"/>
          <p:nvPr/>
        </p:nvSpPr>
        <p:spPr>
          <a:xfrm rot="2611621">
            <a:off x="5826895" y="2395841"/>
            <a:ext cx="827471" cy="369332"/>
          </a:xfrm>
          <a:prstGeom prst="rect">
            <a:avLst/>
          </a:prstGeom>
          <a:noFill/>
        </p:spPr>
        <p:txBody>
          <a:bodyPr wrap="none" rtlCol="0">
            <a:spAutoFit/>
          </a:bodyPr>
          <a:lstStyle/>
          <a:p>
            <a:r>
              <a:rPr lang="en-US" dirty="0">
                <a:solidFill>
                  <a:srgbClr val="FF0000"/>
                </a:solidFill>
              </a:rPr>
              <a:t>0.1343</a:t>
            </a:r>
            <a:endParaRPr lang="en-US" baseline="-25000" dirty="0">
              <a:solidFill>
                <a:srgbClr val="FF0000"/>
              </a:solidFill>
            </a:endParaRPr>
          </a:p>
        </p:txBody>
      </p:sp>
      <p:sp>
        <p:nvSpPr>
          <p:cNvPr id="32" name="Rectangle 31">
            <a:extLst>
              <a:ext uri="{FF2B5EF4-FFF2-40B4-BE49-F238E27FC236}">
                <a16:creationId xmlns:a16="http://schemas.microsoft.com/office/drawing/2014/main" id="{B682A646-E9F3-440E-AFB4-12B359BE2921}"/>
              </a:ext>
            </a:extLst>
          </p:cNvPr>
          <p:cNvSpPr/>
          <p:nvPr/>
        </p:nvSpPr>
        <p:spPr>
          <a:xfrm>
            <a:off x="5067641" y="3756598"/>
            <a:ext cx="827471" cy="369332"/>
          </a:xfrm>
          <a:prstGeom prst="rect">
            <a:avLst/>
          </a:prstGeom>
        </p:spPr>
        <p:txBody>
          <a:bodyPr wrap="none">
            <a:spAutoFit/>
          </a:bodyPr>
          <a:lstStyle/>
          <a:p>
            <a:r>
              <a:rPr lang="en-US" dirty="0">
                <a:solidFill>
                  <a:srgbClr val="FF0000"/>
                </a:solidFill>
              </a:rPr>
              <a:t>0.1189</a:t>
            </a:r>
          </a:p>
        </p:txBody>
      </p:sp>
    </p:spTree>
    <p:extLst>
      <p:ext uri="{BB962C8B-B14F-4D97-AF65-F5344CB8AC3E}">
        <p14:creationId xmlns:p14="http://schemas.microsoft.com/office/powerpoint/2010/main" val="915323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3" name="Rectangle 2"/>
          <p:cNvSpPr/>
          <p:nvPr/>
        </p:nvSpPr>
        <p:spPr>
          <a:xfrm>
            <a:off x="2988471" y="2648711"/>
            <a:ext cx="941162" cy="20456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136D45F-8F26-47C4-94A9-6495B396DB29}"/>
              </a:ext>
            </a:extLst>
          </p:cNvPr>
          <p:cNvPicPr>
            <a:picLocks noChangeAspect="1"/>
          </p:cNvPicPr>
          <p:nvPr/>
        </p:nvPicPr>
        <p:blipFill>
          <a:blip r:embed="rId2"/>
          <a:stretch>
            <a:fillRect/>
          </a:stretch>
        </p:blipFill>
        <p:spPr>
          <a:xfrm>
            <a:off x="6885047" y="170763"/>
            <a:ext cx="1721995" cy="962150"/>
          </a:xfrm>
          <a:prstGeom prst="rect">
            <a:avLst/>
          </a:prstGeom>
          <a:ln>
            <a:solidFill>
              <a:srgbClr val="7030A0"/>
            </a:solidFill>
          </a:ln>
        </p:spPr>
      </p:pic>
      <p:pic>
        <p:nvPicPr>
          <p:cNvPr id="25" name="Picture 24">
            <a:extLst>
              <a:ext uri="{FF2B5EF4-FFF2-40B4-BE49-F238E27FC236}">
                <a16:creationId xmlns:a16="http://schemas.microsoft.com/office/drawing/2014/main" id="{167CE6F1-4B1B-4347-85DC-F457FC99163F}"/>
              </a:ext>
            </a:extLst>
          </p:cNvPr>
          <p:cNvPicPr>
            <a:picLocks noChangeAspect="1"/>
          </p:cNvPicPr>
          <p:nvPr/>
        </p:nvPicPr>
        <p:blipFill>
          <a:blip r:embed="rId3"/>
          <a:stretch>
            <a:fillRect/>
          </a:stretch>
        </p:blipFill>
        <p:spPr>
          <a:xfrm>
            <a:off x="5916628" y="1157558"/>
            <a:ext cx="3083573" cy="481075"/>
          </a:xfrm>
          <a:prstGeom prst="rect">
            <a:avLst/>
          </a:prstGeom>
          <a:ln>
            <a:solidFill>
              <a:srgbClr val="7030A0"/>
            </a:solidFill>
          </a:ln>
        </p:spPr>
      </p:pic>
      <p:sp>
        <p:nvSpPr>
          <p:cNvPr id="26" name="Rectangle 25">
            <a:extLst>
              <a:ext uri="{FF2B5EF4-FFF2-40B4-BE49-F238E27FC236}">
                <a16:creationId xmlns:a16="http://schemas.microsoft.com/office/drawing/2014/main" id="{0CE265FD-9CBD-4329-9998-DB9A3C7410FF}"/>
              </a:ext>
            </a:extLst>
          </p:cNvPr>
          <p:cNvSpPr/>
          <p:nvPr/>
        </p:nvSpPr>
        <p:spPr>
          <a:xfrm>
            <a:off x="7978348" y="383615"/>
            <a:ext cx="322842" cy="38657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4CBFCDF-2A83-4180-9D86-08F8FB547FA4}"/>
              </a:ext>
            </a:extLst>
          </p:cNvPr>
          <p:cNvPicPr>
            <a:picLocks noChangeAspect="1"/>
          </p:cNvPicPr>
          <p:nvPr/>
        </p:nvPicPr>
        <p:blipFill>
          <a:blip r:embed="rId4"/>
          <a:stretch>
            <a:fillRect/>
          </a:stretch>
        </p:blipFill>
        <p:spPr>
          <a:xfrm>
            <a:off x="45102" y="44350"/>
            <a:ext cx="4147862" cy="426161"/>
          </a:xfrm>
          <a:prstGeom prst="rect">
            <a:avLst/>
          </a:prstGeom>
          <a:ln>
            <a:solidFill>
              <a:srgbClr val="7030A0"/>
            </a:solidFill>
          </a:ln>
        </p:spPr>
      </p:pic>
      <p:sp>
        <p:nvSpPr>
          <p:cNvPr id="27" name="TextBox 26">
            <a:extLst>
              <a:ext uri="{FF2B5EF4-FFF2-40B4-BE49-F238E27FC236}">
                <a16:creationId xmlns:a16="http://schemas.microsoft.com/office/drawing/2014/main" id="{1BF21DD5-DFAD-4A82-AC12-714A29E44ED2}"/>
              </a:ext>
            </a:extLst>
          </p:cNvPr>
          <p:cNvSpPr txBox="1"/>
          <p:nvPr/>
        </p:nvSpPr>
        <p:spPr>
          <a:xfrm>
            <a:off x="-15331" y="496198"/>
            <a:ext cx="3726465" cy="369332"/>
          </a:xfrm>
          <a:prstGeom prst="rect">
            <a:avLst/>
          </a:prstGeom>
          <a:noFill/>
          <a:ln>
            <a:solidFill>
              <a:srgbClr val="7030A0"/>
            </a:solidFill>
          </a:ln>
        </p:spPr>
        <p:txBody>
          <a:bodyPr wrap="square" rtlCol="0">
            <a:spAutoFit/>
          </a:bodyPr>
          <a:lstStyle/>
          <a:p>
            <a:r>
              <a:rPr lang="en-US" dirty="0" err="1"/>
              <a:t>z</a:t>
            </a:r>
            <a:r>
              <a:rPr lang="en-US" baseline="-25000" dirty="0" err="1"/>
              <a:t>j</a:t>
            </a:r>
            <a:r>
              <a:rPr lang="en-US" dirty="0"/>
              <a:t> = z</a:t>
            </a:r>
            <a:r>
              <a:rPr lang="en-US" baseline="-25000" dirty="0"/>
              <a:t>1</a:t>
            </a:r>
            <a:r>
              <a:rPr lang="en-US" dirty="0"/>
              <a:t> output from previous exercise  </a:t>
            </a:r>
          </a:p>
        </p:txBody>
      </p:sp>
      <p:sp>
        <p:nvSpPr>
          <p:cNvPr id="28" name="TextBox 27">
            <a:extLst>
              <a:ext uri="{FF2B5EF4-FFF2-40B4-BE49-F238E27FC236}">
                <a16:creationId xmlns:a16="http://schemas.microsoft.com/office/drawing/2014/main" id="{3B47713A-097E-47C1-9F46-780F7432D2DD}"/>
              </a:ext>
            </a:extLst>
          </p:cNvPr>
          <p:cNvSpPr txBox="1"/>
          <p:nvPr/>
        </p:nvSpPr>
        <p:spPr>
          <a:xfrm>
            <a:off x="4460488" y="147346"/>
            <a:ext cx="1653481" cy="646331"/>
          </a:xfrm>
          <a:prstGeom prst="rect">
            <a:avLst/>
          </a:prstGeom>
          <a:noFill/>
          <a:ln>
            <a:solidFill>
              <a:srgbClr val="7030A0"/>
            </a:solidFill>
          </a:ln>
        </p:spPr>
        <p:txBody>
          <a:bodyPr wrap="square" rtlCol="0">
            <a:spAutoFit/>
          </a:bodyPr>
          <a:lstStyle/>
          <a:p>
            <a:r>
              <a:rPr lang="en-US" dirty="0"/>
              <a:t>(slide 66 in lecture slides)</a:t>
            </a:r>
          </a:p>
        </p:txBody>
      </p:sp>
      <p:sp>
        <p:nvSpPr>
          <p:cNvPr id="31" name="TextBox 30">
            <a:extLst>
              <a:ext uri="{FF2B5EF4-FFF2-40B4-BE49-F238E27FC236}">
                <a16:creationId xmlns:a16="http://schemas.microsoft.com/office/drawing/2014/main" id="{D693C449-8C4A-4980-B11C-9B9F2FE44B6A}"/>
              </a:ext>
            </a:extLst>
          </p:cNvPr>
          <p:cNvSpPr txBox="1"/>
          <p:nvPr/>
        </p:nvSpPr>
        <p:spPr>
          <a:xfrm>
            <a:off x="-10232" y="1318650"/>
            <a:ext cx="3049838" cy="461665"/>
          </a:xfrm>
          <a:prstGeom prst="rect">
            <a:avLst/>
          </a:prstGeom>
          <a:noFill/>
          <a:ln>
            <a:solidFill>
              <a:srgbClr val="7030A0"/>
            </a:solidFill>
          </a:ln>
        </p:spPr>
        <p:txBody>
          <a:bodyPr wrap="square" rtlCol="0">
            <a:spAutoFit/>
          </a:bodyPr>
          <a:lstStyle/>
          <a:p>
            <a:r>
              <a:rPr lang="en-US" sz="1200" dirty="0"/>
              <a:t>Note that there will only be one term in the “sum” (since there’s only one output node).</a:t>
            </a:r>
          </a:p>
        </p:txBody>
      </p:sp>
      <p:sp>
        <p:nvSpPr>
          <p:cNvPr id="32" name="TextBox 31">
            <a:extLst>
              <a:ext uri="{FF2B5EF4-FFF2-40B4-BE49-F238E27FC236}">
                <a16:creationId xmlns:a16="http://schemas.microsoft.com/office/drawing/2014/main" id="{07A89944-EC28-49FF-8DB9-67A3BD45634A}"/>
              </a:ext>
            </a:extLst>
          </p:cNvPr>
          <p:cNvSpPr txBox="1"/>
          <p:nvPr/>
        </p:nvSpPr>
        <p:spPr>
          <a:xfrm rot="2611621">
            <a:off x="5826895" y="2395841"/>
            <a:ext cx="827471" cy="369332"/>
          </a:xfrm>
          <a:prstGeom prst="rect">
            <a:avLst/>
          </a:prstGeom>
          <a:noFill/>
        </p:spPr>
        <p:txBody>
          <a:bodyPr wrap="none" rtlCol="0">
            <a:spAutoFit/>
          </a:bodyPr>
          <a:lstStyle/>
          <a:p>
            <a:r>
              <a:rPr lang="en-US" dirty="0">
                <a:solidFill>
                  <a:srgbClr val="FF0000"/>
                </a:solidFill>
              </a:rPr>
              <a:t>0.1343</a:t>
            </a:r>
            <a:endParaRPr lang="en-US" baseline="-25000" dirty="0">
              <a:solidFill>
                <a:srgbClr val="FF0000"/>
              </a:solidFill>
            </a:endParaRPr>
          </a:p>
        </p:txBody>
      </p:sp>
      <p:sp>
        <p:nvSpPr>
          <p:cNvPr id="33" name="Rectangle 32">
            <a:extLst>
              <a:ext uri="{FF2B5EF4-FFF2-40B4-BE49-F238E27FC236}">
                <a16:creationId xmlns:a16="http://schemas.microsoft.com/office/drawing/2014/main" id="{30FDC378-3376-4955-8209-5FD3C9C62D33}"/>
              </a:ext>
            </a:extLst>
          </p:cNvPr>
          <p:cNvSpPr/>
          <p:nvPr/>
        </p:nvSpPr>
        <p:spPr>
          <a:xfrm>
            <a:off x="5067641" y="3756598"/>
            <a:ext cx="827471" cy="369332"/>
          </a:xfrm>
          <a:prstGeom prst="rect">
            <a:avLst/>
          </a:prstGeom>
        </p:spPr>
        <p:txBody>
          <a:bodyPr wrap="none">
            <a:spAutoFit/>
          </a:bodyPr>
          <a:lstStyle/>
          <a:p>
            <a:r>
              <a:rPr lang="en-US" dirty="0">
                <a:solidFill>
                  <a:srgbClr val="FF0000"/>
                </a:solidFill>
              </a:rPr>
              <a:t>0.1189</a:t>
            </a:r>
          </a:p>
        </p:txBody>
      </p:sp>
      <p:sp>
        <p:nvSpPr>
          <p:cNvPr id="29" name="TextBox 28">
            <a:extLst>
              <a:ext uri="{FF2B5EF4-FFF2-40B4-BE49-F238E27FC236}">
                <a16:creationId xmlns:a16="http://schemas.microsoft.com/office/drawing/2014/main" id="{BEF55947-64F6-4E43-9562-7495BF512C62}"/>
              </a:ext>
            </a:extLst>
          </p:cNvPr>
          <p:cNvSpPr txBox="1"/>
          <p:nvPr/>
        </p:nvSpPr>
        <p:spPr>
          <a:xfrm>
            <a:off x="22800" y="919681"/>
            <a:ext cx="3726465" cy="369332"/>
          </a:xfrm>
          <a:prstGeom prst="rect">
            <a:avLst/>
          </a:prstGeom>
          <a:noFill/>
          <a:ln>
            <a:solidFill>
              <a:srgbClr val="7030A0"/>
            </a:solidFill>
          </a:ln>
        </p:spPr>
        <p:txBody>
          <a:bodyPr wrap="square" rtlCol="0">
            <a:spAutoFit/>
          </a:bodyPr>
          <a:lstStyle/>
          <a:p>
            <a:r>
              <a:rPr lang="en-US" dirty="0" err="1"/>
              <a:t>w</a:t>
            </a:r>
            <a:r>
              <a:rPr lang="en-US" baseline="-25000" dirty="0" err="1"/>
              <a:t>kj</a:t>
            </a:r>
            <a:r>
              <a:rPr lang="en-US" dirty="0"/>
              <a:t> = w</a:t>
            </a:r>
            <a:r>
              <a:rPr lang="en-US" baseline="30000" dirty="0"/>
              <a:t>(2)</a:t>
            </a:r>
            <a:r>
              <a:rPr lang="en-US" baseline="-25000" dirty="0"/>
              <a:t>11</a:t>
            </a:r>
            <a:r>
              <a:rPr lang="en-US" dirty="0"/>
              <a:t> weight </a:t>
            </a:r>
            <a:r>
              <a:rPr lang="en-US" u="sng" dirty="0"/>
              <a:t>before</a:t>
            </a:r>
            <a:r>
              <a:rPr lang="en-US" dirty="0"/>
              <a:t> update (0.1)  </a:t>
            </a:r>
          </a:p>
        </p:txBody>
      </p:sp>
    </p:spTree>
    <p:extLst>
      <p:ext uri="{BB962C8B-B14F-4D97-AF65-F5344CB8AC3E}">
        <p14:creationId xmlns:p14="http://schemas.microsoft.com/office/powerpoint/2010/main" val="419143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119A-6C17-4443-AF2F-6AAA360E4F52}"/>
              </a:ext>
            </a:extLst>
          </p:cNvPr>
          <p:cNvSpPr>
            <a:spLocks noGrp="1"/>
          </p:cNvSpPr>
          <p:nvPr>
            <p:ph type="title"/>
          </p:nvPr>
        </p:nvSpPr>
        <p:spPr/>
        <p:txBody>
          <a:bodyPr/>
          <a:lstStyle/>
          <a:p>
            <a:r>
              <a:rPr lang="en-US" dirty="0"/>
              <a:t>Recap from last time</a:t>
            </a:r>
          </a:p>
        </p:txBody>
      </p:sp>
      <p:sp>
        <p:nvSpPr>
          <p:cNvPr id="3" name="Content Placeholder 2">
            <a:extLst>
              <a:ext uri="{FF2B5EF4-FFF2-40B4-BE49-F238E27FC236}">
                <a16:creationId xmlns:a16="http://schemas.microsoft.com/office/drawing/2014/main" id="{661DE348-0F62-4244-9457-C9F1E0E93B58}"/>
              </a:ext>
            </a:extLst>
          </p:cNvPr>
          <p:cNvSpPr>
            <a:spLocks noGrp="1"/>
          </p:cNvSpPr>
          <p:nvPr>
            <p:ph idx="1"/>
          </p:nvPr>
        </p:nvSpPr>
        <p:spPr/>
        <p:txBody>
          <a:bodyPr/>
          <a:lstStyle/>
          <a:p>
            <a:r>
              <a:rPr lang="en-US" dirty="0"/>
              <a:t>We completed sample problems for two neural network architectures.</a:t>
            </a:r>
          </a:p>
          <a:p>
            <a:r>
              <a:rPr lang="en-US" dirty="0"/>
              <a:t>For each problem, we computed the output for each hidden and output node, given a set of inputs.</a:t>
            </a:r>
          </a:p>
          <a:p>
            <a:r>
              <a:rPr lang="en-US" dirty="0"/>
              <a:t>For this recitation, we will complete problems that ask us to train the first architecture, given different sets of input values.</a:t>
            </a:r>
          </a:p>
          <a:p>
            <a:r>
              <a:rPr lang="en-US" dirty="0"/>
              <a:t>For HW7 Part I, you will train the second architecture.</a:t>
            </a:r>
          </a:p>
        </p:txBody>
      </p:sp>
    </p:spTree>
    <p:extLst>
      <p:ext uri="{BB962C8B-B14F-4D97-AF65-F5344CB8AC3E}">
        <p14:creationId xmlns:p14="http://schemas.microsoft.com/office/powerpoint/2010/main" val="3015920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3" name="Rectangle 2"/>
          <p:cNvSpPr/>
          <p:nvPr/>
        </p:nvSpPr>
        <p:spPr>
          <a:xfrm>
            <a:off x="2988471" y="2648711"/>
            <a:ext cx="941162" cy="20456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136D45F-8F26-47C4-94A9-6495B396DB29}"/>
              </a:ext>
            </a:extLst>
          </p:cNvPr>
          <p:cNvPicPr>
            <a:picLocks noChangeAspect="1"/>
          </p:cNvPicPr>
          <p:nvPr/>
        </p:nvPicPr>
        <p:blipFill>
          <a:blip r:embed="rId2"/>
          <a:stretch>
            <a:fillRect/>
          </a:stretch>
        </p:blipFill>
        <p:spPr>
          <a:xfrm>
            <a:off x="6885047" y="170763"/>
            <a:ext cx="1721995" cy="962150"/>
          </a:xfrm>
          <a:prstGeom prst="rect">
            <a:avLst/>
          </a:prstGeom>
          <a:ln>
            <a:solidFill>
              <a:srgbClr val="7030A0"/>
            </a:solidFill>
          </a:ln>
        </p:spPr>
      </p:pic>
      <p:pic>
        <p:nvPicPr>
          <p:cNvPr id="25" name="Picture 24">
            <a:extLst>
              <a:ext uri="{FF2B5EF4-FFF2-40B4-BE49-F238E27FC236}">
                <a16:creationId xmlns:a16="http://schemas.microsoft.com/office/drawing/2014/main" id="{167CE6F1-4B1B-4347-85DC-F457FC99163F}"/>
              </a:ext>
            </a:extLst>
          </p:cNvPr>
          <p:cNvPicPr>
            <a:picLocks noChangeAspect="1"/>
          </p:cNvPicPr>
          <p:nvPr/>
        </p:nvPicPr>
        <p:blipFill>
          <a:blip r:embed="rId3"/>
          <a:stretch>
            <a:fillRect/>
          </a:stretch>
        </p:blipFill>
        <p:spPr>
          <a:xfrm>
            <a:off x="5916628" y="1157558"/>
            <a:ext cx="3083573" cy="481075"/>
          </a:xfrm>
          <a:prstGeom prst="rect">
            <a:avLst/>
          </a:prstGeom>
          <a:ln>
            <a:solidFill>
              <a:srgbClr val="7030A0"/>
            </a:solidFill>
          </a:ln>
        </p:spPr>
      </p:pic>
      <p:sp>
        <p:nvSpPr>
          <p:cNvPr id="26" name="Rectangle 25">
            <a:extLst>
              <a:ext uri="{FF2B5EF4-FFF2-40B4-BE49-F238E27FC236}">
                <a16:creationId xmlns:a16="http://schemas.microsoft.com/office/drawing/2014/main" id="{0CE265FD-9CBD-4329-9998-DB9A3C7410FF}"/>
              </a:ext>
            </a:extLst>
          </p:cNvPr>
          <p:cNvSpPr/>
          <p:nvPr/>
        </p:nvSpPr>
        <p:spPr>
          <a:xfrm>
            <a:off x="7978348" y="383615"/>
            <a:ext cx="322842" cy="38657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4CBFCDF-2A83-4180-9D86-08F8FB547FA4}"/>
              </a:ext>
            </a:extLst>
          </p:cNvPr>
          <p:cNvPicPr>
            <a:picLocks noChangeAspect="1"/>
          </p:cNvPicPr>
          <p:nvPr/>
        </p:nvPicPr>
        <p:blipFill>
          <a:blip r:embed="rId4"/>
          <a:stretch>
            <a:fillRect/>
          </a:stretch>
        </p:blipFill>
        <p:spPr>
          <a:xfrm>
            <a:off x="45102" y="44350"/>
            <a:ext cx="4147862" cy="426161"/>
          </a:xfrm>
          <a:prstGeom prst="rect">
            <a:avLst/>
          </a:prstGeom>
          <a:ln>
            <a:solidFill>
              <a:srgbClr val="7030A0"/>
            </a:solidFill>
          </a:ln>
        </p:spPr>
      </p:pic>
      <p:sp>
        <p:nvSpPr>
          <p:cNvPr id="32" name="TextBox 31">
            <a:extLst>
              <a:ext uri="{FF2B5EF4-FFF2-40B4-BE49-F238E27FC236}">
                <a16:creationId xmlns:a16="http://schemas.microsoft.com/office/drawing/2014/main" id="{07A89944-EC28-49FF-8DB9-67A3BD45634A}"/>
              </a:ext>
            </a:extLst>
          </p:cNvPr>
          <p:cNvSpPr txBox="1"/>
          <p:nvPr/>
        </p:nvSpPr>
        <p:spPr>
          <a:xfrm rot="2611621">
            <a:off x="5826895" y="2395841"/>
            <a:ext cx="827471" cy="369332"/>
          </a:xfrm>
          <a:prstGeom prst="rect">
            <a:avLst/>
          </a:prstGeom>
          <a:noFill/>
        </p:spPr>
        <p:txBody>
          <a:bodyPr wrap="none" rtlCol="0">
            <a:spAutoFit/>
          </a:bodyPr>
          <a:lstStyle/>
          <a:p>
            <a:r>
              <a:rPr lang="en-US" dirty="0">
                <a:solidFill>
                  <a:srgbClr val="FF0000"/>
                </a:solidFill>
              </a:rPr>
              <a:t>0.1343</a:t>
            </a:r>
            <a:endParaRPr lang="en-US" baseline="-25000" dirty="0">
              <a:solidFill>
                <a:srgbClr val="FF0000"/>
              </a:solidFill>
            </a:endParaRPr>
          </a:p>
        </p:txBody>
      </p:sp>
      <p:sp>
        <p:nvSpPr>
          <p:cNvPr id="33" name="Rectangle 32">
            <a:extLst>
              <a:ext uri="{FF2B5EF4-FFF2-40B4-BE49-F238E27FC236}">
                <a16:creationId xmlns:a16="http://schemas.microsoft.com/office/drawing/2014/main" id="{30FDC378-3376-4955-8209-5FD3C9C62D33}"/>
              </a:ext>
            </a:extLst>
          </p:cNvPr>
          <p:cNvSpPr/>
          <p:nvPr/>
        </p:nvSpPr>
        <p:spPr>
          <a:xfrm>
            <a:off x="5067641" y="3756598"/>
            <a:ext cx="827471" cy="369332"/>
          </a:xfrm>
          <a:prstGeom prst="rect">
            <a:avLst/>
          </a:prstGeom>
        </p:spPr>
        <p:txBody>
          <a:bodyPr wrap="none">
            <a:spAutoFit/>
          </a:bodyPr>
          <a:lstStyle/>
          <a:p>
            <a:r>
              <a:rPr lang="en-US" dirty="0">
                <a:solidFill>
                  <a:srgbClr val="FF0000"/>
                </a:solidFill>
              </a:rPr>
              <a:t>0.1189</a:t>
            </a:r>
          </a:p>
        </p:txBody>
      </p:sp>
      <p:sp>
        <p:nvSpPr>
          <p:cNvPr id="29" name="TextBox 28">
            <a:extLst>
              <a:ext uri="{FF2B5EF4-FFF2-40B4-BE49-F238E27FC236}">
                <a16:creationId xmlns:a16="http://schemas.microsoft.com/office/drawing/2014/main" id="{1A7DA0BE-DAB7-482B-A52E-DE24CC29B061}"/>
              </a:ext>
            </a:extLst>
          </p:cNvPr>
          <p:cNvSpPr txBox="1"/>
          <p:nvPr/>
        </p:nvSpPr>
        <p:spPr>
          <a:xfrm>
            <a:off x="15667" y="533775"/>
            <a:ext cx="5051973" cy="646331"/>
          </a:xfrm>
          <a:prstGeom prst="rect">
            <a:avLst/>
          </a:prstGeom>
          <a:noFill/>
          <a:ln>
            <a:solidFill>
              <a:srgbClr val="7030A0"/>
            </a:solidFill>
          </a:ln>
        </p:spPr>
        <p:txBody>
          <a:bodyPr wrap="square" rtlCol="0">
            <a:spAutoFit/>
          </a:bodyPr>
          <a:lstStyle/>
          <a:p>
            <a:r>
              <a:rPr lang="el-GR" dirty="0"/>
              <a:t>δ</a:t>
            </a:r>
            <a:r>
              <a:rPr lang="en-US" baseline="-25000" dirty="0"/>
              <a:t>z1</a:t>
            </a:r>
            <a:r>
              <a:rPr lang="en-US" dirty="0"/>
              <a:t> = z</a:t>
            </a:r>
            <a:r>
              <a:rPr lang="en-US" baseline="-25000" dirty="0"/>
              <a:t>1</a:t>
            </a:r>
            <a:r>
              <a:rPr lang="en-US" dirty="0"/>
              <a:t>*(1–z</a:t>
            </a:r>
            <a:r>
              <a:rPr lang="en-US" baseline="-25000" dirty="0"/>
              <a:t>1</a:t>
            </a:r>
            <a:r>
              <a:rPr lang="en-US" dirty="0"/>
              <a:t>)*(w</a:t>
            </a:r>
            <a:r>
              <a:rPr lang="en-US" baseline="30000" dirty="0"/>
              <a:t>(2)</a:t>
            </a:r>
            <a:r>
              <a:rPr lang="en-US" baseline="-25000" dirty="0"/>
              <a:t>11</a:t>
            </a:r>
            <a:r>
              <a:rPr lang="en-US" dirty="0"/>
              <a:t>*</a:t>
            </a:r>
            <a:r>
              <a:rPr lang="el-GR" dirty="0"/>
              <a:t>δ</a:t>
            </a:r>
            <a:r>
              <a:rPr lang="en-US" baseline="-25000" dirty="0"/>
              <a:t>y1</a:t>
            </a:r>
            <a:r>
              <a:rPr lang="en-US" dirty="0"/>
              <a:t>) = 0.5498*(1-0.5498)*[0.1*-0.1146]  = -0.0028 </a:t>
            </a:r>
          </a:p>
        </p:txBody>
      </p:sp>
    </p:spTree>
    <p:extLst>
      <p:ext uri="{BB962C8B-B14F-4D97-AF65-F5344CB8AC3E}">
        <p14:creationId xmlns:p14="http://schemas.microsoft.com/office/powerpoint/2010/main" val="2027219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3" name="Rectangle 2"/>
          <p:cNvSpPr/>
          <p:nvPr/>
        </p:nvSpPr>
        <p:spPr>
          <a:xfrm>
            <a:off x="2988471" y="2648711"/>
            <a:ext cx="941162" cy="20456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136D45F-8F26-47C4-94A9-6495B396DB29}"/>
              </a:ext>
            </a:extLst>
          </p:cNvPr>
          <p:cNvPicPr>
            <a:picLocks noChangeAspect="1"/>
          </p:cNvPicPr>
          <p:nvPr/>
        </p:nvPicPr>
        <p:blipFill>
          <a:blip r:embed="rId2"/>
          <a:stretch>
            <a:fillRect/>
          </a:stretch>
        </p:blipFill>
        <p:spPr>
          <a:xfrm>
            <a:off x="6885047" y="170763"/>
            <a:ext cx="1721995" cy="962150"/>
          </a:xfrm>
          <a:prstGeom prst="rect">
            <a:avLst/>
          </a:prstGeom>
          <a:ln>
            <a:solidFill>
              <a:srgbClr val="7030A0"/>
            </a:solidFill>
          </a:ln>
        </p:spPr>
      </p:pic>
      <p:pic>
        <p:nvPicPr>
          <p:cNvPr id="25" name="Picture 24">
            <a:extLst>
              <a:ext uri="{FF2B5EF4-FFF2-40B4-BE49-F238E27FC236}">
                <a16:creationId xmlns:a16="http://schemas.microsoft.com/office/drawing/2014/main" id="{167CE6F1-4B1B-4347-85DC-F457FC99163F}"/>
              </a:ext>
            </a:extLst>
          </p:cNvPr>
          <p:cNvPicPr>
            <a:picLocks noChangeAspect="1"/>
          </p:cNvPicPr>
          <p:nvPr/>
        </p:nvPicPr>
        <p:blipFill>
          <a:blip r:embed="rId3"/>
          <a:stretch>
            <a:fillRect/>
          </a:stretch>
        </p:blipFill>
        <p:spPr>
          <a:xfrm>
            <a:off x="5916628" y="1157558"/>
            <a:ext cx="3083573" cy="481075"/>
          </a:xfrm>
          <a:prstGeom prst="rect">
            <a:avLst/>
          </a:prstGeom>
          <a:ln>
            <a:solidFill>
              <a:srgbClr val="7030A0"/>
            </a:solidFill>
          </a:ln>
        </p:spPr>
      </p:pic>
      <p:sp>
        <p:nvSpPr>
          <p:cNvPr id="26" name="Rectangle 25">
            <a:extLst>
              <a:ext uri="{FF2B5EF4-FFF2-40B4-BE49-F238E27FC236}">
                <a16:creationId xmlns:a16="http://schemas.microsoft.com/office/drawing/2014/main" id="{0CE265FD-9CBD-4329-9998-DB9A3C7410FF}"/>
              </a:ext>
            </a:extLst>
          </p:cNvPr>
          <p:cNvSpPr/>
          <p:nvPr/>
        </p:nvSpPr>
        <p:spPr>
          <a:xfrm>
            <a:off x="8245976" y="383615"/>
            <a:ext cx="322842" cy="38657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F65BF10-2D0F-49B1-83E6-E56E451427A6}"/>
              </a:ext>
            </a:extLst>
          </p:cNvPr>
          <p:cNvSpPr txBox="1"/>
          <p:nvPr/>
        </p:nvSpPr>
        <p:spPr>
          <a:xfrm>
            <a:off x="27466" y="0"/>
            <a:ext cx="3661944" cy="923330"/>
          </a:xfrm>
          <a:prstGeom prst="rect">
            <a:avLst/>
          </a:prstGeom>
          <a:noFill/>
          <a:ln>
            <a:solidFill>
              <a:srgbClr val="7030A0"/>
            </a:solidFill>
          </a:ln>
        </p:spPr>
        <p:txBody>
          <a:bodyPr wrap="square" rtlCol="0">
            <a:spAutoFit/>
          </a:bodyPr>
          <a:lstStyle/>
          <a:p>
            <a:r>
              <a:rPr lang="en-US" dirty="0"/>
              <a:t>x</a:t>
            </a:r>
            <a:r>
              <a:rPr lang="en-US" baseline="-25000" dirty="0"/>
              <a:t>i</a:t>
            </a:r>
            <a:r>
              <a:rPr lang="en-US" dirty="0"/>
              <a:t> = input specified for input node on the originating end of the edge   </a:t>
            </a:r>
          </a:p>
          <a:p>
            <a:r>
              <a:rPr lang="en-US" b="1" dirty="0"/>
              <a:t>x </a:t>
            </a:r>
            <a:r>
              <a:rPr lang="en-US" dirty="0"/>
              <a:t>= [1, 1, 0] for this first example</a:t>
            </a:r>
            <a:endParaRPr lang="en-US" b="1" dirty="0"/>
          </a:p>
        </p:txBody>
      </p:sp>
      <p:sp>
        <p:nvSpPr>
          <p:cNvPr id="32" name="TextBox 31">
            <a:extLst>
              <a:ext uri="{FF2B5EF4-FFF2-40B4-BE49-F238E27FC236}">
                <a16:creationId xmlns:a16="http://schemas.microsoft.com/office/drawing/2014/main" id="{24C814EE-AB4B-4C7F-B112-198A2AD6068B}"/>
              </a:ext>
            </a:extLst>
          </p:cNvPr>
          <p:cNvSpPr txBox="1"/>
          <p:nvPr/>
        </p:nvSpPr>
        <p:spPr>
          <a:xfrm rot="2611621">
            <a:off x="5826895" y="2395841"/>
            <a:ext cx="827471" cy="369332"/>
          </a:xfrm>
          <a:prstGeom prst="rect">
            <a:avLst/>
          </a:prstGeom>
          <a:noFill/>
        </p:spPr>
        <p:txBody>
          <a:bodyPr wrap="none" rtlCol="0">
            <a:spAutoFit/>
          </a:bodyPr>
          <a:lstStyle/>
          <a:p>
            <a:r>
              <a:rPr lang="en-US" dirty="0">
                <a:solidFill>
                  <a:srgbClr val="FF0000"/>
                </a:solidFill>
              </a:rPr>
              <a:t>0.1343</a:t>
            </a:r>
            <a:endParaRPr lang="en-US" baseline="-25000" dirty="0">
              <a:solidFill>
                <a:srgbClr val="FF0000"/>
              </a:solidFill>
            </a:endParaRPr>
          </a:p>
        </p:txBody>
      </p:sp>
      <p:sp>
        <p:nvSpPr>
          <p:cNvPr id="33" name="Rectangle 32">
            <a:extLst>
              <a:ext uri="{FF2B5EF4-FFF2-40B4-BE49-F238E27FC236}">
                <a16:creationId xmlns:a16="http://schemas.microsoft.com/office/drawing/2014/main" id="{57DFF8D5-023C-4275-8F76-A6D79E671791}"/>
              </a:ext>
            </a:extLst>
          </p:cNvPr>
          <p:cNvSpPr/>
          <p:nvPr/>
        </p:nvSpPr>
        <p:spPr>
          <a:xfrm>
            <a:off x="5067641" y="3756598"/>
            <a:ext cx="827471" cy="369332"/>
          </a:xfrm>
          <a:prstGeom prst="rect">
            <a:avLst/>
          </a:prstGeom>
        </p:spPr>
        <p:txBody>
          <a:bodyPr wrap="none">
            <a:spAutoFit/>
          </a:bodyPr>
          <a:lstStyle/>
          <a:p>
            <a:r>
              <a:rPr lang="en-US" dirty="0">
                <a:solidFill>
                  <a:srgbClr val="FF0000"/>
                </a:solidFill>
              </a:rPr>
              <a:t>0.1189</a:t>
            </a:r>
          </a:p>
        </p:txBody>
      </p:sp>
    </p:spTree>
    <p:extLst>
      <p:ext uri="{BB962C8B-B14F-4D97-AF65-F5344CB8AC3E}">
        <p14:creationId xmlns:p14="http://schemas.microsoft.com/office/powerpoint/2010/main" val="677810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3" name="Rectangle 2"/>
          <p:cNvSpPr/>
          <p:nvPr/>
        </p:nvSpPr>
        <p:spPr>
          <a:xfrm>
            <a:off x="2988471" y="2648711"/>
            <a:ext cx="941162" cy="20456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136D45F-8F26-47C4-94A9-6495B396DB29}"/>
              </a:ext>
            </a:extLst>
          </p:cNvPr>
          <p:cNvPicPr>
            <a:picLocks noChangeAspect="1"/>
          </p:cNvPicPr>
          <p:nvPr/>
        </p:nvPicPr>
        <p:blipFill>
          <a:blip r:embed="rId2"/>
          <a:stretch>
            <a:fillRect/>
          </a:stretch>
        </p:blipFill>
        <p:spPr>
          <a:xfrm>
            <a:off x="6885047" y="170763"/>
            <a:ext cx="1721995" cy="962150"/>
          </a:xfrm>
          <a:prstGeom prst="rect">
            <a:avLst/>
          </a:prstGeom>
          <a:ln>
            <a:solidFill>
              <a:srgbClr val="7030A0"/>
            </a:solidFill>
          </a:ln>
        </p:spPr>
      </p:pic>
      <p:pic>
        <p:nvPicPr>
          <p:cNvPr id="25" name="Picture 24">
            <a:extLst>
              <a:ext uri="{FF2B5EF4-FFF2-40B4-BE49-F238E27FC236}">
                <a16:creationId xmlns:a16="http://schemas.microsoft.com/office/drawing/2014/main" id="{167CE6F1-4B1B-4347-85DC-F457FC99163F}"/>
              </a:ext>
            </a:extLst>
          </p:cNvPr>
          <p:cNvPicPr>
            <a:picLocks noChangeAspect="1"/>
          </p:cNvPicPr>
          <p:nvPr/>
        </p:nvPicPr>
        <p:blipFill>
          <a:blip r:embed="rId3"/>
          <a:stretch>
            <a:fillRect/>
          </a:stretch>
        </p:blipFill>
        <p:spPr>
          <a:xfrm>
            <a:off x="5916628" y="1157558"/>
            <a:ext cx="3083573" cy="481075"/>
          </a:xfrm>
          <a:prstGeom prst="rect">
            <a:avLst/>
          </a:prstGeom>
          <a:ln>
            <a:solidFill>
              <a:srgbClr val="7030A0"/>
            </a:solidFill>
          </a:ln>
        </p:spPr>
      </p:pic>
      <p:sp>
        <p:nvSpPr>
          <p:cNvPr id="32" name="TextBox 31">
            <a:extLst>
              <a:ext uri="{FF2B5EF4-FFF2-40B4-BE49-F238E27FC236}">
                <a16:creationId xmlns:a16="http://schemas.microsoft.com/office/drawing/2014/main" id="{24C814EE-AB4B-4C7F-B112-198A2AD6068B}"/>
              </a:ext>
            </a:extLst>
          </p:cNvPr>
          <p:cNvSpPr txBox="1"/>
          <p:nvPr/>
        </p:nvSpPr>
        <p:spPr>
          <a:xfrm rot="2611621">
            <a:off x="5826895" y="2395841"/>
            <a:ext cx="827471" cy="369332"/>
          </a:xfrm>
          <a:prstGeom prst="rect">
            <a:avLst/>
          </a:prstGeom>
          <a:noFill/>
        </p:spPr>
        <p:txBody>
          <a:bodyPr wrap="none" rtlCol="0">
            <a:spAutoFit/>
          </a:bodyPr>
          <a:lstStyle/>
          <a:p>
            <a:r>
              <a:rPr lang="en-US" dirty="0">
                <a:solidFill>
                  <a:srgbClr val="FF0000"/>
                </a:solidFill>
              </a:rPr>
              <a:t>0.1343</a:t>
            </a:r>
            <a:endParaRPr lang="en-US" baseline="-25000" dirty="0">
              <a:solidFill>
                <a:srgbClr val="FF0000"/>
              </a:solidFill>
            </a:endParaRPr>
          </a:p>
        </p:txBody>
      </p:sp>
      <p:sp>
        <p:nvSpPr>
          <p:cNvPr id="33" name="Rectangle 32">
            <a:extLst>
              <a:ext uri="{FF2B5EF4-FFF2-40B4-BE49-F238E27FC236}">
                <a16:creationId xmlns:a16="http://schemas.microsoft.com/office/drawing/2014/main" id="{57DFF8D5-023C-4275-8F76-A6D79E671791}"/>
              </a:ext>
            </a:extLst>
          </p:cNvPr>
          <p:cNvSpPr/>
          <p:nvPr/>
        </p:nvSpPr>
        <p:spPr>
          <a:xfrm>
            <a:off x="5067641" y="3756598"/>
            <a:ext cx="827471" cy="369332"/>
          </a:xfrm>
          <a:prstGeom prst="rect">
            <a:avLst/>
          </a:prstGeom>
        </p:spPr>
        <p:txBody>
          <a:bodyPr wrap="none">
            <a:spAutoFit/>
          </a:bodyPr>
          <a:lstStyle/>
          <a:p>
            <a:r>
              <a:rPr lang="en-US" dirty="0">
                <a:solidFill>
                  <a:srgbClr val="FF0000"/>
                </a:solidFill>
              </a:rPr>
              <a:t>0.1189</a:t>
            </a:r>
          </a:p>
        </p:txBody>
      </p:sp>
      <p:sp>
        <p:nvSpPr>
          <p:cNvPr id="27" name="TextBox 26">
            <a:extLst>
              <a:ext uri="{FF2B5EF4-FFF2-40B4-BE49-F238E27FC236}">
                <a16:creationId xmlns:a16="http://schemas.microsoft.com/office/drawing/2014/main" id="{6EF9F43B-0729-4BF0-BE2C-A2DF38ECEBEF}"/>
              </a:ext>
            </a:extLst>
          </p:cNvPr>
          <p:cNvSpPr txBox="1"/>
          <p:nvPr/>
        </p:nvSpPr>
        <p:spPr>
          <a:xfrm>
            <a:off x="27466" y="0"/>
            <a:ext cx="5047266" cy="646331"/>
          </a:xfrm>
          <a:prstGeom prst="rect">
            <a:avLst/>
          </a:prstGeom>
          <a:noFill/>
          <a:ln>
            <a:solidFill>
              <a:srgbClr val="7030A0"/>
            </a:solidFill>
          </a:ln>
        </p:spPr>
        <p:txBody>
          <a:bodyPr wrap="square" rtlCol="0">
            <a:spAutoFit/>
          </a:bodyPr>
          <a:lstStyle/>
          <a:p>
            <a:r>
              <a:rPr lang="en-US" b="1" dirty="0"/>
              <a:t>New w</a:t>
            </a:r>
            <a:r>
              <a:rPr lang="en-US" b="1" baseline="30000" dirty="0"/>
              <a:t>(1)</a:t>
            </a:r>
            <a:r>
              <a:rPr lang="en-US" b="1" baseline="-25000" dirty="0"/>
              <a:t>10:</a:t>
            </a:r>
          </a:p>
          <a:p>
            <a:r>
              <a:rPr lang="en-US" dirty="0"/>
              <a:t>= w</a:t>
            </a:r>
            <a:r>
              <a:rPr lang="en-US" baseline="30000" dirty="0"/>
              <a:t>(1)</a:t>
            </a:r>
            <a:r>
              <a:rPr lang="en-US" baseline="-25000" dirty="0"/>
              <a:t>10</a:t>
            </a:r>
            <a:r>
              <a:rPr lang="en-US" dirty="0"/>
              <a:t> – 0.3*</a:t>
            </a:r>
            <a:r>
              <a:rPr lang="el-GR" dirty="0"/>
              <a:t>δ</a:t>
            </a:r>
            <a:r>
              <a:rPr lang="en-US" baseline="-25000" dirty="0"/>
              <a:t>z1</a:t>
            </a:r>
            <a:r>
              <a:rPr lang="en-US" dirty="0"/>
              <a:t>*x</a:t>
            </a:r>
            <a:r>
              <a:rPr lang="en-US" baseline="-25000" dirty="0"/>
              <a:t>0</a:t>
            </a:r>
            <a:r>
              <a:rPr lang="en-US" dirty="0"/>
              <a:t> = 0.1 + 0.3*0.0028*1 = 0.1008</a:t>
            </a:r>
            <a:endParaRPr lang="en-US" b="1" baseline="-25000" dirty="0"/>
          </a:p>
        </p:txBody>
      </p:sp>
    </p:spTree>
    <p:extLst>
      <p:ext uri="{BB962C8B-B14F-4D97-AF65-F5344CB8AC3E}">
        <p14:creationId xmlns:p14="http://schemas.microsoft.com/office/powerpoint/2010/main" val="1157652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3" name="Rectangle 2"/>
          <p:cNvSpPr/>
          <p:nvPr/>
        </p:nvSpPr>
        <p:spPr>
          <a:xfrm>
            <a:off x="2988471" y="2648711"/>
            <a:ext cx="941162" cy="20456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136D45F-8F26-47C4-94A9-6495B396DB29}"/>
              </a:ext>
            </a:extLst>
          </p:cNvPr>
          <p:cNvPicPr>
            <a:picLocks noChangeAspect="1"/>
          </p:cNvPicPr>
          <p:nvPr/>
        </p:nvPicPr>
        <p:blipFill>
          <a:blip r:embed="rId2"/>
          <a:stretch>
            <a:fillRect/>
          </a:stretch>
        </p:blipFill>
        <p:spPr>
          <a:xfrm>
            <a:off x="6885047" y="170763"/>
            <a:ext cx="1721995" cy="962150"/>
          </a:xfrm>
          <a:prstGeom prst="rect">
            <a:avLst/>
          </a:prstGeom>
          <a:ln>
            <a:solidFill>
              <a:srgbClr val="7030A0"/>
            </a:solidFill>
          </a:ln>
        </p:spPr>
      </p:pic>
      <p:pic>
        <p:nvPicPr>
          <p:cNvPr id="25" name="Picture 24">
            <a:extLst>
              <a:ext uri="{FF2B5EF4-FFF2-40B4-BE49-F238E27FC236}">
                <a16:creationId xmlns:a16="http://schemas.microsoft.com/office/drawing/2014/main" id="{167CE6F1-4B1B-4347-85DC-F457FC99163F}"/>
              </a:ext>
            </a:extLst>
          </p:cNvPr>
          <p:cNvPicPr>
            <a:picLocks noChangeAspect="1"/>
          </p:cNvPicPr>
          <p:nvPr/>
        </p:nvPicPr>
        <p:blipFill>
          <a:blip r:embed="rId3"/>
          <a:stretch>
            <a:fillRect/>
          </a:stretch>
        </p:blipFill>
        <p:spPr>
          <a:xfrm>
            <a:off x="5916628" y="1157558"/>
            <a:ext cx="3083573" cy="481075"/>
          </a:xfrm>
          <a:prstGeom prst="rect">
            <a:avLst/>
          </a:prstGeom>
          <a:ln>
            <a:solidFill>
              <a:srgbClr val="7030A0"/>
            </a:solidFill>
          </a:ln>
        </p:spPr>
      </p:pic>
      <p:sp>
        <p:nvSpPr>
          <p:cNvPr id="32" name="TextBox 31">
            <a:extLst>
              <a:ext uri="{FF2B5EF4-FFF2-40B4-BE49-F238E27FC236}">
                <a16:creationId xmlns:a16="http://schemas.microsoft.com/office/drawing/2014/main" id="{24C814EE-AB4B-4C7F-B112-198A2AD6068B}"/>
              </a:ext>
            </a:extLst>
          </p:cNvPr>
          <p:cNvSpPr txBox="1"/>
          <p:nvPr/>
        </p:nvSpPr>
        <p:spPr>
          <a:xfrm rot="2611621">
            <a:off x="5826895" y="2395841"/>
            <a:ext cx="827471" cy="369332"/>
          </a:xfrm>
          <a:prstGeom prst="rect">
            <a:avLst/>
          </a:prstGeom>
          <a:noFill/>
        </p:spPr>
        <p:txBody>
          <a:bodyPr wrap="none" rtlCol="0">
            <a:spAutoFit/>
          </a:bodyPr>
          <a:lstStyle/>
          <a:p>
            <a:r>
              <a:rPr lang="en-US" dirty="0">
                <a:solidFill>
                  <a:srgbClr val="FF0000"/>
                </a:solidFill>
              </a:rPr>
              <a:t>0.1343</a:t>
            </a:r>
            <a:endParaRPr lang="en-US" baseline="-25000" dirty="0">
              <a:solidFill>
                <a:srgbClr val="FF0000"/>
              </a:solidFill>
            </a:endParaRPr>
          </a:p>
        </p:txBody>
      </p:sp>
      <p:sp>
        <p:nvSpPr>
          <p:cNvPr id="33" name="Rectangle 32">
            <a:extLst>
              <a:ext uri="{FF2B5EF4-FFF2-40B4-BE49-F238E27FC236}">
                <a16:creationId xmlns:a16="http://schemas.microsoft.com/office/drawing/2014/main" id="{57DFF8D5-023C-4275-8F76-A6D79E671791}"/>
              </a:ext>
            </a:extLst>
          </p:cNvPr>
          <p:cNvSpPr/>
          <p:nvPr/>
        </p:nvSpPr>
        <p:spPr>
          <a:xfrm>
            <a:off x="5067641" y="3756598"/>
            <a:ext cx="827471" cy="369332"/>
          </a:xfrm>
          <a:prstGeom prst="rect">
            <a:avLst/>
          </a:prstGeom>
        </p:spPr>
        <p:txBody>
          <a:bodyPr wrap="none">
            <a:spAutoFit/>
          </a:bodyPr>
          <a:lstStyle/>
          <a:p>
            <a:r>
              <a:rPr lang="en-US" dirty="0">
                <a:solidFill>
                  <a:srgbClr val="FF0000"/>
                </a:solidFill>
              </a:rPr>
              <a:t>0.1189</a:t>
            </a:r>
          </a:p>
        </p:txBody>
      </p:sp>
      <p:sp>
        <p:nvSpPr>
          <p:cNvPr id="27" name="TextBox 26">
            <a:extLst>
              <a:ext uri="{FF2B5EF4-FFF2-40B4-BE49-F238E27FC236}">
                <a16:creationId xmlns:a16="http://schemas.microsoft.com/office/drawing/2014/main" id="{6EF9F43B-0729-4BF0-BE2C-A2DF38ECEBEF}"/>
              </a:ext>
            </a:extLst>
          </p:cNvPr>
          <p:cNvSpPr txBox="1"/>
          <p:nvPr/>
        </p:nvSpPr>
        <p:spPr>
          <a:xfrm>
            <a:off x="27466" y="0"/>
            <a:ext cx="5047266" cy="646331"/>
          </a:xfrm>
          <a:prstGeom prst="rect">
            <a:avLst/>
          </a:prstGeom>
          <a:noFill/>
          <a:ln>
            <a:solidFill>
              <a:srgbClr val="7030A0"/>
            </a:solidFill>
          </a:ln>
        </p:spPr>
        <p:txBody>
          <a:bodyPr wrap="square" rtlCol="0">
            <a:spAutoFit/>
          </a:bodyPr>
          <a:lstStyle/>
          <a:p>
            <a:r>
              <a:rPr lang="en-US" b="1" dirty="0"/>
              <a:t>New w</a:t>
            </a:r>
            <a:r>
              <a:rPr lang="en-US" b="1" baseline="30000" dirty="0"/>
              <a:t>(1)</a:t>
            </a:r>
            <a:r>
              <a:rPr lang="en-US" b="1" baseline="-25000" dirty="0"/>
              <a:t>11:</a:t>
            </a:r>
          </a:p>
          <a:p>
            <a:r>
              <a:rPr lang="en-US" dirty="0"/>
              <a:t>= w</a:t>
            </a:r>
            <a:r>
              <a:rPr lang="en-US" baseline="30000" dirty="0"/>
              <a:t>(1)</a:t>
            </a:r>
            <a:r>
              <a:rPr lang="en-US" baseline="-25000" dirty="0"/>
              <a:t>11</a:t>
            </a:r>
            <a:r>
              <a:rPr lang="en-US" dirty="0"/>
              <a:t> – 0.3*</a:t>
            </a:r>
            <a:r>
              <a:rPr lang="el-GR" dirty="0"/>
              <a:t>δ</a:t>
            </a:r>
            <a:r>
              <a:rPr lang="en-US" baseline="-25000" dirty="0"/>
              <a:t>z1</a:t>
            </a:r>
            <a:r>
              <a:rPr lang="en-US" dirty="0"/>
              <a:t>*x</a:t>
            </a:r>
            <a:r>
              <a:rPr lang="en-US" baseline="-25000" dirty="0"/>
              <a:t>1</a:t>
            </a:r>
            <a:r>
              <a:rPr lang="en-US" dirty="0"/>
              <a:t> = 0.1 + 0.3*0.0028*1 = 0.1008</a:t>
            </a:r>
            <a:endParaRPr lang="en-US" b="1" baseline="-25000" dirty="0"/>
          </a:p>
        </p:txBody>
      </p:sp>
    </p:spTree>
    <p:extLst>
      <p:ext uri="{BB962C8B-B14F-4D97-AF65-F5344CB8AC3E}">
        <p14:creationId xmlns:p14="http://schemas.microsoft.com/office/powerpoint/2010/main" val="2002140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pic>
        <p:nvPicPr>
          <p:cNvPr id="23" name="Picture 22">
            <a:extLst>
              <a:ext uri="{FF2B5EF4-FFF2-40B4-BE49-F238E27FC236}">
                <a16:creationId xmlns:a16="http://schemas.microsoft.com/office/drawing/2014/main" id="{B136D45F-8F26-47C4-94A9-6495B396DB29}"/>
              </a:ext>
            </a:extLst>
          </p:cNvPr>
          <p:cNvPicPr>
            <a:picLocks noChangeAspect="1"/>
          </p:cNvPicPr>
          <p:nvPr/>
        </p:nvPicPr>
        <p:blipFill>
          <a:blip r:embed="rId2"/>
          <a:stretch>
            <a:fillRect/>
          </a:stretch>
        </p:blipFill>
        <p:spPr>
          <a:xfrm>
            <a:off x="6885047" y="170763"/>
            <a:ext cx="1721995" cy="962150"/>
          </a:xfrm>
          <a:prstGeom prst="rect">
            <a:avLst/>
          </a:prstGeom>
          <a:ln>
            <a:solidFill>
              <a:srgbClr val="7030A0"/>
            </a:solidFill>
          </a:ln>
        </p:spPr>
      </p:pic>
      <p:pic>
        <p:nvPicPr>
          <p:cNvPr id="25" name="Picture 24">
            <a:extLst>
              <a:ext uri="{FF2B5EF4-FFF2-40B4-BE49-F238E27FC236}">
                <a16:creationId xmlns:a16="http://schemas.microsoft.com/office/drawing/2014/main" id="{167CE6F1-4B1B-4347-85DC-F457FC99163F}"/>
              </a:ext>
            </a:extLst>
          </p:cNvPr>
          <p:cNvPicPr>
            <a:picLocks noChangeAspect="1"/>
          </p:cNvPicPr>
          <p:nvPr/>
        </p:nvPicPr>
        <p:blipFill>
          <a:blip r:embed="rId3"/>
          <a:stretch>
            <a:fillRect/>
          </a:stretch>
        </p:blipFill>
        <p:spPr>
          <a:xfrm>
            <a:off x="5916628" y="1157558"/>
            <a:ext cx="3083573" cy="481075"/>
          </a:xfrm>
          <a:prstGeom prst="rect">
            <a:avLst/>
          </a:prstGeom>
          <a:ln>
            <a:solidFill>
              <a:srgbClr val="7030A0"/>
            </a:solidFill>
          </a:ln>
        </p:spPr>
      </p:pic>
      <p:sp>
        <p:nvSpPr>
          <p:cNvPr id="32" name="TextBox 31">
            <a:extLst>
              <a:ext uri="{FF2B5EF4-FFF2-40B4-BE49-F238E27FC236}">
                <a16:creationId xmlns:a16="http://schemas.microsoft.com/office/drawing/2014/main" id="{24C814EE-AB4B-4C7F-B112-198A2AD6068B}"/>
              </a:ext>
            </a:extLst>
          </p:cNvPr>
          <p:cNvSpPr txBox="1"/>
          <p:nvPr/>
        </p:nvSpPr>
        <p:spPr>
          <a:xfrm rot="2611621">
            <a:off x="5826895" y="2395841"/>
            <a:ext cx="827471" cy="369332"/>
          </a:xfrm>
          <a:prstGeom prst="rect">
            <a:avLst/>
          </a:prstGeom>
          <a:noFill/>
        </p:spPr>
        <p:txBody>
          <a:bodyPr wrap="none" rtlCol="0">
            <a:spAutoFit/>
          </a:bodyPr>
          <a:lstStyle/>
          <a:p>
            <a:r>
              <a:rPr lang="en-US" dirty="0">
                <a:solidFill>
                  <a:srgbClr val="FF0000"/>
                </a:solidFill>
              </a:rPr>
              <a:t>0.1343</a:t>
            </a:r>
            <a:endParaRPr lang="en-US" baseline="-25000" dirty="0">
              <a:solidFill>
                <a:srgbClr val="FF0000"/>
              </a:solidFill>
            </a:endParaRPr>
          </a:p>
        </p:txBody>
      </p:sp>
      <p:sp>
        <p:nvSpPr>
          <p:cNvPr id="33" name="Rectangle 32">
            <a:extLst>
              <a:ext uri="{FF2B5EF4-FFF2-40B4-BE49-F238E27FC236}">
                <a16:creationId xmlns:a16="http://schemas.microsoft.com/office/drawing/2014/main" id="{57DFF8D5-023C-4275-8F76-A6D79E671791}"/>
              </a:ext>
            </a:extLst>
          </p:cNvPr>
          <p:cNvSpPr/>
          <p:nvPr/>
        </p:nvSpPr>
        <p:spPr>
          <a:xfrm>
            <a:off x="5067641" y="3756598"/>
            <a:ext cx="827471" cy="369332"/>
          </a:xfrm>
          <a:prstGeom prst="rect">
            <a:avLst/>
          </a:prstGeom>
        </p:spPr>
        <p:txBody>
          <a:bodyPr wrap="none">
            <a:spAutoFit/>
          </a:bodyPr>
          <a:lstStyle/>
          <a:p>
            <a:r>
              <a:rPr lang="en-US" dirty="0">
                <a:solidFill>
                  <a:srgbClr val="FF0000"/>
                </a:solidFill>
              </a:rPr>
              <a:t>0.1189</a:t>
            </a:r>
          </a:p>
        </p:txBody>
      </p:sp>
      <p:sp>
        <p:nvSpPr>
          <p:cNvPr id="27" name="TextBox 26">
            <a:extLst>
              <a:ext uri="{FF2B5EF4-FFF2-40B4-BE49-F238E27FC236}">
                <a16:creationId xmlns:a16="http://schemas.microsoft.com/office/drawing/2014/main" id="{6EF9F43B-0729-4BF0-BE2C-A2DF38ECEBEF}"/>
              </a:ext>
            </a:extLst>
          </p:cNvPr>
          <p:cNvSpPr txBox="1"/>
          <p:nvPr/>
        </p:nvSpPr>
        <p:spPr>
          <a:xfrm>
            <a:off x="27466" y="0"/>
            <a:ext cx="5047266" cy="646331"/>
          </a:xfrm>
          <a:prstGeom prst="rect">
            <a:avLst/>
          </a:prstGeom>
          <a:noFill/>
          <a:ln>
            <a:solidFill>
              <a:srgbClr val="7030A0"/>
            </a:solidFill>
          </a:ln>
        </p:spPr>
        <p:txBody>
          <a:bodyPr wrap="square" rtlCol="0">
            <a:spAutoFit/>
          </a:bodyPr>
          <a:lstStyle/>
          <a:p>
            <a:r>
              <a:rPr lang="en-US" b="1" dirty="0"/>
              <a:t>New w</a:t>
            </a:r>
            <a:r>
              <a:rPr lang="en-US" b="1" baseline="30000" dirty="0"/>
              <a:t>(1)</a:t>
            </a:r>
            <a:r>
              <a:rPr lang="en-US" b="1" baseline="-25000" dirty="0"/>
              <a:t>12:</a:t>
            </a:r>
          </a:p>
          <a:p>
            <a:r>
              <a:rPr lang="en-US" dirty="0"/>
              <a:t>= w</a:t>
            </a:r>
            <a:r>
              <a:rPr lang="en-US" baseline="30000" dirty="0"/>
              <a:t>(1)</a:t>
            </a:r>
            <a:r>
              <a:rPr lang="en-US" baseline="-25000" dirty="0"/>
              <a:t>12</a:t>
            </a:r>
            <a:r>
              <a:rPr lang="en-US" dirty="0"/>
              <a:t> – 0.3*</a:t>
            </a:r>
            <a:r>
              <a:rPr lang="el-GR" dirty="0"/>
              <a:t>δ</a:t>
            </a:r>
            <a:r>
              <a:rPr lang="en-US" baseline="-25000" dirty="0"/>
              <a:t>z1</a:t>
            </a:r>
            <a:r>
              <a:rPr lang="en-US" dirty="0"/>
              <a:t>*x</a:t>
            </a:r>
            <a:r>
              <a:rPr lang="en-US" baseline="-25000" dirty="0"/>
              <a:t>2</a:t>
            </a:r>
            <a:r>
              <a:rPr lang="en-US" dirty="0"/>
              <a:t> = 0.1 + 0.3*0.0028*0 = 0.1 </a:t>
            </a:r>
            <a:endParaRPr lang="en-US" b="1" baseline="-25000" dirty="0"/>
          </a:p>
        </p:txBody>
      </p:sp>
    </p:spTree>
    <p:extLst>
      <p:ext uri="{BB962C8B-B14F-4D97-AF65-F5344CB8AC3E}">
        <p14:creationId xmlns:p14="http://schemas.microsoft.com/office/powerpoint/2010/main" val="18507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4619CB-430D-4CAC-AB22-19885E3F3F85}"/>
              </a:ext>
            </a:extLst>
          </p:cNvPr>
          <p:cNvSpPr/>
          <p:nvPr/>
        </p:nvSpPr>
        <p:spPr>
          <a:xfrm>
            <a:off x="3651960" y="31472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6" name="Oval 5">
            <a:extLst>
              <a:ext uri="{FF2B5EF4-FFF2-40B4-BE49-F238E27FC236}">
                <a16:creationId xmlns:a16="http://schemas.microsoft.com/office/drawing/2014/main" id="{6EC78181-FB4E-4EDE-8B20-24E04E0D05D7}"/>
              </a:ext>
            </a:extLst>
          </p:cNvPr>
          <p:cNvSpPr/>
          <p:nvPr/>
        </p:nvSpPr>
        <p:spPr>
          <a:xfrm>
            <a:off x="6591948" y="3147284"/>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7" name="Oval 6">
            <a:extLst>
              <a:ext uri="{FF2B5EF4-FFF2-40B4-BE49-F238E27FC236}">
                <a16:creationId xmlns:a16="http://schemas.microsoft.com/office/drawing/2014/main" id="{6BD592A3-32CD-4520-9D13-51C624826FA7}"/>
              </a:ext>
            </a:extLst>
          </p:cNvPr>
          <p:cNvSpPr/>
          <p:nvPr/>
        </p:nvSpPr>
        <p:spPr>
          <a:xfrm>
            <a:off x="903581" y="1862245"/>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8" name="Oval 7">
            <a:extLst>
              <a:ext uri="{FF2B5EF4-FFF2-40B4-BE49-F238E27FC236}">
                <a16:creationId xmlns:a16="http://schemas.microsoft.com/office/drawing/2014/main" id="{3EEE3F8D-200E-4564-B220-5574CCE33AB2}"/>
              </a:ext>
            </a:extLst>
          </p:cNvPr>
          <p:cNvSpPr/>
          <p:nvPr/>
        </p:nvSpPr>
        <p:spPr>
          <a:xfrm>
            <a:off x="910979" y="3207952"/>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9" name="Oval 8">
            <a:extLst>
              <a:ext uri="{FF2B5EF4-FFF2-40B4-BE49-F238E27FC236}">
                <a16:creationId xmlns:a16="http://schemas.microsoft.com/office/drawing/2014/main" id="{E461A69B-A123-48B3-B67B-327110659CCA}"/>
              </a:ext>
            </a:extLst>
          </p:cNvPr>
          <p:cNvSpPr/>
          <p:nvPr/>
        </p:nvSpPr>
        <p:spPr>
          <a:xfrm>
            <a:off x="910979" y="4553659"/>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0" name="Straight Arrow Connector 9">
            <a:extLst>
              <a:ext uri="{FF2B5EF4-FFF2-40B4-BE49-F238E27FC236}">
                <a16:creationId xmlns:a16="http://schemas.microsoft.com/office/drawing/2014/main" id="{369867E1-A68D-4D87-A74F-4E9A4C143AD8}"/>
              </a:ext>
            </a:extLst>
          </p:cNvPr>
          <p:cNvCxnSpPr>
            <a:stCxn id="7" idx="6"/>
            <a:endCxn id="5" idx="2"/>
          </p:cNvCxnSpPr>
          <p:nvPr/>
        </p:nvCxnSpPr>
        <p:spPr>
          <a:xfrm>
            <a:off x="1866069" y="2343489"/>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9467A1-492C-4D40-9E7B-0C6CFDE824AC}"/>
              </a:ext>
            </a:extLst>
          </p:cNvPr>
          <p:cNvCxnSpPr>
            <a:cxnSpLocks/>
            <a:stCxn id="8" idx="6"/>
            <a:endCxn id="5" idx="2"/>
          </p:cNvCxnSpPr>
          <p:nvPr/>
        </p:nvCxnSpPr>
        <p:spPr>
          <a:xfrm>
            <a:off x="1873467" y="3689196"/>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52C8E-D2F7-461D-8F1B-399410B7D1F0}"/>
              </a:ext>
            </a:extLst>
          </p:cNvPr>
          <p:cNvCxnSpPr>
            <a:cxnSpLocks/>
            <a:stCxn id="9" idx="6"/>
            <a:endCxn id="5" idx="2"/>
          </p:cNvCxnSpPr>
          <p:nvPr/>
        </p:nvCxnSpPr>
        <p:spPr>
          <a:xfrm flipV="1">
            <a:off x="1873467" y="3724334"/>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5E27CA-14A1-4E95-858F-ACBE2E316EE3}"/>
              </a:ext>
            </a:extLst>
          </p:cNvPr>
          <p:cNvCxnSpPr>
            <a:cxnSpLocks/>
            <a:stCxn id="5" idx="6"/>
            <a:endCxn id="6" idx="2"/>
          </p:cNvCxnSpPr>
          <p:nvPr/>
        </p:nvCxnSpPr>
        <p:spPr>
          <a:xfrm flipV="1">
            <a:off x="4806057" y="3724333"/>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625EA6-B18F-4C4E-B79B-CC556EFCEF00}"/>
              </a:ext>
            </a:extLst>
          </p:cNvPr>
          <p:cNvSpPr txBox="1"/>
          <p:nvPr/>
        </p:nvSpPr>
        <p:spPr>
          <a:xfrm rot="2248178">
            <a:off x="2354343" y="244399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5" name="TextBox 14">
            <a:extLst>
              <a:ext uri="{FF2B5EF4-FFF2-40B4-BE49-F238E27FC236}">
                <a16:creationId xmlns:a16="http://schemas.microsoft.com/office/drawing/2014/main" id="{6D9487A5-4426-47F5-A604-D0A15495C701}"/>
              </a:ext>
            </a:extLst>
          </p:cNvPr>
          <p:cNvSpPr txBox="1"/>
          <p:nvPr/>
        </p:nvSpPr>
        <p:spPr>
          <a:xfrm>
            <a:off x="2208860" y="3201844"/>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16" name="TextBox 15">
            <a:extLst>
              <a:ext uri="{FF2B5EF4-FFF2-40B4-BE49-F238E27FC236}">
                <a16:creationId xmlns:a16="http://schemas.microsoft.com/office/drawing/2014/main" id="{3BAE1E0A-F105-4F69-BCBC-3258BA9D108A}"/>
              </a:ext>
            </a:extLst>
          </p:cNvPr>
          <p:cNvSpPr txBox="1"/>
          <p:nvPr/>
        </p:nvSpPr>
        <p:spPr>
          <a:xfrm rot="19552585">
            <a:off x="2397252" y="434875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17" name="TextBox 16">
            <a:extLst>
              <a:ext uri="{FF2B5EF4-FFF2-40B4-BE49-F238E27FC236}">
                <a16:creationId xmlns:a16="http://schemas.microsoft.com/office/drawing/2014/main" id="{930B3592-764F-4247-89DE-C00E9BB6AEDD}"/>
              </a:ext>
            </a:extLst>
          </p:cNvPr>
          <p:cNvSpPr txBox="1"/>
          <p:nvPr/>
        </p:nvSpPr>
        <p:spPr>
          <a:xfrm>
            <a:off x="5074731" y="3227531"/>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18" name="Oval 17">
            <a:extLst>
              <a:ext uri="{FF2B5EF4-FFF2-40B4-BE49-F238E27FC236}">
                <a16:creationId xmlns:a16="http://schemas.microsoft.com/office/drawing/2014/main" id="{36F8F5AE-F30D-4675-ABBB-0EAD4EF6C6AC}"/>
              </a:ext>
            </a:extLst>
          </p:cNvPr>
          <p:cNvSpPr/>
          <p:nvPr/>
        </p:nvSpPr>
        <p:spPr>
          <a:xfrm>
            <a:off x="3651959" y="1480622"/>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9" name="Straight Arrow Connector 18">
            <a:extLst>
              <a:ext uri="{FF2B5EF4-FFF2-40B4-BE49-F238E27FC236}">
                <a16:creationId xmlns:a16="http://schemas.microsoft.com/office/drawing/2014/main" id="{9DA1D0AC-C5F1-44EC-B426-B8606E877FA6}"/>
              </a:ext>
            </a:extLst>
          </p:cNvPr>
          <p:cNvCxnSpPr>
            <a:cxnSpLocks/>
            <a:stCxn id="18" idx="6"/>
            <a:endCxn id="6" idx="2"/>
          </p:cNvCxnSpPr>
          <p:nvPr/>
        </p:nvCxnSpPr>
        <p:spPr>
          <a:xfrm>
            <a:off x="4806056" y="2057671"/>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D45CE4E-5779-42E4-BF3B-D1AE914EBB0F}"/>
              </a:ext>
            </a:extLst>
          </p:cNvPr>
          <p:cNvSpPr txBox="1"/>
          <p:nvPr/>
        </p:nvSpPr>
        <p:spPr>
          <a:xfrm rot="2611621">
            <a:off x="5330331" y="2332106"/>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21" name="TextBox 20">
            <a:extLst>
              <a:ext uri="{FF2B5EF4-FFF2-40B4-BE49-F238E27FC236}">
                <a16:creationId xmlns:a16="http://schemas.microsoft.com/office/drawing/2014/main" id="{72FA87BC-6F8E-45CA-9FFB-E0D6FF349E1F}"/>
              </a:ext>
            </a:extLst>
          </p:cNvPr>
          <p:cNvSpPr txBox="1"/>
          <p:nvPr/>
        </p:nvSpPr>
        <p:spPr>
          <a:xfrm>
            <a:off x="867074" y="5783957"/>
            <a:ext cx="6865982" cy="584775"/>
          </a:xfrm>
          <a:prstGeom prst="rect">
            <a:avLst/>
          </a:prstGeom>
          <a:noFill/>
        </p:spPr>
        <p:txBody>
          <a:bodyPr wrap="none" rtlCol="0">
            <a:spAutoFit/>
          </a:bodyPr>
          <a:lstStyle/>
          <a:p>
            <a:r>
              <a:rPr lang="en-US" sz="3200" dirty="0"/>
              <a:t>input					hidden				output</a:t>
            </a:r>
          </a:p>
        </p:txBody>
      </p:sp>
      <p:sp>
        <p:nvSpPr>
          <p:cNvPr id="32" name="TextBox 31">
            <a:extLst>
              <a:ext uri="{FF2B5EF4-FFF2-40B4-BE49-F238E27FC236}">
                <a16:creationId xmlns:a16="http://schemas.microsoft.com/office/drawing/2014/main" id="{24C814EE-AB4B-4C7F-B112-198A2AD6068B}"/>
              </a:ext>
            </a:extLst>
          </p:cNvPr>
          <p:cNvSpPr txBox="1"/>
          <p:nvPr/>
        </p:nvSpPr>
        <p:spPr>
          <a:xfrm rot="2611621">
            <a:off x="5826895" y="2395841"/>
            <a:ext cx="827471" cy="369332"/>
          </a:xfrm>
          <a:prstGeom prst="rect">
            <a:avLst/>
          </a:prstGeom>
          <a:noFill/>
        </p:spPr>
        <p:txBody>
          <a:bodyPr wrap="none" rtlCol="0">
            <a:spAutoFit/>
          </a:bodyPr>
          <a:lstStyle/>
          <a:p>
            <a:r>
              <a:rPr lang="en-US" dirty="0">
                <a:solidFill>
                  <a:srgbClr val="FF0000"/>
                </a:solidFill>
              </a:rPr>
              <a:t>0.1343</a:t>
            </a:r>
            <a:endParaRPr lang="en-US" baseline="-25000" dirty="0">
              <a:solidFill>
                <a:srgbClr val="FF0000"/>
              </a:solidFill>
            </a:endParaRPr>
          </a:p>
        </p:txBody>
      </p:sp>
      <p:sp>
        <p:nvSpPr>
          <p:cNvPr id="33" name="Rectangle 32">
            <a:extLst>
              <a:ext uri="{FF2B5EF4-FFF2-40B4-BE49-F238E27FC236}">
                <a16:creationId xmlns:a16="http://schemas.microsoft.com/office/drawing/2014/main" id="{57DFF8D5-023C-4275-8F76-A6D79E671791}"/>
              </a:ext>
            </a:extLst>
          </p:cNvPr>
          <p:cNvSpPr/>
          <p:nvPr/>
        </p:nvSpPr>
        <p:spPr>
          <a:xfrm>
            <a:off x="5067641" y="3756598"/>
            <a:ext cx="827471" cy="369332"/>
          </a:xfrm>
          <a:prstGeom prst="rect">
            <a:avLst/>
          </a:prstGeom>
        </p:spPr>
        <p:txBody>
          <a:bodyPr wrap="none">
            <a:spAutoFit/>
          </a:bodyPr>
          <a:lstStyle/>
          <a:p>
            <a:r>
              <a:rPr lang="en-US" dirty="0">
                <a:solidFill>
                  <a:srgbClr val="FF0000"/>
                </a:solidFill>
              </a:rPr>
              <a:t>0.1189</a:t>
            </a:r>
          </a:p>
        </p:txBody>
      </p:sp>
      <p:sp>
        <p:nvSpPr>
          <p:cNvPr id="26" name="TextBox 25">
            <a:extLst>
              <a:ext uri="{FF2B5EF4-FFF2-40B4-BE49-F238E27FC236}">
                <a16:creationId xmlns:a16="http://schemas.microsoft.com/office/drawing/2014/main" id="{AEDDDE71-4F2F-4C53-BF2C-C8010DBAEDEB}"/>
              </a:ext>
            </a:extLst>
          </p:cNvPr>
          <p:cNvSpPr txBox="1"/>
          <p:nvPr/>
        </p:nvSpPr>
        <p:spPr>
          <a:xfrm rot="2248178">
            <a:off x="2361554" y="1997145"/>
            <a:ext cx="827471" cy="369332"/>
          </a:xfrm>
          <a:prstGeom prst="rect">
            <a:avLst/>
          </a:prstGeom>
          <a:noFill/>
        </p:spPr>
        <p:txBody>
          <a:bodyPr wrap="none" rtlCol="0">
            <a:spAutoFit/>
          </a:bodyPr>
          <a:lstStyle/>
          <a:p>
            <a:r>
              <a:rPr lang="en-US" dirty="0">
                <a:solidFill>
                  <a:srgbClr val="FF0000"/>
                </a:solidFill>
              </a:rPr>
              <a:t>0.1008</a:t>
            </a:r>
          </a:p>
        </p:txBody>
      </p:sp>
      <p:sp>
        <p:nvSpPr>
          <p:cNvPr id="28" name="TextBox 27">
            <a:extLst>
              <a:ext uri="{FF2B5EF4-FFF2-40B4-BE49-F238E27FC236}">
                <a16:creationId xmlns:a16="http://schemas.microsoft.com/office/drawing/2014/main" id="{BBD978F6-19CE-481C-9548-20D20F65E1F2}"/>
              </a:ext>
            </a:extLst>
          </p:cNvPr>
          <p:cNvSpPr txBox="1"/>
          <p:nvPr/>
        </p:nvSpPr>
        <p:spPr>
          <a:xfrm rot="19552585">
            <a:off x="2710820" y="4698521"/>
            <a:ext cx="476412" cy="369332"/>
          </a:xfrm>
          <a:prstGeom prst="rect">
            <a:avLst/>
          </a:prstGeom>
          <a:noFill/>
        </p:spPr>
        <p:txBody>
          <a:bodyPr wrap="none" rtlCol="0">
            <a:spAutoFit/>
          </a:bodyPr>
          <a:lstStyle/>
          <a:p>
            <a:r>
              <a:rPr lang="en-US" dirty="0">
                <a:solidFill>
                  <a:srgbClr val="FF0000"/>
                </a:solidFill>
              </a:rPr>
              <a:t>0.1</a:t>
            </a:r>
          </a:p>
        </p:txBody>
      </p:sp>
      <p:sp>
        <p:nvSpPr>
          <p:cNvPr id="29" name="TextBox 28">
            <a:extLst>
              <a:ext uri="{FF2B5EF4-FFF2-40B4-BE49-F238E27FC236}">
                <a16:creationId xmlns:a16="http://schemas.microsoft.com/office/drawing/2014/main" id="{D36C7AD5-1E40-46AA-9B6C-D93F66DB0D22}"/>
              </a:ext>
            </a:extLst>
          </p:cNvPr>
          <p:cNvSpPr txBox="1"/>
          <p:nvPr/>
        </p:nvSpPr>
        <p:spPr>
          <a:xfrm>
            <a:off x="2136296" y="3710431"/>
            <a:ext cx="827471" cy="369332"/>
          </a:xfrm>
          <a:prstGeom prst="rect">
            <a:avLst/>
          </a:prstGeom>
          <a:noFill/>
        </p:spPr>
        <p:txBody>
          <a:bodyPr wrap="none" rtlCol="0">
            <a:spAutoFit/>
          </a:bodyPr>
          <a:lstStyle/>
          <a:p>
            <a:r>
              <a:rPr lang="en-US" dirty="0">
                <a:solidFill>
                  <a:srgbClr val="FF0000"/>
                </a:solidFill>
              </a:rPr>
              <a:t>0.1008</a:t>
            </a:r>
          </a:p>
        </p:txBody>
      </p:sp>
      <p:sp>
        <p:nvSpPr>
          <p:cNvPr id="30" name="Title 1">
            <a:extLst>
              <a:ext uri="{FF2B5EF4-FFF2-40B4-BE49-F238E27FC236}">
                <a16:creationId xmlns:a16="http://schemas.microsoft.com/office/drawing/2014/main" id="{8B4D5A38-B2A7-46A1-8618-E78E5CABF0CB}"/>
              </a:ext>
            </a:extLst>
          </p:cNvPr>
          <p:cNvSpPr>
            <a:spLocks noGrp="1"/>
          </p:cNvSpPr>
          <p:nvPr>
            <p:ph type="title"/>
          </p:nvPr>
        </p:nvSpPr>
        <p:spPr>
          <a:xfrm>
            <a:off x="96818" y="100916"/>
            <a:ext cx="6237076" cy="844319"/>
          </a:xfrm>
        </p:spPr>
        <p:txBody>
          <a:bodyPr>
            <a:normAutofit fontScale="90000"/>
          </a:bodyPr>
          <a:lstStyle/>
          <a:p>
            <a:r>
              <a:rPr lang="en-US" sz="3400" u="sng" dirty="0"/>
              <a:t>Weights after training on first example (x1 = 1, x2 = 0, y = 1) </a:t>
            </a:r>
            <a:endParaRPr lang="en-US" sz="3400" dirty="0"/>
          </a:p>
        </p:txBody>
      </p:sp>
    </p:spTree>
    <p:extLst>
      <p:ext uri="{BB962C8B-B14F-4D97-AF65-F5344CB8AC3E}">
        <p14:creationId xmlns:p14="http://schemas.microsoft.com/office/powerpoint/2010/main" val="3576273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2BF3-27F5-453F-8198-0BB2B6247B15}"/>
              </a:ext>
            </a:extLst>
          </p:cNvPr>
          <p:cNvSpPr>
            <a:spLocks noGrp="1"/>
          </p:cNvSpPr>
          <p:nvPr>
            <p:ph type="title"/>
          </p:nvPr>
        </p:nvSpPr>
        <p:spPr/>
        <p:txBody>
          <a:bodyPr/>
          <a:lstStyle/>
          <a:p>
            <a:r>
              <a:rPr lang="en-US" dirty="0"/>
              <a:t>Where to go from here</a:t>
            </a:r>
          </a:p>
        </p:txBody>
      </p:sp>
      <p:sp>
        <p:nvSpPr>
          <p:cNvPr id="3" name="Content Placeholder 2">
            <a:extLst>
              <a:ext uri="{FF2B5EF4-FFF2-40B4-BE49-F238E27FC236}">
                <a16:creationId xmlns:a16="http://schemas.microsoft.com/office/drawing/2014/main" id="{B970847C-6BE3-48F8-9E89-7CBA1F128DBE}"/>
              </a:ext>
            </a:extLst>
          </p:cNvPr>
          <p:cNvSpPr>
            <a:spLocks noGrp="1"/>
          </p:cNvSpPr>
          <p:nvPr>
            <p:ph idx="1"/>
          </p:nvPr>
        </p:nvSpPr>
        <p:spPr/>
        <p:txBody>
          <a:bodyPr>
            <a:normAutofit/>
          </a:bodyPr>
          <a:lstStyle/>
          <a:p>
            <a:r>
              <a:rPr lang="en-US" dirty="0"/>
              <a:t>Continue the training with the remaining examples: </a:t>
            </a:r>
          </a:p>
          <a:p>
            <a:pPr lvl="1"/>
            <a:r>
              <a:rPr lang="en-US" dirty="0"/>
              <a:t>Second example: x = [0 1], y = 0</a:t>
            </a:r>
          </a:p>
          <a:p>
            <a:pPr lvl="1"/>
            <a:r>
              <a:rPr lang="en-US" dirty="0"/>
              <a:t>Third example: x = [1 1], y = 1</a:t>
            </a:r>
          </a:p>
          <a:p>
            <a:r>
              <a:rPr lang="en-US" dirty="0"/>
              <a:t>Remember that you will have to compute new activations for the z and y nodes.</a:t>
            </a:r>
          </a:p>
          <a:p>
            <a:r>
              <a:rPr lang="en-US" dirty="0"/>
              <a:t>What are the weights after these two additional iterations of training?</a:t>
            </a:r>
          </a:p>
          <a:p>
            <a:r>
              <a:rPr lang="en-US" dirty="0"/>
              <a:t>Preview: What do you expect final weights to be?</a:t>
            </a:r>
          </a:p>
          <a:p>
            <a:r>
              <a:rPr lang="en-US" dirty="0"/>
              <a:t>Solutions are available on subsequent slides.</a:t>
            </a:r>
          </a:p>
        </p:txBody>
      </p:sp>
    </p:spTree>
    <p:extLst>
      <p:ext uri="{BB962C8B-B14F-4D97-AF65-F5344CB8AC3E}">
        <p14:creationId xmlns:p14="http://schemas.microsoft.com/office/powerpoint/2010/main" val="353164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55636EC-5409-4A4F-8183-30EF2CB1EEE9}"/>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Solutions on subsequent slides</a:t>
            </a:r>
          </a:p>
        </p:txBody>
      </p:sp>
    </p:spTree>
    <p:extLst>
      <p:ext uri="{BB962C8B-B14F-4D97-AF65-F5344CB8AC3E}">
        <p14:creationId xmlns:p14="http://schemas.microsoft.com/office/powerpoint/2010/main" val="1764684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EBBB-3FAF-46A0-BC7C-3CDE5C0AD767}"/>
              </a:ext>
            </a:extLst>
          </p:cNvPr>
          <p:cNvSpPr>
            <a:spLocks noGrp="1"/>
          </p:cNvSpPr>
          <p:nvPr>
            <p:ph type="title"/>
          </p:nvPr>
        </p:nvSpPr>
        <p:spPr/>
        <p:txBody>
          <a:bodyPr>
            <a:normAutofit fontScale="90000"/>
          </a:bodyPr>
          <a:lstStyle/>
          <a:p>
            <a:r>
              <a:rPr lang="en-US" dirty="0"/>
              <a:t>Learning from first example </a:t>
            </a:r>
            <a:r>
              <a:rPr lang="en-US" dirty="0">
                <a:solidFill>
                  <a:schemeClr val="bg1">
                    <a:lumMod val="50000"/>
                  </a:schemeClr>
                </a:solidFill>
              </a:rPr>
              <a:t>(this is the example we walked through)</a:t>
            </a:r>
          </a:p>
        </p:txBody>
      </p:sp>
      <p:sp>
        <p:nvSpPr>
          <p:cNvPr id="3" name="Content Placeholder 2">
            <a:extLst>
              <a:ext uri="{FF2B5EF4-FFF2-40B4-BE49-F238E27FC236}">
                <a16:creationId xmlns:a16="http://schemas.microsoft.com/office/drawing/2014/main" id="{40B3FB00-99E5-4B69-8280-C42B37290BF3}"/>
              </a:ext>
            </a:extLst>
          </p:cNvPr>
          <p:cNvSpPr>
            <a:spLocks noGrp="1"/>
          </p:cNvSpPr>
          <p:nvPr>
            <p:ph idx="1"/>
          </p:nvPr>
        </p:nvSpPr>
        <p:spPr>
          <a:xfrm>
            <a:off x="628648" y="1825625"/>
            <a:ext cx="8524230" cy="4770484"/>
          </a:xfrm>
        </p:spPr>
        <p:txBody>
          <a:bodyPr>
            <a:normAutofit fontScale="92500" lnSpcReduction="20000"/>
          </a:bodyPr>
          <a:lstStyle/>
          <a:p>
            <a:r>
              <a:rPr lang="en-US" dirty="0"/>
              <a:t>First example: x = [1 0], y = 1</a:t>
            </a:r>
          </a:p>
          <a:p>
            <a:r>
              <a:rPr lang="en-US" dirty="0"/>
              <a:t>Weights are w</a:t>
            </a:r>
            <a:r>
              <a:rPr lang="en-US" baseline="30000" dirty="0"/>
              <a:t>(1)</a:t>
            </a:r>
            <a:r>
              <a:rPr lang="en-US" baseline="-25000" dirty="0"/>
              <a:t>10 </a:t>
            </a:r>
            <a:r>
              <a:rPr lang="en-US" dirty="0"/>
              <a:t>= w</a:t>
            </a:r>
            <a:r>
              <a:rPr lang="en-US" baseline="30000" dirty="0"/>
              <a:t>(1)</a:t>
            </a:r>
            <a:r>
              <a:rPr lang="en-US" baseline="-25000" dirty="0"/>
              <a:t>11</a:t>
            </a:r>
            <a:r>
              <a:rPr lang="en-US" dirty="0"/>
              <a:t> = w</a:t>
            </a:r>
            <a:r>
              <a:rPr lang="en-US" baseline="30000" dirty="0"/>
              <a:t>(1)</a:t>
            </a:r>
            <a:r>
              <a:rPr lang="en-US" baseline="-25000" dirty="0"/>
              <a:t>12</a:t>
            </a:r>
            <a:r>
              <a:rPr lang="en-US" dirty="0"/>
              <a:t> = w</a:t>
            </a:r>
            <a:r>
              <a:rPr lang="en-US" baseline="30000" dirty="0"/>
              <a:t>(2)</a:t>
            </a:r>
            <a:r>
              <a:rPr lang="en-US" baseline="-25000" dirty="0"/>
              <a:t>10</a:t>
            </a:r>
            <a:r>
              <a:rPr lang="en-US" dirty="0"/>
              <a:t> = w</a:t>
            </a:r>
            <a:r>
              <a:rPr lang="en-US" baseline="30000" dirty="0"/>
              <a:t>(2)</a:t>
            </a:r>
            <a:r>
              <a:rPr lang="en-US" baseline="-25000" dirty="0"/>
              <a:t>11</a:t>
            </a:r>
            <a:r>
              <a:rPr lang="en-US" dirty="0"/>
              <a:t> = 0.1</a:t>
            </a:r>
          </a:p>
          <a:p>
            <a:r>
              <a:rPr lang="en-US" dirty="0"/>
              <a:t>Activations are z</a:t>
            </a:r>
            <a:r>
              <a:rPr lang="en-US" baseline="-25000" dirty="0"/>
              <a:t>1 </a:t>
            </a:r>
            <a:r>
              <a:rPr lang="en-US" dirty="0"/>
              <a:t>= 0.5498, y</a:t>
            </a:r>
            <a:r>
              <a:rPr lang="en-US" baseline="-25000" dirty="0"/>
              <a:t>1</a:t>
            </a:r>
            <a:r>
              <a:rPr lang="en-US" dirty="0"/>
              <a:t> = 0.5387 </a:t>
            </a:r>
          </a:p>
          <a:p>
            <a:r>
              <a:rPr lang="en-US" dirty="0"/>
              <a:t>Compute errors: </a:t>
            </a:r>
          </a:p>
          <a:p>
            <a:pPr lvl="1"/>
            <a:r>
              <a:rPr lang="el-GR" dirty="0"/>
              <a:t>δ</a:t>
            </a:r>
            <a:r>
              <a:rPr lang="en-US" baseline="-25000" dirty="0"/>
              <a:t>y1</a:t>
            </a:r>
            <a:r>
              <a:rPr lang="en-US" dirty="0"/>
              <a:t> = y</a:t>
            </a:r>
            <a:r>
              <a:rPr lang="en-US" baseline="-25000" dirty="0"/>
              <a:t>1</a:t>
            </a:r>
            <a:r>
              <a:rPr lang="en-US" dirty="0"/>
              <a:t>*(1–y</a:t>
            </a:r>
            <a:r>
              <a:rPr lang="en-US" baseline="-25000" dirty="0"/>
              <a:t>1</a:t>
            </a:r>
            <a:r>
              <a:rPr lang="en-US" dirty="0"/>
              <a:t>)*(y</a:t>
            </a:r>
            <a:r>
              <a:rPr lang="en-US" baseline="-25000" dirty="0"/>
              <a:t>1</a:t>
            </a:r>
            <a:r>
              <a:rPr lang="en-US" dirty="0"/>
              <a:t>–</a:t>
            </a:r>
            <a:r>
              <a:rPr lang="en-US" dirty="0" err="1"/>
              <a:t>y</a:t>
            </a:r>
            <a:r>
              <a:rPr lang="en-US" baseline="-25000" dirty="0" err="1"/>
              <a:t>true</a:t>
            </a:r>
            <a:r>
              <a:rPr lang="en-US" dirty="0"/>
              <a:t>) = 0.5387*(1-0.5387)*(0.5387-1) = -0.1146</a:t>
            </a:r>
          </a:p>
          <a:p>
            <a:pPr lvl="1"/>
            <a:r>
              <a:rPr lang="el-GR" dirty="0"/>
              <a:t>δ</a:t>
            </a:r>
            <a:r>
              <a:rPr lang="en-US" baseline="-25000" dirty="0"/>
              <a:t>z1</a:t>
            </a:r>
            <a:r>
              <a:rPr lang="en-US" dirty="0"/>
              <a:t> = z</a:t>
            </a:r>
            <a:r>
              <a:rPr lang="en-US" baseline="-25000" dirty="0"/>
              <a:t>1</a:t>
            </a:r>
            <a:r>
              <a:rPr lang="en-US" dirty="0"/>
              <a:t>*(1–z</a:t>
            </a:r>
            <a:r>
              <a:rPr lang="en-US" baseline="-25000" dirty="0"/>
              <a:t>1</a:t>
            </a:r>
            <a:r>
              <a:rPr lang="en-US" dirty="0"/>
              <a:t>)*(w</a:t>
            </a:r>
            <a:r>
              <a:rPr lang="en-US" baseline="30000" dirty="0"/>
              <a:t>(2)</a:t>
            </a:r>
            <a:r>
              <a:rPr lang="en-US" baseline="-25000" dirty="0"/>
              <a:t>11</a:t>
            </a:r>
            <a:r>
              <a:rPr lang="en-US" dirty="0"/>
              <a:t>*</a:t>
            </a:r>
            <a:r>
              <a:rPr lang="el-GR" dirty="0"/>
              <a:t>δ</a:t>
            </a:r>
            <a:r>
              <a:rPr lang="en-US" baseline="-25000" dirty="0"/>
              <a:t>y1</a:t>
            </a:r>
            <a:r>
              <a:rPr lang="en-US" dirty="0"/>
              <a:t>) = 0.5498*(1-0.5498)*[0.1*-0.1146]         = -0.0028</a:t>
            </a:r>
          </a:p>
          <a:p>
            <a:r>
              <a:rPr lang="en-US" dirty="0"/>
              <a:t>Update weights: </a:t>
            </a:r>
          </a:p>
          <a:p>
            <a:pPr lvl="1"/>
            <a:r>
              <a:rPr lang="en-US" dirty="0"/>
              <a:t>w</a:t>
            </a:r>
            <a:r>
              <a:rPr lang="en-US" baseline="30000" dirty="0"/>
              <a:t>(2)</a:t>
            </a:r>
            <a:r>
              <a:rPr lang="en-US" baseline="-25000" dirty="0"/>
              <a:t>10</a:t>
            </a:r>
            <a:r>
              <a:rPr lang="en-US" dirty="0"/>
              <a:t> = w</a:t>
            </a:r>
            <a:r>
              <a:rPr lang="en-US" baseline="30000" dirty="0"/>
              <a:t>(2)</a:t>
            </a:r>
            <a:r>
              <a:rPr lang="en-US" baseline="-25000" dirty="0"/>
              <a:t>10</a:t>
            </a:r>
            <a:r>
              <a:rPr lang="en-US" dirty="0"/>
              <a:t> – 0.3*</a:t>
            </a:r>
            <a:r>
              <a:rPr lang="el-GR" dirty="0"/>
              <a:t>δ</a:t>
            </a:r>
            <a:r>
              <a:rPr lang="en-US" baseline="-25000" dirty="0"/>
              <a:t>y1</a:t>
            </a:r>
            <a:r>
              <a:rPr lang="en-US" dirty="0"/>
              <a:t>*z</a:t>
            </a:r>
            <a:r>
              <a:rPr lang="en-US" baseline="-25000" dirty="0"/>
              <a:t>0</a:t>
            </a:r>
            <a:r>
              <a:rPr lang="en-US" dirty="0"/>
              <a:t> = 0.1 + 0.3*0.1146*1 = 0.1343</a:t>
            </a:r>
          </a:p>
          <a:p>
            <a:pPr lvl="1"/>
            <a:r>
              <a:rPr lang="en-US" dirty="0"/>
              <a:t>w</a:t>
            </a:r>
            <a:r>
              <a:rPr lang="en-US" baseline="30000" dirty="0"/>
              <a:t>(2)</a:t>
            </a:r>
            <a:r>
              <a:rPr lang="en-US" baseline="-25000" dirty="0"/>
              <a:t>11</a:t>
            </a:r>
            <a:r>
              <a:rPr lang="en-US" dirty="0"/>
              <a:t> = w</a:t>
            </a:r>
            <a:r>
              <a:rPr lang="en-US" baseline="30000" dirty="0"/>
              <a:t>(2)</a:t>
            </a:r>
            <a:r>
              <a:rPr lang="en-US" baseline="-25000" dirty="0"/>
              <a:t>11</a:t>
            </a:r>
            <a:r>
              <a:rPr lang="en-US" dirty="0"/>
              <a:t> – 0.3*</a:t>
            </a:r>
            <a:r>
              <a:rPr lang="el-GR" dirty="0"/>
              <a:t>δ</a:t>
            </a:r>
            <a:r>
              <a:rPr lang="en-US" baseline="-25000" dirty="0"/>
              <a:t>y1</a:t>
            </a:r>
            <a:r>
              <a:rPr lang="en-US" dirty="0"/>
              <a:t>*z</a:t>
            </a:r>
            <a:r>
              <a:rPr lang="en-US" baseline="-25000" dirty="0"/>
              <a:t>1</a:t>
            </a:r>
            <a:r>
              <a:rPr lang="en-US" dirty="0"/>
              <a:t> = 0.1 + 0.3*0.1146*0.5498 = 0.1189</a:t>
            </a:r>
          </a:p>
          <a:p>
            <a:pPr lvl="1"/>
            <a:r>
              <a:rPr lang="en-US" dirty="0"/>
              <a:t>w</a:t>
            </a:r>
            <a:r>
              <a:rPr lang="en-US" baseline="30000" dirty="0"/>
              <a:t>(1)</a:t>
            </a:r>
            <a:r>
              <a:rPr lang="en-US" baseline="-25000" dirty="0"/>
              <a:t>10</a:t>
            </a:r>
            <a:r>
              <a:rPr lang="en-US" dirty="0"/>
              <a:t> = w</a:t>
            </a:r>
            <a:r>
              <a:rPr lang="en-US" baseline="30000" dirty="0"/>
              <a:t>(1)</a:t>
            </a:r>
            <a:r>
              <a:rPr lang="en-US" baseline="-25000" dirty="0"/>
              <a:t>10</a:t>
            </a:r>
            <a:r>
              <a:rPr lang="en-US" dirty="0"/>
              <a:t> – 0.3*</a:t>
            </a:r>
            <a:r>
              <a:rPr lang="el-GR" dirty="0"/>
              <a:t>δ</a:t>
            </a:r>
            <a:r>
              <a:rPr lang="en-US" baseline="-25000" dirty="0"/>
              <a:t>z1</a:t>
            </a:r>
            <a:r>
              <a:rPr lang="en-US" dirty="0"/>
              <a:t>*x</a:t>
            </a:r>
            <a:r>
              <a:rPr lang="en-US" baseline="-25000" dirty="0"/>
              <a:t>0</a:t>
            </a:r>
            <a:r>
              <a:rPr lang="en-US" dirty="0"/>
              <a:t> = 0.1 + 0.3*0.0028*1 = 0.1008</a:t>
            </a:r>
          </a:p>
          <a:p>
            <a:pPr lvl="1"/>
            <a:r>
              <a:rPr lang="en-US" dirty="0"/>
              <a:t>w</a:t>
            </a:r>
            <a:r>
              <a:rPr lang="en-US" baseline="30000" dirty="0"/>
              <a:t>(1)</a:t>
            </a:r>
            <a:r>
              <a:rPr lang="en-US" baseline="-25000" dirty="0"/>
              <a:t>11</a:t>
            </a:r>
            <a:r>
              <a:rPr lang="en-US" dirty="0"/>
              <a:t> = w</a:t>
            </a:r>
            <a:r>
              <a:rPr lang="en-US" baseline="30000" dirty="0"/>
              <a:t>(1)</a:t>
            </a:r>
            <a:r>
              <a:rPr lang="en-US" baseline="-25000" dirty="0"/>
              <a:t>11</a:t>
            </a:r>
            <a:r>
              <a:rPr lang="en-US" dirty="0"/>
              <a:t> – 0.3*</a:t>
            </a:r>
            <a:r>
              <a:rPr lang="el-GR" dirty="0"/>
              <a:t>δ</a:t>
            </a:r>
            <a:r>
              <a:rPr lang="en-US" baseline="-25000" dirty="0"/>
              <a:t>z1</a:t>
            </a:r>
            <a:r>
              <a:rPr lang="en-US" dirty="0"/>
              <a:t>*x</a:t>
            </a:r>
            <a:r>
              <a:rPr lang="en-US" baseline="-25000" dirty="0"/>
              <a:t>1</a:t>
            </a:r>
            <a:r>
              <a:rPr lang="en-US" dirty="0"/>
              <a:t> = 0.1 + 0.3*0.0028*1 = 0.1008</a:t>
            </a:r>
          </a:p>
          <a:p>
            <a:pPr lvl="1"/>
            <a:r>
              <a:rPr lang="en-US" dirty="0"/>
              <a:t>w</a:t>
            </a:r>
            <a:r>
              <a:rPr lang="en-US" baseline="30000" dirty="0"/>
              <a:t>(1)</a:t>
            </a:r>
            <a:r>
              <a:rPr lang="en-US" baseline="-25000" dirty="0"/>
              <a:t>12</a:t>
            </a:r>
            <a:r>
              <a:rPr lang="en-US" dirty="0"/>
              <a:t> = w</a:t>
            </a:r>
            <a:r>
              <a:rPr lang="en-US" baseline="30000" dirty="0"/>
              <a:t>(1)</a:t>
            </a:r>
            <a:r>
              <a:rPr lang="en-US" baseline="-25000" dirty="0"/>
              <a:t>12</a:t>
            </a:r>
            <a:r>
              <a:rPr lang="en-US" dirty="0"/>
              <a:t> – 0.3*</a:t>
            </a:r>
            <a:r>
              <a:rPr lang="el-GR" dirty="0"/>
              <a:t>δ</a:t>
            </a:r>
            <a:r>
              <a:rPr lang="en-US" baseline="-25000" dirty="0"/>
              <a:t>z1</a:t>
            </a:r>
            <a:r>
              <a:rPr lang="en-US" dirty="0"/>
              <a:t>*x</a:t>
            </a:r>
            <a:r>
              <a:rPr lang="en-US" baseline="-25000" dirty="0"/>
              <a:t>2</a:t>
            </a:r>
            <a:r>
              <a:rPr lang="en-US" dirty="0"/>
              <a:t> = 0.1 + 0.3*0.0028*0 = 0.1</a:t>
            </a:r>
          </a:p>
          <a:p>
            <a:endParaRPr lang="en-US" dirty="0"/>
          </a:p>
        </p:txBody>
      </p:sp>
    </p:spTree>
    <p:extLst>
      <p:ext uri="{BB962C8B-B14F-4D97-AF65-F5344CB8AC3E}">
        <p14:creationId xmlns:p14="http://schemas.microsoft.com/office/powerpoint/2010/main" val="1174368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EBBB-3FAF-46A0-BC7C-3CDE5C0AD767}"/>
              </a:ext>
            </a:extLst>
          </p:cNvPr>
          <p:cNvSpPr>
            <a:spLocks noGrp="1"/>
          </p:cNvSpPr>
          <p:nvPr>
            <p:ph type="title"/>
          </p:nvPr>
        </p:nvSpPr>
        <p:spPr/>
        <p:txBody>
          <a:bodyPr/>
          <a:lstStyle/>
          <a:p>
            <a:r>
              <a:rPr lang="en-US" dirty="0"/>
              <a:t>Learning from second example</a:t>
            </a:r>
          </a:p>
        </p:txBody>
      </p:sp>
      <p:sp>
        <p:nvSpPr>
          <p:cNvPr id="3" name="Content Placeholder 2">
            <a:extLst>
              <a:ext uri="{FF2B5EF4-FFF2-40B4-BE49-F238E27FC236}">
                <a16:creationId xmlns:a16="http://schemas.microsoft.com/office/drawing/2014/main" id="{40B3FB00-99E5-4B69-8280-C42B37290BF3}"/>
              </a:ext>
            </a:extLst>
          </p:cNvPr>
          <p:cNvSpPr>
            <a:spLocks noGrp="1"/>
          </p:cNvSpPr>
          <p:nvPr>
            <p:ph idx="1"/>
          </p:nvPr>
        </p:nvSpPr>
        <p:spPr>
          <a:xfrm>
            <a:off x="628648" y="1825624"/>
            <a:ext cx="8524230" cy="5032376"/>
          </a:xfrm>
        </p:spPr>
        <p:txBody>
          <a:bodyPr>
            <a:normAutofit fontScale="77500" lnSpcReduction="20000"/>
          </a:bodyPr>
          <a:lstStyle/>
          <a:p>
            <a:r>
              <a:rPr lang="en-US" dirty="0"/>
              <a:t>Second example: x = [0 1], y = 0</a:t>
            </a:r>
          </a:p>
          <a:p>
            <a:r>
              <a:rPr lang="en-US" dirty="0"/>
              <a:t>Weights are w</a:t>
            </a:r>
            <a:r>
              <a:rPr lang="en-US" baseline="30000" dirty="0"/>
              <a:t>(1)</a:t>
            </a:r>
            <a:r>
              <a:rPr lang="en-US" baseline="-25000" dirty="0"/>
              <a:t>10 </a:t>
            </a:r>
            <a:r>
              <a:rPr lang="en-US" dirty="0"/>
              <a:t>= w</a:t>
            </a:r>
            <a:r>
              <a:rPr lang="en-US" baseline="30000" dirty="0"/>
              <a:t>(1)</a:t>
            </a:r>
            <a:r>
              <a:rPr lang="en-US" baseline="-25000" dirty="0"/>
              <a:t>11</a:t>
            </a:r>
            <a:r>
              <a:rPr lang="en-US" dirty="0"/>
              <a:t> = 0.1008, w</a:t>
            </a:r>
            <a:r>
              <a:rPr lang="en-US" baseline="30000" dirty="0"/>
              <a:t>(1)</a:t>
            </a:r>
            <a:r>
              <a:rPr lang="en-US" baseline="-25000" dirty="0"/>
              <a:t>12</a:t>
            </a:r>
            <a:r>
              <a:rPr lang="en-US" dirty="0"/>
              <a:t> = 0.1, w</a:t>
            </a:r>
            <a:r>
              <a:rPr lang="en-US" baseline="30000" dirty="0"/>
              <a:t>(2)</a:t>
            </a:r>
            <a:r>
              <a:rPr lang="en-US" baseline="-25000" dirty="0"/>
              <a:t>10</a:t>
            </a:r>
            <a:r>
              <a:rPr lang="en-US" dirty="0"/>
              <a:t> = 0.1343, w</a:t>
            </a:r>
            <a:r>
              <a:rPr lang="en-US" baseline="30000" dirty="0"/>
              <a:t>(2)</a:t>
            </a:r>
            <a:r>
              <a:rPr lang="en-US" baseline="-25000" dirty="0"/>
              <a:t>11</a:t>
            </a:r>
            <a:r>
              <a:rPr lang="en-US" dirty="0"/>
              <a:t> = 0.1189</a:t>
            </a:r>
          </a:p>
          <a:p>
            <a:r>
              <a:rPr lang="en-US" dirty="0"/>
              <a:t>Activations are (recompute with new weights):</a:t>
            </a:r>
          </a:p>
          <a:p>
            <a:pPr lvl="1"/>
            <a:r>
              <a:rPr lang="en-US" dirty="0"/>
              <a:t>z</a:t>
            </a:r>
            <a:r>
              <a:rPr lang="en-US" baseline="-25000" dirty="0"/>
              <a:t>1</a:t>
            </a:r>
            <a:r>
              <a:rPr lang="en-US" dirty="0"/>
              <a:t> = 1 / [1 + exp(-(x</a:t>
            </a:r>
            <a:r>
              <a:rPr lang="en-US" baseline="-25000" dirty="0"/>
              <a:t>0</a:t>
            </a:r>
            <a:r>
              <a:rPr lang="en-US" dirty="0"/>
              <a:t>*w</a:t>
            </a:r>
            <a:r>
              <a:rPr lang="en-US" baseline="30000" dirty="0"/>
              <a:t>(1)</a:t>
            </a:r>
            <a:r>
              <a:rPr lang="en-US" baseline="-25000" dirty="0"/>
              <a:t>10</a:t>
            </a:r>
            <a:r>
              <a:rPr lang="en-US" dirty="0"/>
              <a:t>+x</a:t>
            </a:r>
            <a:r>
              <a:rPr lang="en-US" baseline="-25000" dirty="0"/>
              <a:t>1</a:t>
            </a:r>
            <a:r>
              <a:rPr lang="en-US" dirty="0"/>
              <a:t>*w</a:t>
            </a:r>
            <a:r>
              <a:rPr lang="en-US" baseline="30000" dirty="0"/>
              <a:t>(1)</a:t>
            </a:r>
            <a:r>
              <a:rPr lang="en-US" baseline="-25000" dirty="0"/>
              <a:t>11 </a:t>
            </a:r>
            <a:r>
              <a:rPr lang="en-US" dirty="0"/>
              <a:t>+x</a:t>
            </a:r>
            <a:r>
              <a:rPr lang="en-US" baseline="-25000" dirty="0"/>
              <a:t>2</a:t>
            </a:r>
            <a:r>
              <a:rPr lang="en-US" dirty="0"/>
              <a:t>*w</a:t>
            </a:r>
            <a:r>
              <a:rPr lang="en-US" baseline="30000" dirty="0"/>
              <a:t>(1)</a:t>
            </a:r>
            <a:r>
              <a:rPr lang="en-US" baseline="-25000" dirty="0"/>
              <a:t>12</a:t>
            </a:r>
            <a:r>
              <a:rPr lang="en-US" dirty="0"/>
              <a:t>))]  = 1 / [1 + exp(-(1*0.1008+0*0.1008+1*0.1))] = 0.55</a:t>
            </a:r>
          </a:p>
          <a:p>
            <a:pPr lvl="1"/>
            <a:r>
              <a:rPr lang="en-US" dirty="0"/>
              <a:t>y</a:t>
            </a:r>
            <a:r>
              <a:rPr lang="en-US" baseline="-25000" dirty="0"/>
              <a:t>1</a:t>
            </a:r>
            <a:r>
              <a:rPr lang="en-US" dirty="0"/>
              <a:t> = 1 / [1 + exp(-(z</a:t>
            </a:r>
            <a:r>
              <a:rPr lang="en-US" baseline="-25000" dirty="0"/>
              <a:t>0</a:t>
            </a:r>
            <a:r>
              <a:rPr lang="en-US" dirty="0"/>
              <a:t>*w</a:t>
            </a:r>
            <a:r>
              <a:rPr lang="en-US" baseline="30000" dirty="0"/>
              <a:t>(2)</a:t>
            </a:r>
            <a:r>
              <a:rPr lang="en-US" baseline="-25000" dirty="0"/>
              <a:t>10 </a:t>
            </a:r>
            <a:r>
              <a:rPr lang="en-US" dirty="0"/>
              <a:t>+z</a:t>
            </a:r>
            <a:r>
              <a:rPr lang="en-US" baseline="-25000" dirty="0"/>
              <a:t>1</a:t>
            </a:r>
            <a:r>
              <a:rPr lang="en-US" dirty="0"/>
              <a:t>*w</a:t>
            </a:r>
            <a:r>
              <a:rPr lang="en-US" baseline="30000" dirty="0"/>
              <a:t>(2)</a:t>
            </a:r>
            <a:r>
              <a:rPr lang="en-US" baseline="-25000" dirty="0"/>
              <a:t>11</a:t>
            </a:r>
            <a:r>
              <a:rPr lang="en-US" dirty="0"/>
              <a:t>))] = 1 / [1 + exp(- (1*0.1343+0.55*0.1189))] = 0.5498</a:t>
            </a:r>
          </a:p>
          <a:p>
            <a:r>
              <a:rPr lang="en-US" dirty="0"/>
              <a:t>Compute errors: </a:t>
            </a:r>
          </a:p>
          <a:p>
            <a:pPr lvl="1"/>
            <a:r>
              <a:rPr lang="el-GR" dirty="0"/>
              <a:t>δ</a:t>
            </a:r>
            <a:r>
              <a:rPr lang="en-US" baseline="-25000" dirty="0"/>
              <a:t>y1</a:t>
            </a:r>
            <a:r>
              <a:rPr lang="en-US" dirty="0"/>
              <a:t> = y</a:t>
            </a:r>
            <a:r>
              <a:rPr lang="en-US" baseline="-25000" dirty="0"/>
              <a:t>1</a:t>
            </a:r>
            <a:r>
              <a:rPr lang="en-US" dirty="0"/>
              <a:t>*(1–y</a:t>
            </a:r>
            <a:r>
              <a:rPr lang="en-US" baseline="-25000" dirty="0"/>
              <a:t>1</a:t>
            </a:r>
            <a:r>
              <a:rPr lang="en-US" dirty="0"/>
              <a:t>)*(y</a:t>
            </a:r>
            <a:r>
              <a:rPr lang="en-US" baseline="-25000" dirty="0"/>
              <a:t>1</a:t>
            </a:r>
            <a:r>
              <a:rPr lang="en-US" dirty="0"/>
              <a:t>–</a:t>
            </a:r>
            <a:r>
              <a:rPr lang="en-US" dirty="0" err="1"/>
              <a:t>y</a:t>
            </a:r>
            <a:r>
              <a:rPr lang="en-US" baseline="-25000" dirty="0" err="1"/>
              <a:t>true</a:t>
            </a:r>
            <a:r>
              <a:rPr lang="en-US" dirty="0"/>
              <a:t>) = 0.5498*(1-0.5498)*(0.5498-0) = 0.1361</a:t>
            </a:r>
          </a:p>
          <a:p>
            <a:pPr lvl="1"/>
            <a:r>
              <a:rPr lang="el-GR" dirty="0"/>
              <a:t>δ</a:t>
            </a:r>
            <a:r>
              <a:rPr lang="en-US" baseline="-25000" dirty="0"/>
              <a:t>z1</a:t>
            </a:r>
            <a:r>
              <a:rPr lang="en-US" dirty="0"/>
              <a:t> = z</a:t>
            </a:r>
            <a:r>
              <a:rPr lang="en-US" baseline="-25000" dirty="0"/>
              <a:t>1</a:t>
            </a:r>
            <a:r>
              <a:rPr lang="en-US" dirty="0"/>
              <a:t>*(1–z</a:t>
            </a:r>
            <a:r>
              <a:rPr lang="en-US" baseline="-25000" dirty="0"/>
              <a:t>1</a:t>
            </a:r>
            <a:r>
              <a:rPr lang="en-US" dirty="0"/>
              <a:t>)*(w</a:t>
            </a:r>
            <a:r>
              <a:rPr lang="en-US" baseline="30000" dirty="0"/>
              <a:t>(2)</a:t>
            </a:r>
            <a:r>
              <a:rPr lang="en-US" baseline="-25000" dirty="0"/>
              <a:t>11</a:t>
            </a:r>
            <a:r>
              <a:rPr lang="en-US" dirty="0"/>
              <a:t>*</a:t>
            </a:r>
            <a:r>
              <a:rPr lang="el-GR" dirty="0"/>
              <a:t>δ</a:t>
            </a:r>
            <a:r>
              <a:rPr lang="en-US" baseline="-25000" dirty="0"/>
              <a:t>y1</a:t>
            </a:r>
            <a:r>
              <a:rPr lang="en-US" dirty="0"/>
              <a:t>) = 0.55*(1-0.55)*[0.1189*0.1361] = 0.004</a:t>
            </a:r>
          </a:p>
          <a:p>
            <a:r>
              <a:rPr lang="en-US" dirty="0"/>
              <a:t>Update weights: </a:t>
            </a:r>
          </a:p>
          <a:p>
            <a:pPr lvl="1"/>
            <a:r>
              <a:rPr lang="en-US" dirty="0"/>
              <a:t>w</a:t>
            </a:r>
            <a:r>
              <a:rPr lang="en-US" baseline="30000" dirty="0"/>
              <a:t>(2)</a:t>
            </a:r>
            <a:r>
              <a:rPr lang="en-US" baseline="-25000" dirty="0"/>
              <a:t>10</a:t>
            </a:r>
            <a:r>
              <a:rPr lang="en-US" dirty="0"/>
              <a:t> = w</a:t>
            </a:r>
            <a:r>
              <a:rPr lang="en-US" baseline="30000" dirty="0"/>
              <a:t>(2)</a:t>
            </a:r>
            <a:r>
              <a:rPr lang="en-US" baseline="-25000" dirty="0"/>
              <a:t>10</a:t>
            </a:r>
            <a:r>
              <a:rPr lang="en-US" dirty="0"/>
              <a:t> – 0.3*</a:t>
            </a:r>
            <a:r>
              <a:rPr lang="el-GR" dirty="0"/>
              <a:t>δ</a:t>
            </a:r>
            <a:r>
              <a:rPr lang="en-US" baseline="-25000" dirty="0"/>
              <a:t>y1</a:t>
            </a:r>
            <a:r>
              <a:rPr lang="en-US" dirty="0"/>
              <a:t>*z</a:t>
            </a:r>
            <a:r>
              <a:rPr lang="en-US" baseline="-25000" dirty="0"/>
              <a:t>0</a:t>
            </a:r>
            <a:r>
              <a:rPr lang="en-US" dirty="0"/>
              <a:t> = 0.1343 - 0.3*0.1361*1 = 0.0935</a:t>
            </a:r>
          </a:p>
          <a:p>
            <a:pPr lvl="1"/>
            <a:r>
              <a:rPr lang="en-US" dirty="0"/>
              <a:t>w</a:t>
            </a:r>
            <a:r>
              <a:rPr lang="en-US" baseline="30000" dirty="0"/>
              <a:t>(2)</a:t>
            </a:r>
            <a:r>
              <a:rPr lang="en-US" baseline="-25000" dirty="0"/>
              <a:t>11</a:t>
            </a:r>
            <a:r>
              <a:rPr lang="en-US" dirty="0"/>
              <a:t> = w</a:t>
            </a:r>
            <a:r>
              <a:rPr lang="en-US" baseline="30000" dirty="0"/>
              <a:t>(2)</a:t>
            </a:r>
            <a:r>
              <a:rPr lang="en-US" baseline="-25000" dirty="0"/>
              <a:t>11</a:t>
            </a:r>
            <a:r>
              <a:rPr lang="en-US" dirty="0"/>
              <a:t> – 0.3*</a:t>
            </a:r>
            <a:r>
              <a:rPr lang="el-GR" dirty="0"/>
              <a:t>δ</a:t>
            </a:r>
            <a:r>
              <a:rPr lang="en-US" baseline="-25000" dirty="0"/>
              <a:t>y1</a:t>
            </a:r>
            <a:r>
              <a:rPr lang="en-US" dirty="0"/>
              <a:t>*z</a:t>
            </a:r>
            <a:r>
              <a:rPr lang="en-US" baseline="-25000" dirty="0"/>
              <a:t>1</a:t>
            </a:r>
            <a:r>
              <a:rPr lang="en-US" dirty="0"/>
              <a:t> = 0.1189 - 0.3*0.1361*0.55 = 0.0964</a:t>
            </a:r>
          </a:p>
          <a:p>
            <a:pPr lvl="1"/>
            <a:r>
              <a:rPr lang="en-US" dirty="0"/>
              <a:t>w</a:t>
            </a:r>
            <a:r>
              <a:rPr lang="en-US" baseline="30000" dirty="0"/>
              <a:t>(1)</a:t>
            </a:r>
            <a:r>
              <a:rPr lang="en-US" baseline="-25000" dirty="0"/>
              <a:t>10</a:t>
            </a:r>
            <a:r>
              <a:rPr lang="en-US" dirty="0"/>
              <a:t> = w</a:t>
            </a:r>
            <a:r>
              <a:rPr lang="en-US" baseline="30000" dirty="0"/>
              <a:t>(1)</a:t>
            </a:r>
            <a:r>
              <a:rPr lang="en-US" baseline="-25000" dirty="0"/>
              <a:t>10</a:t>
            </a:r>
            <a:r>
              <a:rPr lang="en-US" dirty="0"/>
              <a:t> – 0.3*</a:t>
            </a:r>
            <a:r>
              <a:rPr lang="el-GR" dirty="0"/>
              <a:t>δ</a:t>
            </a:r>
            <a:r>
              <a:rPr lang="en-US" baseline="-25000" dirty="0"/>
              <a:t>z1</a:t>
            </a:r>
            <a:r>
              <a:rPr lang="en-US" dirty="0"/>
              <a:t>*x</a:t>
            </a:r>
            <a:r>
              <a:rPr lang="en-US" baseline="-25000" dirty="0"/>
              <a:t>0</a:t>
            </a:r>
            <a:r>
              <a:rPr lang="en-US" dirty="0"/>
              <a:t> = 0.1008 - 0.3*0.004*1 = 0.0996</a:t>
            </a:r>
          </a:p>
          <a:p>
            <a:pPr lvl="1"/>
            <a:r>
              <a:rPr lang="en-US" dirty="0"/>
              <a:t>w</a:t>
            </a:r>
            <a:r>
              <a:rPr lang="en-US" baseline="30000" dirty="0"/>
              <a:t>(1)</a:t>
            </a:r>
            <a:r>
              <a:rPr lang="en-US" baseline="-25000" dirty="0"/>
              <a:t>11</a:t>
            </a:r>
            <a:r>
              <a:rPr lang="en-US" dirty="0"/>
              <a:t> = w</a:t>
            </a:r>
            <a:r>
              <a:rPr lang="en-US" baseline="30000" dirty="0"/>
              <a:t>(1)</a:t>
            </a:r>
            <a:r>
              <a:rPr lang="en-US" baseline="-25000" dirty="0"/>
              <a:t>11</a:t>
            </a:r>
            <a:r>
              <a:rPr lang="en-US" dirty="0"/>
              <a:t> – 0.3*</a:t>
            </a:r>
            <a:r>
              <a:rPr lang="el-GR" dirty="0"/>
              <a:t>δ</a:t>
            </a:r>
            <a:r>
              <a:rPr lang="en-US" baseline="-25000" dirty="0"/>
              <a:t>z1</a:t>
            </a:r>
            <a:r>
              <a:rPr lang="en-US" dirty="0"/>
              <a:t>*x</a:t>
            </a:r>
            <a:r>
              <a:rPr lang="en-US" baseline="-25000" dirty="0"/>
              <a:t>1</a:t>
            </a:r>
            <a:r>
              <a:rPr lang="en-US" dirty="0"/>
              <a:t> = 0.1008 - 0.3*0.004*0 = 0.1008</a:t>
            </a:r>
          </a:p>
          <a:p>
            <a:pPr lvl="1"/>
            <a:r>
              <a:rPr lang="en-US" dirty="0"/>
              <a:t>w</a:t>
            </a:r>
            <a:r>
              <a:rPr lang="en-US" baseline="30000" dirty="0"/>
              <a:t>(1)</a:t>
            </a:r>
            <a:r>
              <a:rPr lang="en-US" baseline="-25000" dirty="0"/>
              <a:t>12</a:t>
            </a:r>
            <a:r>
              <a:rPr lang="en-US" dirty="0"/>
              <a:t> = w</a:t>
            </a:r>
            <a:r>
              <a:rPr lang="en-US" baseline="30000" dirty="0"/>
              <a:t>(1)</a:t>
            </a:r>
            <a:r>
              <a:rPr lang="en-US" baseline="-25000" dirty="0"/>
              <a:t>12</a:t>
            </a:r>
            <a:r>
              <a:rPr lang="en-US" dirty="0"/>
              <a:t> – 0.3*</a:t>
            </a:r>
            <a:r>
              <a:rPr lang="el-GR" dirty="0"/>
              <a:t>δ</a:t>
            </a:r>
            <a:r>
              <a:rPr lang="en-US" baseline="-25000" dirty="0"/>
              <a:t>z1</a:t>
            </a:r>
            <a:r>
              <a:rPr lang="en-US" dirty="0"/>
              <a:t>*x</a:t>
            </a:r>
            <a:r>
              <a:rPr lang="en-US" baseline="-25000" dirty="0"/>
              <a:t>2</a:t>
            </a:r>
            <a:r>
              <a:rPr lang="en-US" dirty="0"/>
              <a:t> = 0.1 - 0.3*0.004*1 = 0.0988</a:t>
            </a:r>
          </a:p>
          <a:p>
            <a:endParaRPr lang="en-US" dirty="0"/>
          </a:p>
        </p:txBody>
      </p:sp>
    </p:spTree>
    <p:extLst>
      <p:ext uri="{BB962C8B-B14F-4D97-AF65-F5344CB8AC3E}">
        <p14:creationId xmlns:p14="http://schemas.microsoft.com/office/powerpoint/2010/main" val="2066618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DE348-0F62-4244-9457-C9F1E0E93B58}"/>
              </a:ext>
            </a:extLst>
          </p:cNvPr>
          <p:cNvSpPr>
            <a:spLocks noGrp="1"/>
          </p:cNvSpPr>
          <p:nvPr>
            <p:ph idx="1"/>
          </p:nvPr>
        </p:nvSpPr>
        <p:spPr>
          <a:xfrm>
            <a:off x="335687" y="360810"/>
            <a:ext cx="6455730" cy="2080549"/>
          </a:xfrm>
        </p:spPr>
        <p:txBody>
          <a:bodyPr>
            <a:normAutofit lnSpcReduction="10000"/>
          </a:bodyPr>
          <a:lstStyle/>
          <a:p>
            <a:r>
              <a:rPr lang="en-US" dirty="0"/>
              <a:t>The subsequent slides will review how we computed the activations for the first architecture.</a:t>
            </a:r>
          </a:p>
          <a:p>
            <a:r>
              <a:rPr lang="en-US" dirty="0"/>
              <a:t>We will need to reuse these formulas for the training.</a:t>
            </a:r>
          </a:p>
        </p:txBody>
      </p:sp>
    </p:spTree>
    <p:extLst>
      <p:ext uri="{BB962C8B-B14F-4D97-AF65-F5344CB8AC3E}">
        <p14:creationId xmlns:p14="http://schemas.microsoft.com/office/powerpoint/2010/main" val="841954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EBBB-3FAF-46A0-BC7C-3CDE5C0AD767}"/>
              </a:ext>
            </a:extLst>
          </p:cNvPr>
          <p:cNvSpPr>
            <a:spLocks noGrp="1"/>
          </p:cNvSpPr>
          <p:nvPr>
            <p:ph type="title"/>
          </p:nvPr>
        </p:nvSpPr>
        <p:spPr/>
        <p:txBody>
          <a:bodyPr/>
          <a:lstStyle/>
          <a:p>
            <a:r>
              <a:rPr lang="en-US" dirty="0"/>
              <a:t>Learning from third example</a:t>
            </a:r>
          </a:p>
        </p:txBody>
      </p:sp>
      <p:sp>
        <p:nvSpPr>
          <p:cNvPr id="3" name="Content Placeholder 2">
            <a:extLst>
              <a:ext uri="{FF2B5EF4-FFF2-40B4-BE49-F238E27FC236}">
                <a16:creationId xmlns:a16="http://schemas.microsoft.com/office/drawing/2014/main" id="{40B3FB00-99E5-4B69-8280-C42B37290BF3}"/>
              </a:ext>
            </a:extLst>
          </p:cNvPr>
          <p:cNvSpPr>
            <a:spLocks noGrp="1"/>
          </p:cNvSpPr>
          <p:nvPr>
            <p:ph idx="1"/>
          </p:nvPr>
        </p:nvSpPr>
        <p:spPr>
          <a:xfrm>
            <a:off x="628648" y="1825624"/>
            <a:ext cx="8524230" cy="5032376"/>
          </a:xfrm>
        </p:spPr>
        <p:txBody>
          <a:bodyPr>
            <a:normAutofit fontScale="77500" lnSpcReduction="20000"/>
          </a:bodyPr>
          <a:lstStyle/>
          <a:p>
            <a:r>
              <a:rPr lang="en-US" dirty="0"/>
              <a:t>Third example: x = [1 1], y = 1</a:t>
            </a:r>
          </a:p>
          <a:p>
            <a:r>
              <a:rPr lang="en-US" dirty="0"/>
              <a:t>Weights are w</a:t>
            </a:r>
            <a:r>
              <a:rPr lang="en-US" baseline="30000" dirty="0"/>
              <a:t>(1)</a:t>
            </a:r>
            <a:r>
              <a:rPr lang="en-US" baseline="-25000" dirty="0"/>
              <a:t>10 </a:t>
            </a:r>
            <a:r>
              <a:rPr lang="en-US" dirty="0"/>
              <a:t>= 0.0996, w</a:t>
            </a:r>
            <a:r>
              <a:rPr lang="en-US" baseline="30000" dirty="0"/>
              <a:t>(1)</a:t>
            </a:r>
            <a:r>
              <a:rPr lang="en-US" baseline="-25000" dirty="0"/>
              <a:t>11</a:t>
            </a:r>
            <a:r>
              <a:rPr lang="en-US" dirty="0"/>
              <a:t> = 0.1008, w</a:t>
            </a:r>
            <a:r>
              <a:rPr lang="en-US" baseline="30000" dirty="0"/>
              <a:t>(1)</a:t>
            </a:r>
            <a:r>
              <a:rPr lang="en-US" baseline="-25000" dirty="0"/>
              <a:t>12</a:t>
            </a:r>
            <a:r>
              <a:rPr lang="en-US" dirty="0"/>
              <a:t> = 0.0988,               w</a:t>
            </a:r>
            <a:r>
              <a:rPr lang="en-US" baseline="30000" dirty="0"/>
              <a:t>(2)</a:t>
            </a:r>
            <a:r>
              <a:rPr lang="en-US" baseline="-25000" dirty="0"/>
              <a:t>10</a:t>
            </a:r>
            <a:r>
              <a:rPr lang="en-US" dirty="0"/>
              <a:t> = 0.0935, w</a:t>
            </a:r>
            <a:r>
              <a:rPr lang="en-US" baseline="30000" dirty="0"/>
              <a:t>(2)</a:t>
            </a:r>
            <a:r>
              <a:rPr lang="en-US" baseline="-25000" dirty="0"/>
              <a:t>11</a:t>
            </a:r>
            <a:r>
              <a:rPr lang="en-US" dirty="0"/>
              <a:t> = 0.0964</a:t>
            </a:r>
          </a:p>
          <a:p>
            <a:r>
              <a:rPr lang="en-US" dirty="0"/>
              <a:t>Activations are (recompute with new weights):</a:t>
            </a:r>
          </a:p>
          <a:p>
            <a:pPr lvl="1"/>
            <a:r>
              <a:rPr lang="en-US" dirty="0"/>
              <a:t>z</a:t>
            </a:r>
            <a:r>
              <a:rPr lang="en-US" baseline="-25000" dirty="0"/>
              <a:t>1</a:t>
            </a:r>
            <a:r>
              <a:rPr lang="en-US" dirty="0"/>
              <a:t> = 1 / [1 + exp(-(x</a:t>
            </a:r>
            <a:r>
              <a:rPr lang="en-US" baseline="-25000" dirty="0"/>
              <a:t>0</a:t>
            </a:r>
            <a:r>
              <a:rPr lang="en-US" dirty="0"/>
              <a:t>*w</a:t>
            </a:r>
            <a:r>
              <a:rPr lang="en-US" baseline="30000" dirty="0"/>
              <a:t>(1)</a:t>
            </a:r>
            <a:r>
              <a:rPr lang="en-US" baseline="-25000" dirty="0"/>
              <a:t>10</a:t>
            </a:r>
            <a:r>
              <a:rPr lang="en-US" dirty="0"/>
              <a:t>+x</a:t>
            </a:r>
            <a:r>
              <a:rPr lang="en-US" baseline="-25000" dirty="0"/>
              <a:t>1</a:t>
            </a:r>
            <a:r>
              <a:rPr lang="en-US" dirty="0"/>
              <a:t>*w</a:t>
            </a:r>
            <a:r>
              <a:rPr lang="en-US" baseline="30000" dirty="0"/>
              <a:t>(1)</a:t>
            </a:r>
            <a:r>
              <a:rPr lang="en-US" baseline="-25000" dirty="0"/>
              <a:t>11 </a:t>
            </a:r>
            <a:r>
              <a:rPr lang="en-US" dirty="0"/>
              <a:t>+x</a:t>
            </a:r>
            <a:r>
              <a:rPr lang="en-US" baseline="-25000" dirty="0"/>
              <a:t>2</a:t>
            </a:r>
            <a:r>
              <a:rPr lang="en-US" dirty="0"/>
              <a:t>*w</a:t>
            </a:r>
            <a:r>
              <a:rPr lang="en-US" baseline="30000" dirty="0"/>
              <a:t>(1)</a:t>
            </a:r>
            <a:r>
              <a:rPr lang="en-US" baseline="-25000" dirty="0"/>
              <a:t>12</a:t>
            </a:r>
            <a:r>
              <a:rPr lang="en-US" dirty="0"/>
              <a:t>))]  = 1 / [1 + exp(-(1*0.0996+1*0.1008+1*0.0988))] = 0.5742</a:t>
            </a:r>
          </a:p>
          <a:p>
            <a:pPr lvl="1"/>
            <a:r>
              <a:rPr lang="en-US" dirty="0"/>
              <a:t>y</a:t>
            </a:r>
            <a:r>
              <a:rPr lang="en-US" baseline="-25000" dirty="0"/>
              <a:t>1</a:t>
            </a:r>
            <a:r>
              <a:rPr lang="en-US" dirty="0"/>
              <a:t> = 1 / [1 + exp(-(z</a:t>
            </a:r>
            <a:r>
              <a:rPr lang="en-US" baseline="-25000" dirty="0"/>
              <a:t>0</a:t>
            </a:r>
            <a:r>
              <a:rPr lang="en-US" dirty="0"/>
              <a:t>*w</a:t>
            </a:r>
            <a:r>
              <a:rPr lang="en-US" baseline="30000" dirty="0"/>
              <a:t>(2)</a:t>
            </a:r>
            <a:r>
              <a:rPr lang="en-US" baseline="-25000" dirty="0"/>
              <a:t>10 </a:t>
            </a:r>
            <a:r>
              <a:rPr lang="en-US" dirty="0"/>
              <a:t>+z</a:t>
            </a:r>
            <a:r>
              <a:rPr lang="en-US" baseline="-25000" dirty="0"/>
              <a:t>1</a:t>
            </a:r>
            <a:r>
              <a:rPr lang="en-US" dirty="0"/>
              <a:t>*w</a:t>
            </a:r>
            <a:r>
              <a:rPr lang="en-US" baseline="30000" dirty="0"/>
              <a:t>(2)</a:t>
            </a:r>
            <a:r>
              <a:rPr lang="en-US" baseline="-25000" dirty="0"/>
              <a:t>11</a:t>
            </a:r>
            <a:r>
              <a:rPr lang="en-US" dirty="0"/>
              <a:t>))] = 1 / [1 + exp(- (1*0.0935+0.5735*0.0964))] = 0.5371</a:t>
            </a:r>
          </a:p>
          <a:p>
            <a:r>
              <a:rPr lang="en-US" dirty="0"/>
              <a:t>Compute errors: </a:t>
            </a:r>
          </a:p>
          <a:p>
            <a:pPr lvl="1"/>
            <a:r>
              <a:rPr lang="el-GR" dirty="0"/>
              <a:t>δ</a:t>
            </a:r>
            <a:r>
              <a:rPr lang="en-US" baseline="-25000" dirty="0"/>
              <a:t>y1</a:t>
            </a:r>
            <a:r>
              <a:rPr lang="en-US" dirty="0"/>
              <a:t> = y</a:t>
            </a:r>
            <a:r>
              <a:rPr lang="en-US" baseline="-25000" dirty="0"/>
              <a:t>1</a:t>
            </a:r>
            <a:r>
              <a:rPr lang="en-US" dirty="0"/>
              <a:t>*(1–y</a:t>
            </a:r>
            <a:r>
              <a:rPr lang="en-US" baseline="-25000" dirty="0"/>
              <a:t>1</a:t>
            </a:r>
            <a:r>
              <a:rPr lang="en-US" dirty="0"/>
              <a:t>)*(y</a:t>
            </a:r>
            <a:r>
              <a:rPr lang="en-US" baseline="-25000" dirty="0"/>
              <a:t>1</a:t>
            </a:r>
            <a:r>
              <a:rPr lang="en-US" dirty="0"/>
              <a:t>–</a:t>
            </a:r>
            <a:r>
              <a:rPr lang="en-US" dirty="0" err="1"/>
              <a:t>y</a:t>
            </a:r>
            <a:r>
              <a:rPr lang="en-US" baseline="-25000" dirty="0" err="1"/>
              <a:t>true</a:t>
            </a:r>
            <a:r>
              <a:rPr lang="en-US" dirty="0"/>
              <a:t>) = 0.5371*(1-0.5371)*(0.5371-1) = -0.1151</a:t>
            </a:r>
          </a:p>
          <a:p>
            <a:pPr lvl="1"/>
            <a:r>
              <a:rPr lang="el-GR" dirty="0"/>
              <a:t>δ</a:t>
            </a:r>
            <a:r>
              <a:rPr lang="en-US" baseline="-25000" dirty="0"/>
              <a:t>z1</a:t>
            </a:r>
            <a:r>
              <a:rPr lang="en-US" dirty="0"/>
              <a:t> = z</a:t>
            </a:r>
            <a:r>
              <a:rPr lang="en-US" baseline="-25000" dirty="0"/>
              <a:t>1</a:t>
            </a:r>
            <a:r>
              <a:rPr lang="en-US" dirty="0"/>
              <a:t>*(1–z</a:t>
            </a:r>
            <a:r>
              <a:rPr lang="en-US" baseline="-25000" dirty="0"/>
              <a:t>1</a:t>
            </a:r>
            <a:r>
              <a:rPr lang="en-US" dirty="0"/>
              <a:t>)*(w</a:t>
            </a:r>
            <a:r>
              <a:rPr lang="en-US" baseline="30000" dirty="0"/>
              <a:t>(2)</a:t>
            </a:r>
            <a:r>
              <a:rPr lang="en-US" baseline="-25000" dirty="0"/>
              <a:t>11</a:t>
            </a:r>
            <a:r>
              <a:rPr lang="en-US" dirty="0"/>
              <a:t>*</a:t>
            </a:r>
            <a:r>
              <a:rPr lang="el-GR" dirty="0"/>
              <a:t>δ</a:t>
            </a:r>
            <a:r>
              <a:rPr lang="en-US" baseline="-25000" dirty="0"/>
              <a:t>y1</a:t>
            </a:r>
            <a:r>
              <a:rPr lang="en-US" dirty="0"/>
              <a:t>) = 0.5742*(1-0.5742)*[0.0964*-0.1151] = -0.0027</a:t>
            </a:r>
          </a:p>
          <a:p>
            <a:r>
              <a:rPr lang="en-US" dirty="0"/>
              <a:t>Update weights: </a:t>
            </a:r>
          </a:p>
          <a:p>
            <a:pPr lvl="1"/>
            <a:r>
              <a:rPr lang="en-US" dirty="0"/>
              <a:t>w</a:t>
            </a:r>
            <a:r>
              <a:rPr lang="en-US" baseline="30000" dirty="0"/>
              <a:t>(2)</a:t>
            </a:r>
            <a:r>
              <a:rPr lang="en-US" baseline="-25000" dirty="0"/>
              <a:t>10</a:t>
            </a:r>
            <a:r>
              <a:rPr lang="en-US" dirty="0"/>
              <a:t> = w</a:t>
            </a:r>
            <a:r>
              <a:rPr lang="en-US" baseline="30000" dirty="0"/>
              <a:t>(2)</a:t>
            </a:r>
            <a:r>
              <a:rPr lang="en-US" baseline="-25000" dirty="0"/>
              <a:t>10</a:t>
            </a:r>
            <a:r>
              <a:rPr lang="en-US" dirty="0"/>
              <a:t> – 0.3*</a:t>
            </a:r>
            <a:r>
              <a:rPr lang="el-GR" dirty="0"/>
              <a:t>δ</a:t>
            </a:r>
            <a:r>
              <a:rPr lang="en-US" baseline="-25000" dirty="0"/>
              <a:t>y1</a:t>
            </a:r>
            <a:r>
              <a:rPr lang="en-US" dirty="0"/>
              <a:t>*z</a:t>
            </a:r>
            <a:r>
              <a:rPr lang="en-US" baseline="-25000" dirty="0"/>
              <a:t>0</a:t>
            </a:r>
            <a:r>
              <a:rPr lang="en-US" dirty="0"/>
              <a:t> = 0.0935 + 0.3*0.1151*1 = 0.1280</a:t>
            </a:r>
          </a:p>
          <a:p>
            <a:pPr lvl="1"/>
            <a:r>
              <a:rPr lang="en-US" dirty="0"/>
              <a:t>w</a:t>
            </a:r>
            <a:r>
              <a:rPr lang="en-US" baseline="30000" dirty="0"/>
              <a:t>(2)</a:t>
            </a:r>
            <a:r>
              <a:rPr lang="en-US" baseline="-25000" dirty="0"/>
              <a:t>11</a:t>
            </a:r>
            <a:r>
              <a:rPr lang="en-US" dirty="0"/>
              <a:t> = w</a:t>
            </a:r>
            <a:r>
              <a:rPr lang="en-US" baseline="30000" dirty="0"/>
              <a:t>(2)</a:t>
            </a:r>
            <a:r>
              <a:rPr lang="en-US" baseline="-25000" dirty="0"/>
              <a:t>11</a:t>
            </a:r>
            <a:r>
              <a:rPr lang="en-US" dirty="0"/>
              <a:t> – 0.3*</a:t>
            </a:r>
            <a:r>
              <a:rPr lang="el-GR" dirty="0"/>
              <a:t>δ</a:t>
            </a:r>
            <a:r>
              <a:rPr lang="en-US" baseline="-25000" dirty="0"/>
              <a:t>y1</a:t>
            </a:r>
            <a:r>
              <a:rPr lang="en-US" dirty="0"/>
              <a:t>*z</a:t>
            </a:r>
            <a:r>
              <a:rPr lang="en-US" baseline="-25000" dirty="0"/>
              <a:t>1</a:t>
            </a:r>
            <a:r>
              <a:rPr lang="en-US" dirty="0"/>
              <a:t> = 0.0964 + 0.3*0.1151*0.5735 = 0.1162</a:t>
            </a:r>
          </a:p>
          <a:p>
            <a:pPr lvl="1"/>
            <a:r>
              <a:rPr lang="en-US" dirty="0"/>
              <a:t>w</a:t>
            </a:r>
            <a:r>
              <a:rPr lang="en-US" baseline="30000" dirty="0"/>
              <a:t>(1)</a:t>
            </a:r>
            <a:r>
              <a:rPr lang="en-US" baseline="-25000" dirty="0"/>
              <a:t>10</a:t>
            </a:r>
            <a:r>
              <a:rPr lang="en-US" dirty="0"/>
              <a:t> = w</a:t>
            </a:r>
            <a:r>
              <a:rPr lang="en-US" baseline="30000" dirty="0"/>
              <a:t>(1)</a:t>
            </a:r>
            <a:r>
              <a:rPr lang="en-US" baseline="-25000" dirty="0"/>
              <a:t>10</a:t>
            </a:r>
            <a:r>
              <a:rPr lang="en-US" dirty="0"/>
              <a:t> – 0.3*</a:t>
            </a:r>
            <a:r>
              <a:rPr lang="el-GR" dirty="0"/>
              <a:t>δ</a:t>
            </a:r>
            <a:r>
              <a:rPr lang="en-US" baseline="-25000" dirty="0"/>
              <a:t>z1</a:t>
            </a:r>
            <a:r>
              <a:rPr lang="en-US" dirty="0"/>
              <a:t>*x</a:t>
            </a:r>
            <a:r>
              <a:rPr lang="en-US" baseline="-25000" dirty="0"/>
              <a:t>0</a:t>
            </a:r>
            <a:r>
              <a:rPr lang="en-US" dirty="0"/>
              <a:t> = 0.0996 + 0.3*0.0027*1 = 0.1004</a:t>
            </a:r>
          </a:p>
          <a:p>
            <a:pPr lvl="1"/>
            <a:r>
              <a:rPr lang="en-US" dirty="0"/>
              <a:t>w</a:t>
            </a:r>
            <a:r>
              <a:rPr lang="en-US" baseline="30000" dirty="0"/>
              <a:t>(1)</a:t>
            </a:r>
            <a:r>
              <a:rPr lang="en-US" baseline="-25000" dirty="0"/>
              <a:t>11</a:t>
            </a:r>
            <a:r>
              <a:rPr lang="en-US" dirty="0"/>
              <a:t> = w</a:t>
            </a:r>
            <a:r>
              <a:rPr lang="en-US" baseline="30000" dirty="0"/>
              <a:t>(1)</a:t>
            </a:r>
            <a:r>
              <a:rPr lang="en-US" baseline="-25000" dirty="0"/>
              <a:t>11</a:t>
            </a:r>
            <a:r>
              <a:rPr lang="en-US" dirty="0"/>
              <a:t> – 0.3*</a:t>
            </a:r>
            <a:r>
              <a:rPr lang="el-GR" dirty="0"/>
              <a:t>δ</a:t>
            </a:r>
            <a:r>
              <a:rPr lang="en-US" baseline="-25000" dirty="0"/>
              <a:t>z1</a:t>
            </a:r>
            <a:r>
              <a:rPr lang="en-US" dirty="0"/>
              <a:t>*x</a:t>
            </a:r>
            <a:r>
              <a:rPr lang="en-US" baseline="-25000" dirty="0"/>
              <a:t>1</a:t>
            </a:r>
            <a:r>
              <a:rPr lang="en-US" dirty="0"/>
              <a:t> = 0.1008 + 0.3*0.0027*1 = 0.1016</a:t>
            </a:r>
          </a:p>
          <a:p>
            <a:pPr lvl="1"/>
            <a:r>
              <a:rPr lang="en-US" dirty="0"/>
              <a:t>w</a:t>
            </a:r>
            <a:r>
              <a:rPr lang="en-US" baseline="30000" dirty="0"/>
              <a:t>(1)</a:t>
            </a:r>
            <a:r>
              <a:rPr lang="en-US" baseline="-25000" dirty="0"/>
              <a:t>12</a:t>
            </a:r>
            <a:r>
              <a:rPr lang="en-US" dirty="0"/>
              <a:t> = w</a:t>
            </a:r>
            <a:r>
              <a:rPr lang="en-US" baseline="30000" dirty="0"/>
              <a:t>(1)</a:t>
            </a:r>
            <a:r>
              <a:rPr lang="en-US" baseline="-25000" dirty="0"/>
              <a:t>12</a:t>
            </a:r>
            <a:r>
              <a:rPr lang="en-US" dirty="0"/>
              <a:t> – 0.3*</a:t>
            </a:r>
            <a:r>
              <a:rPr lang="el-GR" dirty="0"/>
              <a:t>δ</a:t>
            </a:r>
            <a:r>
              <a:rPr lang="en-US" baseline="-25000" dirty="0"/>
              <a:t>z1</a:t>
            </a:r>
            <a:r>
              <a:rPr lang="en-US" dirty="0"/>
              <a:t>*x</a:t>
            </a:r>
            <a:r>
              <a:rPr lang="en-US" baseline="-25000" dirty="0"/>
              <a:t>2</a:t>
            </a:r>
            <a:r>
              <a:rPr lang="en-US" dirty="0"/>
              <a:t> = 0.0988 + 0.3*0.0027*1 = 0.0996</a:t>
            </a:r>
          </a:p>
          <a:p>
            <a:endParaRPr lang="en-US" dirty="0"/>
          </a:p>
        </p:txBody>
      </p:sp>
    </p:spTree>
    <p:extLst>
      <p:ext uri="{BB962C8B-B14F-4D97-AF65-F5344CB8AC3E}">
        <p14:creationId xmlns:p14="http://schemas.microsoft.com/office/powerpoint/2010/main" val="222022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C2E3-BEB2-41C9-9FC3-8287640841B7}"/>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5BE86F87-E34F-465A-AC5C-25113482FAA2}"/>
              </a:ext>
            </a:extLst>
          </p:cNvPr>
          <p:cNvSpPr>
            <a:spLocks noGrp="1"/>
          </p:cNvSpPr>
          <p:nvPr>
            <p:ph idx="1"/>
          </p:nvPr>
        </p:nvSpPr>
        <p:spPr/>
        <p:txBody>
          <a:bodyPr/>
          <a:lstStyle/>
          <a:p>
            <a:r>
              <a:rPr lang="en-US" dirty="0"/>
              <a:t>Do the w</a:t>
            </a:r>
            <a:r>
              <a:rPr lang="en-US" baseline="30000" dirty="0"/>
              <a:t>(1)</a:t>
            </a:r>
            <a:r>
              <a:rPr lang="en-US" dirty="0"/>
              <a:t> weights we obtained make sense?</a:t>
            </a:r>
          </a:p>
          <a:p>
            <a:r>
              <a:rPr lang="en-US" dirty="0"/>
              <a:t>Remember our series of inputs / labels:</a:t>
            </a:r>
          </a:p>
          <a:p>
            <a:r>
              <a:rPr lang="en-US" dirty="0"/>
              <a:t>Samples have the following labels: </a:t>
            </a:r>
          </a:p>
          <a:p>
            <a:pPr lvl="1"/>
            <a:r>
              <a:rPr lang="en-US" dirty="0"/>
              <a:t>First example: x = [1 0], y = 1</a:t>
            </a:r>
          </a:p>
          <a:p>
            <a:pPr lvl="1"/>
            <a:r>
              <a:rPr lang="en-US" dirty="0"/>
              <a:t>Second example: x = [0 1], y = 0</a:t>
            </a:r>
          </a:p>
          <a:p>
            <a:pPr lvl="1"/>
            <a:r>
              <a:rPr lang="en-US" dirty="0"/>
              <a:t>Third example: x = [1 1], y = 1 </a:t>
            </a:r>
          </a:p>
          <a:p>
            <a:pPr lvl="1"/>
            <a:r>
              <a:rPr lang="en-US" dirty="0"/>
              <a:t>And x</a:t>
            </a:r>
            <a:r>
              <a:rPr lang="en-US" baseline="-25000" dirty="0"/>
              <a:t>0 </a:t>
            </a:r>
            <a:r>
              <a:rPr lang="en-US" dirty="0"/>
              <a:t>is always 1</a:t>
            </a:r>
          </a:p>
        </p:txBody>
      </p:sp>
    </p:spTree>
    <p:extLst>
      <p:ext uri="{BB962C8B-B14F-4D97-AF65-F5344CB8AC3E}">
        <p14:creationId xmlns:p14="http://schemas.microsoft.com/office/powerpoint/2010/main" val="2449587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52A02E-0728-4809-97E3-1C04909C6A79}"/>
              </a:ext>
            </a:extLst>
          </p:cNvPr>
          <p:cNvSpPr txBox="1">
            <a:spLocks/>
          </p:cNvSpPr>
          <p:nvPr/>
        </p:nvSpPr>
        <p:spPr>
          <a:xfrm>
            <a:off x="0" y="163268"/>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Comments regarding HW7 Part I</a:t>
            </a:r>
          </a:p>
        </p:txBody>
      </p:sp>
      <p:pic>
        <p:nvPicPr>
          <p:cNvPr id="7" name="Picture 6" descr="CS1675: Homework 7 - Mozilla Firefox">
            <a:extLst>
              <a:ext uri="{FF2B5EF4-FFF2-40B4-BE49-F238E27FC236}">
                <a16:creationId xmlns:a16="http://schemas.microsoft.com/office/drawing/2014/main" id="{457E1EA0-7C87-43DD-BE26-BD2323EA6AD9}"/>
              </a:ext>
            </a:extLst>
          </p:cNvPr>
          <p:cNvPicPr>
            <a:picLocks noChangeAspect="1"/>
          </p:cNvPicPr>
          <p:nvPr/>
        </p:nvPicPr>
        <p:blipFill rotWithShape="1">
          <a:blip r:embed="rId2">
            <a:extLst>
              <a:ext uri="{28A0092B-C50C-407E-A947-70E740481C1C}">
                <a14:useLocalDpi xmlns:a14="http://schemas.microsoft.com/office/drawing/2010/main" val="0"/>
              </a:ext>
            </a:extLst>
          </a:blip>
          <a:srcRect t="31745" r="2152" b="46013"/>
          <a:stretch/>
        </p:blipFill>
        <p:spPr>
          <a:xfrm>
            <a:off x="75235" y="931097"/>
            <a:ext cx="9052560" cy="1115468"/>
          </a:xfrm>
          <a:prstGeom prst="rect">
            <a:avLst/>
          </a:prstGeom>
        </p:spPr>
      </p:pic>
      <p:sp>
        <p:nvSpPr>
          <p:cNvPr id="8" name="Content Placeholder 2">
            <a:extLst>
              <a:ext uri="{FF2B5EF4-FFF2-40B4-BE49-F238E27FC236}">
                <a16:creationId xmlns:a16="http://schemas.microsoft.com/office/drawing/2014/main" id="{E807BE41-B6A4-4C36-829F-F4271C5570B6}"/>
              </a:ext>
            </a:extLst>
          </p:cNvPr>
          <p:cNvSpPr txBox="1">
            <a:spLocks/>
          </p:cNvSpPr>
          <p:nvPr/>
        </p:nvSpPr>
        <p:spPr>
          <a:xfrm>
            <a:off x="292983" y="2046565"/>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You should repeat this exercise for the 2</a:t>
            </a:r>
            <a:r>
              <a:rPr lang="en-US" sz="2400" baseline="30000" dirty="0"/>
              <a:t>nd</a:t>
            </a:r>
            <a:r>
              <a:rPr lang="en-US" sz="2400" dirty="0"/>
              <a:t> architecture, for the example given.</a:t>
            </a:r>
          </a:p>
          <a:p>
            <a:r>
              <a:rPr lang="en-US" sz="2400" dirty="0"/>
              <a:t>Assume η = 0.3</a:t>
            </a:r>
          </a:p>
          <a:p>
            <a:r>
              <a:rPr lang="en-US" sz="2400" dirty="0"/>
              <a:t>Note differences in architecture (see next slide)</a:t>
            </a:r>
          </a:p>
        </p:txBody>
      </p:sp>
    </p:spTree>
    <p:extLst>
      <p:ext uri="{BB962C8B-B14F-4D97-AF65-F5344CB8AC3E}">
        <p14:creationId xmlns:p14="http://schemas.microsoft.com/office/powerpoint/2010/main" val="2509986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27BCDE-6F2F-47A5-9BDC-04C163B9872D}"/>
              </a:ext>
            </a:extLst>
          </p:cNvPr>
          <p:cNvSpPr txBox="1"/>
          <p:nvPr/>
        </p:nvSpPr>
        <p:spPr>
          <a:xfrm>
            <a:off x="899347" y="6169989"/>
            <a:ext cx="6865982" cy="584775"/>
          </a:xfrm>
          <a:prstGeom prst="rect">
            <a:avLst/>
          </a:prstGeom>
          <a:noFill/>
        </p:spPr>
        <p:txBody>
          <a:bodyPr wrap="none" rtlCol="0">
            <a:spAutoFit/>
          </a:bodyPr>
          <a:lstStyle/>
          <a:p>
            <a:r>
              <a:rPr lang="en-US" sz="3200" dirty="0"/>
              <a:t>input					hidden				output</a:t>
            </a:r>
          </a:p>
        </p:txBody>
      </p:sp>
      <p:sp>
        <p:nvSpPr>
          <p:cNvPr id="2" name="Title 1">
            <a:extLst>
              <a:ext uri="{FF2B5EF4-FFF2-40B4-BE49-F238E27FC236}">
                <a16:creationId xmlns:a16="http://schemas.microsoft.com/office/drawing/2014/main" id="{4E39A190-1B81-4CEF-8867-5E0783BF7A39}"/>
              </a:ext>
            </a:extLst>
          </p:cNvPr>
          <p:cNvSpPr>
            <a:spLocks noGrp="1"/>
          </p:cNvSpPr>
          <p:nvPr>
            <p:ph type="title"/>
          </p:nvPr>
        </p:nvSpPr>
        <p:spPr>
          <a:xfrm>
            <a:off x="628650" y="365126"/>
            <a:ext cx="7886700" cy="1325563"/>
          </a:xfrm>
        </p:spPr>
        <p:txBody>
          <a:bodyPr/>
          <a:lstStyle/>
          <a:p>
            <a:r>
              <a:rPr lang="en-US" dirty="0"/>
              <a:t>Second architecture</a:t>
            </a:r>
          </a:p>
        </p:txBody>
      </p:sp>
      <p:sp>
        <p:nvSpPr>
          <p:cNvPr id="4" name="Oval 3">
            <a:extLst>
              <a:ext uri="{FF2B5EF4-FFF2-40B4-BE49-F238E27FC236}">
                <a16:creationId xmlns:a16="http://schemas.microsoft.com/office/drawing/2014/main" id="{147126A5-D3E6-4047-A69C-77F904C8BADA}"/>
              </a:ext>
            </a:extLst>
          </p:cNvPr>
          <p:cNvSpPr/>
          <p:nvPr/>
        </p:nvSpPr>
        <p:spPr>
          <a:xfrm>
            <a:off x="3684233" y="3222594"/>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5" name="Oval 4">
            <a:extLst>
              <a:ext uri="{FF2B5EF4-FFF2-40B4-BE49-F238E27FC236}">
                <a16:creationId xmlns:a16="http://schemas.microsoft.com/office/drawing/2014/main" id="{16C7856D-3692-4BEB-AB9A-4BE775DF3E97}"/>
              </a:ext>
            </a:extLst>
          </p:cNvPr>
          <p:cNvSpPr/>
          <p:nvPr/>
        </p:nvSpPr>
        <p:spPr>
          <a:xfrm>
            <a:off x="6624221" y="2370338"/>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6" name="Oval 5">
            <a:extLst>
              <a:ext uri="{FF2B5EF4-FFF2-40B4-BE49-F238E27FC236}">
                <a16:creationId xmlns:a16="http://schemas.microsoft.com/office/drawing/2014/main" id="{BB7AFE7E-8D69-4B09-9D99-03EA779619E3}"/>
              </a:ext>
            </a:extLst>
          </p:cNvPr>
          <p:cNvSpPr/>
          <p:nvPr/>
        </p:nvSpPr>
        <p:spPr>
          <a:xfrm>
            <a:off x="935854" y="1573567"/>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7" name="Oval 6">
            <a:extLst>
              <a:ext uri="{FF2B5EF4-FFF2-40B4-BE49-F238E27FC236}">
                <a16:creationId xmlns:a16="http://schemas.microsoft.com/office/drawing/2014/main" id="{DFD0903B-576D-49EC-B5CB-AD678E9044E4}"/>
              </a:ext>
            </a:extLst>
          </p:cNvPr>
          <p:cNvSpPr/>
          <p:nvPr/>
        </p:nvSpPr>
        <p:spPr>
          <a:xfrm>
            <a:off x="943252" y="3283261"/>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8" name="Oval 7">
            <a:extLst>
              <a:ext uri="{FF2B5EF4-FFF2-40B4-BE49-F238E27FC236}">
                <a16:creationId xmlns:a16="http://schemas.microsoft.com/office/drawing/2014/main" id="{8F2FC712-8FFE-4B51-80F6-F5F3EBC5B723}"/>
              </a:ext>
            </a:extLst>
          </p:cNvPr>
          <p:cNvSpPr/>
          <p:nvPr/>
        </p:nvSpPr>
        <p:spPr>
          <a:xfrm>
            <a:off x="943252" y="5099487"/>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9" name="Straight Arrow Connector 8">
            <a:extLst>
              <a:ext uri="{FF2B5EF4-FFF2-40B4-BE49-F238E27FC236}">
                <a16:creationId xmlns:a16="http://schemas.microsoft.com/office/drawing/2014/main" id="{1C9939F8-9CE0-4011-A9F6-CB80EC3B44C4}"/>
              </a:ext>
            </a:extLst>
          </p:cNvPr>
          <p:cNvCxnSpPr>
            <a:cxnSpLocks/>
            <a:stCxn id="6" idx="6"/>
            <a:endCxn id="4" idx="1"/>
          </p:cNvCxnSpPr>
          <p:nvPr/>
        </p:nvCxnSpPr>
        <p:spPr>
          <a:xfrm>
            <a:off x="1898342" y="2054811"/>
            <a:ext cx="1954905" cy="133679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959B7E-4B9D-4A2A-B7FE-7C46AD124219}"/>
              </a:ext>
            </a:extLst>
          </p:cNvPr>
          <p:cNvCxnSpPr>
            <a:cxnSpLocks/>
            <a:stCxn id="7" idx="6"/>
            <a:endCxn id="4" idx="2"/>
          </p:cNvCxnSpPr>
          <p:nvPr/>
        </p:nvCxnSpPr>
        <p:spPr>
          <a:xfrm>
            <a:off x="1905740" y="3764505"/>
            <a:ext cx="1778493" cy="35138"/>
          </a:xfrm>
          <a:prstGeom prst="straightConnector1">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B6A175-E6AB-411E-840D-86C6794FEBB6}"/>
              </a:ext>
            </a:extLst>
          </p:cNvPr>
          <p:cNvCxnSpPr>
            <a:cxnSpLocks/>
            <a:stCxn id="8" idx="6"/>
            <a:endCxn id="4" idx="3"/>
          </p:cNvCxnSpPr>
          <p:nvPr/>
        </p:nvCxnSpPr>
        <p:spPr>
          <a:xfrm flipV="1">
            <a:off x="1905740" y="4207677"/>
            <a:ext cx="1947507" cy="1373054"/>
          </a:xfrm>
          <a:prstGeom prst="straightConnector1">
            <a:avLst/>
          </a:prstGeom>
          <a:ln w="3810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D072887-031D-4D8B-9342-62D14CAAD187}"/>
              </a:ext>
            </a:extLst>
          </p:cNvPr>
          <p:cNvCxnSpPr>
            <a:cxnSpLocks/>
            <a:stCxn id="4" idx="7"/>
            <a:endCxn id="5" idx="2"/>
          </p:cNvCxnSpPr>
          <p:nvPr/>
        </p:nvCxnSpPr>
        <p:spPr>
          <a:xfrm flipV="1">
            <a:off x="4669316" y="2947387"/>
            <a:ext cx="1954905" cy="444221"/>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C48BA8F-B012-4C6D-A82B-EC491AA03CEA}"/>
              </a:ext>
            </a:extLst>
          </p:cNvPr>
          <p:cNvSpPr txBox="1"/>
          <p:nvPr/>
        </p:nvSpPr>
        <p:spPr>
          <a:xfrm rot="2103661">
            <a:off x="2485598" y="2192270"/>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14" name="TextBox 13">
            <a:extLst>
              <a:ext uri="{FF2B5EF4-FFF2-40B4-BE49-F238E27FC236}">
                <a16:creationId xmlns:a16="http://schemas.microsoft.com/office/drawing/2014/main" id="{9F7B2167-4EB2-47F4-9111-B6311D72304C}"/>
              </a:ext>
            </a:extLst>
          </p:cNvPr>
          <p:cNvSpPr txBox="1"/>
          <p:nvPr/>
        </p:nvSpPr>
        <p:spPr>
          <a:xfrm rot="19491572">
            <a:off x="2102836" y="5194926"/>
            <a:ext cx="841897" cy="461665"/>
          </a:xfrm>
          <a:prstGeom prst="rect">
            <a:avLst/>
          </a:prstGeom>
          <a:noFill/>
        </p:spPr>
        <p:txBody>
          <a:bodyPr wrap="none" rtlCol="0">
            <a:spAutoFit/>
          </a:bodyPr>
          <a:lstStyle/>
          <a:p>
            <a:r>
              <a:rPr lang="en-US" sz="2400" dirty="0">
                <a:solidFill>
                  <a:srgbClr val="C00000"/>
                </a:solidFill>
              </a:rPr>
              <a:t>w</a:t>
            </a:r>
            <a:r>
              <a:rPr lang="en-US" sz="2400" baseline="30000" dirty="0">
                <a:solidFill>
                  <a:srgbClr val="C00000"/>
                </a:solidFill>
              </a:rPr>
              <a:t>(1)</a:t>
            </a:r>
            <a:r>
              <a:rPr lang="en-US" sz="2400" baseline="-25000" dirty="0">
                <a:solidFill>
                  <a:srgbClr val="C00000"/>
                </a:solidFill>
              </a:rPr>
              <a:t>12</a:t>
            </a:r>
          </a:p>
        </p:txBody>
      </p:sp>
      <p:sp>
        <p:nvSpPr>
          <p:cNvPr id="15" name="TextBox 14">
            <a:extLst>
              <a:ext uri="{FF2B5EF4-FFF2-40B4-BE49-F238E27FC236}">
                <a16:creationId xmlns:a16="http://schemas.microsoft.com/office/drawing/2014/main" id="{5472F29C-B1AD-46E9-B576-AA7F24D45517}"/>
              </a:ext>
            </a:extLst>
          </p:cNvPr>
          <p:cNvSpPr txBox="1"/>
          <p:nvPr/>
        </p:nvSpPr>
        <p:spPr>
          <a:xfrm>
            <a:off x="2384733" y="5919383"/>
            <a:ext cx="841897" cy="461665"/>
          </a:xfrm>
          <a:prstGeom prst="rect">
            <a:avLst/>
          </a:prstGeom>
          <a:noFill/>
        </p:spPr>
        <p:txBody>
          <a:bodyPr wrap="none" rtlCol="0">
            <a:spAutoFit/>
          </a:bodyPr>
          <a:lstStyle/>
          <a:p>
            <a:r>
              <a:rPr lang="en-US" sz="2400" dirty="0">
                <a:solidFill>
                  <a:srgbClr val="C00000"/>
                </a:solidFill>
              </a:rPr>
              <a:t>w</a:t>
            </a:r>
            <a:r>
              <a:rPr lang="en-US" sz="2400" baseline="30000" dirty="0">
                <a:solidFill>
                  <a:srgbClr val="C00000"/>
                </a:solidFill>
              </a:rPr>
              <a:t>(1)</a:t>
            </a:r>
            <a:r>
              <a:rPr lang="en-US" sz="2400" baseline="-25000" dirty="0">
                <a:solidFill>
                  <a:srgbClr val="C00000"/>
                </a:solidFill>
              </a:rPr>
              <a:t>22</a:t>
            </a:r>
          </a:p>
        </p:txBody>
      </p:sp>
      <p:sp>
        <p:nvSpPr>
          <p:cNvPr id="16" name="TextBox 15">
            <a:extLst>
              <a:ext uri="{FF2B5EF4-FFF2-40B4-BE49-F238E27FC236}">
                <a16:creationId xmlns:a16="http://schemas.microsoft.com/office/drawing/2014/main" id="{83356B5A-7490-4A95-9DBB-74F37B364DF0}"/>
              </a:ext>
            </a:extLst>
          </p:cNvPr>
          <p:cNvSpPr txBox="1"/>
          <p:nvPr/>
        </p:nvSpPr>
        <p:spPr>
          <a:xfrm rot="2178365">
            <a:off x="4758925" y="2412640"/>
            <a:ext cx="841897" cy="461665"/>
          </a:xfrm>
          <a:prstGeom prst="rect">
            <a:avLst/>
          </a:prstGeom>
          <a:noFill/>
        </p:spPr>
        <p:txBody>
          <a:bodyPr wrap="none" rtlCol="0">
            <a:spAutoFit/>
          </a:bodyPr>
          <a:lstStyle/>
          <a:p>
            <a:r>
              <a:rPr lang="en-US" sz="2400" dirty="0">
                <a:solidFill>
                  <a:srgbClr val="00B0F0"/>
                </a:solidFill>
              </a:rPr>
              <a:t>w</a:t>
            </a:r>
            <a:r>
              <a:rPr lang="en-US" sz="2400" baseline="30000" dirty="0">
                <a:solidFill>
                  <a:srgbClr val="00B0F0"/>
                </a:solidFill>
              </a:rPr>
              <a:t>(2)</a:t>
            </a:r>
            <a:r>
              <a:rPr lang="en-US" sz="2400" baseline="-25000" dirty="0">
                <a:solidFill>
                  <a:srgbClr val="00B0F0"/>
                </a:solidFill>
              </a:rPr>
              <a:t>20</a:t>
            </a:r>
          </a:p>
        </p:txBody>
      </p:sp>
      <p:sp>
        <p:nvSpPr>
          <p:cNvPr id="17" name="Oval 16">
            <a:extLst>
              <a:ext uri="{FF2B5EF4-FFF2-40B4-BE49-F238E27FC236}">
                <a16:creationId xmlns:a16="http://schemas.microsoft.com/office/drawing/2014/main" id="{1BD36E11-20C7-40C2-B76C-C9DEA5A4FF7F}"/>
              </a:ext>
            </a:extLst>
          </p:cNvPr>
          <p:cNvSpPr/>
          <p:nvPr/>
        </p:nvSpPr>
        <p:spPr>
          <a:xfrm>
            <a:off x="3684232" y="1555931"/>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18" name="Straight Arrow Connector 17">
            <a:extLst>
              <a:ext uri="{FF2B5EF4-FFF2-40B4-BE49-F238E27FC236}">
                <a16:creationId xmlns:a16="http://schemas.microsoft.com/office/drawing/2014/main" id="{CA60A4DE-CF52-4B4A-A4B6-F256B8D8DAA5}"/>
              </a:ext>
            </a:extLst>
          </p:cNvPr>
          <p:cNvCxnSpPr>
            <a:cxnSpLocks/>
            <a:stCxn id="17" idx="6"/>
            <a:endCxn id="5" idx="1"/>
          </p:cNvCxnSpPr>
          <p:nvPr/>
        </p:nvCxnSpPr>
        <p:spPr>
          <a:xfrm>
            <a:off x="4838329" y="2132980"/>
            <a:ext cx="1954906" cy="406372"/>
          </a:xfrm>
          <a:prstGeom prst="straightConnector1">
            <a:avLst/>
          </a:prstGeom>
          <a:ln w="381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A1B68DF-EA7B-494F-B574-7FE767F3CCC2}"/>
              </a:ext>
            </a:extLst>
          </p:cNvPr>
          <p:cNvSpPr txBox="1"/>
          <p:nvPr/>
        </p:nvSpPr>
        <p:spPr>
          <a:xfrm rot="683396">
            <a:off x="5362604" y="1856996"/>
            <a:ext cx="841897" cy="461665"/>
          </a:xfrm>
          <a:prstGeom prst="rect">
            <a:avLst/>
          </a:prstGeom>
          <a:noFill/>
        </p:spPr>
        <p:txBody>
          <a:bodyPr wrap="none" rtlCol="0">
            <a:spAutoFit/>
          </a:bodyPr>
          <a:lstStyle/>
          <a:p>
            <a:r>
              <a:rPr lang="en-US" sz="2400" dirty="0">
                <a:solidFill>
                  <a:srgbClr val="00B0F0"/>
                </a:solidFill>
              </a:rPr>
              <a:t>w</a:t>
            </a:r>
            <a:r>
              <a:rPr lang="en-US" sz="2400" baseline="30000" dirty="0">
                <a:solidFill>
                  <a:srgbClr val="00B0F0"/>
                </a:solidFill>
              </a:rPr>
              <a:t>(2)</a:t>
            </a:r>
            <a:r>
              <a:rPr lang="en-US" sz="2400" baseline="-25000" dirty="0">
                <a:solidFill>
                  <a:srgbClr val="00B0F0"/>
                </a:solidFill>
              </a:rPr>
              <a:t>10</a:t>
            </a:r>
          </a:p>
        </p:txBody>
      </p:sp>
      <p:sp>
        <p:nvSpPr>
          <p:cNvPr id="21" name="Oval 20">
            <a:extLst>
              <a:ext uri="{FF2B5EF4-FFF2-40B4-BE49-F238E27FC236}">
                <a16:creationId xmlns:a16="http://schemas.microsoft.com/office/drawing/2014/main" id="{78FCEFDB-92E7-42F8-BEC5-5529EAD111D0}"/>
              </a:ext>
            </a:extLst>
          </p:cNvPr>
          <p:cNvSpPr/>
          <p:nvPr/>
        </p:nvSpPr>
        <p:spPr>
          <a:xfrm>
            <a:off x="3684231" y="4892585"/>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2</a:t>
            </a:r>
            <a:endParaRPr lang="en-US" sz="3200" baseline="-25000" dirty="0">
              <a:solidFill>
                <a:schemeClr val="tx1"/>
              </a:solidFill>
            </a:endParaRPr>
          </a:p>
        </p:txBody>
      </p:sp>
      <p:sp>
        <p:nvSpPr>
          <p:cNvPr id="22" name="Oval 21">
            <a:extLst>
              <a:ext uri="{FF2B5EF4-FFF2-40B4-BE49-F238E27FC236}">
                <a16:creationId xmlns:a16="http://schemas.microsoft.com/office/drawing/2014/main" id="{6C9E2B3B-E61D-49DE-A79B-9CE49FC5E36E}"/>
              </a:ext>
            </a:extLst>
          </p:cNvPr>
          <p:cNvSpPr/>
          <p:nvPr/>
        </p:nvSpPr>
        <p:spPr>
          <a:xfrm>
            <a:off x="6624221" y="4069309"/>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2</a:t>
            </a:r>
          </a:p>
        </p:txBody>
      </p:sp>
      <p:cxnSp>
        <p:nvCxnSpPr>
          <p:cNvPr id="23" name="Straight Arrow Connector 22">
            <a:extLst>
              <a:ext uri="{FF2B5EF4-FFF2-40B4-BE49-F238E27FC236}">
                <a16:creationId xmlns:a16="http://schemas.microsoft.com/office/drawing/2014/main" id="{943F4F6C-A74B-40FC-810A-ECDAD0646726}"/>
              </a:ext>
            </a:extLst>
          </p:cNvPr>
          <p:cNvCxnSpPr>
            <a:cxnSpLocks/>
            <a:stCxn id="21" idx="6"/>
            <a:endCxn id="22" idx="3"/>
          </p:cNvCxnSpPr>
          <p:nvPr/>
        </p:nvCxnSpPr>
        <p:spPr>
          <a:xfrm flipV="1">
            <a:off x="4838328" y="5054392"/>
            <a:ext cx="1954907" cy="415242"/>
          </a:xfrm>
          <a:prstGeom prst="straightConnector1">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7F1D336-8888-4E35-8B7D-15AE497EBC59}"/>
              </a:ext>
            </a:extLst>
          </p:cNvPr>
          <p:cNvCxnSpPr>
            <a:cxnSpLocks/>
            <a:stCxn id="21" idx="7"/>
            <a:endCxn id="5" idx="3"/>
          </p:cNvCxnSpPr>
          <p:nvPr/>
        </p:nvCxnSpPr>
        <p:spPr>
          <a:xfrm flipV="1">
            <a:off x="4669314" y="3355421"/>
            <a:ext cx="2123921" cy="1706178"/>
          </a:xfrm>
          <a:prstGeom prst="straightConnector1">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59DD2BF-CA17-4C46-86B9-EEFA4330AE7A}"/>
              </a:ext>
            </a:extLst>
          </p:cNvPr>
          <p:cNvCxnSpPr>
            <a:cxnSpLocks/>
            <a:stCxn id="4" idx="6"/>
            <a:endCxn id="22" idx="2"/>
          </p:cNvCxnSpPr>
          <p:nvPr/>
        </p:nvCxnSpPr>
        <p:spPr>
          <a:xfrm>
            <a:off x="4838330" y="3799643"/>
            <a:ext cx="1785891" cy="84671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B2C520-8E52-4CEC-81C7-B7C588655B71}"/>
              </a:ext>
            </a:extLst>
          </p:cNvPr>
          <p:cNvCxnSpPr>
            <a:cxnSpLocks/>
            <a:stCxn id="17" idx="5"/>
            <a:endCxn id="22" idx="1"/>
          </p:cNvCxnSpPr>
          <p:nvPr/>
        </p:nvCxnSpPr>
        <p:spPr>
          <a:xfrm>
            <a:off x="4669315" y="2541014"/>
            <a:ext cx="2123920" cy="1697309"/>
          </a:xfrm>
          <a:prstGeom prst="straightConnector1">
            <a:avLst/>
          </a:prstGeom>
          <a:ln w="381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458018A2-C904-42AE-B514-728A4F108D53}"/>
              </a:ext>
            </a:extLst>
          </p:cNvPr>
          <p:cNvSpPr txBox="1"/>
          <p:nvPr/>
        </p:nvSpPr>
        <p:spPr>
          <a:xfrm rot="20694471">
            <a:off x="5571477" y="2608706"/>
            <a:ext cx="841897" cy="461665"/>
          </a:xfrm>
          <a:prstGeom prst="rect">
            <a:avLst/>
          </a:prstGeom>
          <a:noFill/>
        </p:spPr>
        <p:txBody>
          <a:bodyPr wrap="none" rtlCol="0">
            <a:spAutoFit/>
          </a:bodyPr>
          <a:lstStyle/>
          <a:p>
            <a:r>
              <a:rPr lang="en-US" sz="2400" dirty="0">
                <a:solidFill>
                  <a:srgbClr val="FF0000"/>
                </a:solidFill>
              </a:rPr>
              <a:t>w</a:t>
            </a:r>
            <a:r>
              <a:rPr lang="en-US" sz="2400" baseline="30000" dirty="0">
                <a:solidFill>
                  <a:srgbClr val="FF0000"/>
                </a:solidFill>
              </a:rPr>
              <a:t>(2)</a:t>
            </a:r>
            <a:r>
              <a:rPr lang="en-US" sz="2400" baseline="-25000" dirty="0">
                <a:solidFill>
                  <a:srgbClr val="FF0000"/>
                </a:solidFill>
              </a:rPr>
              <a:t>11</a:t>
            </a:r>
          </a:p>
        </p:txBody>
      </p:sp>
      <p:sp>
        <p:nvSpPr>
          <p:cNvPr id="64" name="TextBox 63">
            <a:extLst>
              <a:ext uri="{FF2B5EF4-FFF2-40B4-BE49-F238E27FC236}">
                <a16:creationId xmlns:a16="http://schemas.microsoft.com/office/drawing/2014/main" id="{47942F8B-7684-44D7-93E5-D3A84251C4CF}"/>
              </a:ext>
            </a:extLst>
          </p:cNvPr>
          <p:cNvSpPr txBox="1"/>
          <p:nvPr/>
        </p:nvSpPr>
        <p:spPr>
          <a:xfrm rot="1526406">
            <a:off x="4912746" y="3533673"/>
            <a:ext cx="841897" cy="461665"/>
          </a:xfrm>
          <a:prstGeom prst="rect">
            <a:avLst/>
          </a:prstGeom>
          <a:noFill/>
        </p:spPr>
        <p:txBody>
          <a:bodyPr wrap="none" rtlCol="0">
            <a:spAutoFit/>
          </a:bodyPr>
          <a:lstStyle/>
          <a:p>
            <a:r>
              <a:rPr lang="en-US" sz="2400" dirty="0">
                <a:solidFill>
                  <a:srgbClr val="FF0000"/>
                </a:solidFill>
              </a:rPr>
              <a:t>w</a:t>
            </a:r>
            <a:r>
              <a:rPr lang="en-US" sz="2400" baseline="30000" dirty="0">
                <a:solidFill>
                  <a:srgbClr val="FF0000"/>
                </a:solidFill>
              </a:rPr>
              <a:t>(2)</a:t>
            </a:r>
            <a:r>
              <a:rPr lang="en-US" sz="2400" baseline="-25000" dirty="0">
                <a:solidFill>
                  <a:srgbClr val="FF0000"/>
                </a:solidFill>
              </a:rPr>
              <a:t>21</a:t>
            </a:r>
          </a:p>
        </p:txBody>
      </p:sp>
      <p:sp>
        <p:nvSpPr>
          <p:cNvPr id="65" name="TextBox 64">
            <a:extLst>
              <a:ext uri="{FF2B5EF4-FFF2-40B4-BE49-F238E27FC236}">
                <a16:creationId xmlns:a16="http://schemas.microsoft.com/office/drawing/2014/main" id="{A907DF8B-1171-4D0F-9FA9-25E735FDCDB8}"/>
              </a:ext>
            </a:extLst>
          </p:cNvPr>
          <p:cNvSpPr txBox="1"/>
          <p:nvPr/>
        </p:nvSpPr>
        <p:spPr>
          <a:xfrm rot="19180339">
            <a:off x="4490239" y="4305913"/>
            <a:ext cx="841897" cy="461665"/>
          </a:xfrm>
          <a:prstGeom prst="rect">
            <a:avLst/>
          </a:prstGeom>
          <a:noFill/>
        </p:spPr>
        <p:txBody>
          <a:bodyPr wrap="none" rtlCol="0">
            <a:spAutoFit/>
          </a:bodyPr>
          <a:lstStyle/>
          <a:p>
            <a:r>
              <a:rPr lang="en-US" sz="2400" dirty="0">
                <a:solidFill>
                  <a:srgbClr val="00B050"/>
                </a:solidFill>
              </a:rPr>
              <a:t>w</a:t>
            </a:r>
            <a:r>
              <a:rPr lang="en-US" sz="2400" baseline="30000" dirty="0">
                <a:solidFill>
                  <a:srgbClr val="00B050"/>
                </a:solidFill>
              </a:rPr>
              <a:t>(2)</a:t>
            </a:r>
            <a:r>
              <a:rPr lang="en-US" sz="2400" baseline="-25000" dirty="0">
                <a:solidFill>
                  <a:srgbClr val="00B050"/>
                </a:solidFill>
              </a:rPr>
              <a:t>12</a:t>
            </a:r>
          </a:p>
        </p:txBody>
      </p:sp>
      <p:sp>
        <p:nvSpPr>
          <p:cNvPr id="66" name="TextBox 65">
            <a:extLst>
              <a:ext uri="{FF2B5EF4-FFF2-40B4-BE49-F238E27FC236}">
                <a16:creationId xmlns:a16="http://schemas.microsoft.com/office/drawing/2014/main" id="{8B284D8E-20C9-4DCE-A0A0-780E4D798140}"/>
              </a:ext>
            </a:extLst>
          </p:cNvPr>
          <p:cNvSpPr txBox="1"/>
          <p:nvPr/>
        </p:nvSpPr>
        <p:spPr>
          <a:xfrm rot="20738774">
            <a:off x="5255960" y="4795792"/>
            <a:ext cx="841897" cy="461665"/>
          </a:xfrm>
          <a:prstGeom prst="rect">
            <a:avLst/>
          </a:prstGeom>
          <a:noFill/>
        </p:spPr>
        <p:txBody>
          <a:bodyPr wrap="none" rtlCol="0">
            <a:spAutoFit/>
          </a:bodyPr>
          <a:lstStyle/>
          <a:p>
            <a:r>
              <a:rPr lang="en-US" sz="2400" dirty="0">
                <a:solidFill>
                  <a:srgbClr val="00B050"/>
                </a:solidFill>
              </a:rPr>
              <a:t>w</a:t>
            </a:r>
            <a:r>
              <a:rPr lang="en-US" sz="2400" baseline="30000" dirty="0">
                <a:solidFill>
                  <a:srgbClr val="00B050"/>
                </a:solidFill>
              </a:rPr>
              <a:t>(2)</a:t>
            </a:r>
            <a:r>
              <a:rPr lang="en-US" sz="2400" baseline="-25000" dirty="0">
                <a:solidFill>
                  <a:srgbClr val="00B050"/>
                </a:solidFill>
              </a:rPr>
              <a:t>22</a:t>
            </a:r>
          </a:p>
        </p:txBody>
      </p:sp>
      <p:cxnSp>
        <p:nvCxnSpPr>
          <p:cNvPr id="71" name="Straight Arrow Connector 70">
            <a:extLst>
              <a:ext uri="{FF2B5EF4-FFF2-40B4-BE49-F238E27FC236}">
                <a16:creationId xmlns:a16="http://schemas.microsoft.com/office/drawing/2014/main" id="{642C034D-AAD4-47C2-B7C2-42EF4CF7D71E}"/>
              </a:ext>
            </a:extLst>
          </p:cNvPr>
          <p:cNvCxnSpPr>
            <a:cxnSpLocks/>
            <a:stCxn id="6" idx="5"/>
            <a:endCxn id="21" idx="1"/>
          </p:cNvCxnSpPr>
          <p:nvPr/>
        </p:nvCxnSpPr>
        <p:spPr>
          <a:xfrm>
            <a:off x="1757389" y="2395102"/>
            <a:ext cx="2095856" cy="266649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22DF1A6-1D12-422C-AEFB-E4E3C2F0E606}"/>
              </a:ext>
            </a:extLst>
          </p:cNvPr>
          <p:cNvCxnSpPr>
            <a:cxnSpLocks/>
            <a:stCxn id="7" idx="5"/>
            <a:endCxn id="21" idx="2"/>
          </p:cNvCxnSpPr>
          <p:nvPr/>
        </p:nvCxnSpPr>
        <p:spPr>
          <a:xfrm>
            <a:off x="1764787" y="4104796"/>
            <a:ext cx="1919444" cy="1364838"/>
          </a:xfrm>
          <a:prstGeom prst="straightConnector1">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801B483-EC55-475D-B5AA-8FF52C84B81E}"/>
              </a:ext>
            </a:extLst>
          </p:cNvPr>
          <p:cNvCxnSpPr>
            <a:cxnSpLocks/>
            <a:stCxn id="8" idx="5"/>
            <a:endCxn id="21" idx="3"/>
          </p:cNvCxnSpPr>
          <p:nvPr/>
        </p:nvCxnSpPr>
        <p:spPr>
          <a:xfrm flipV="1">
            <a:off x="1764787" y="5877668"/>
            <a:ext cx="2088458" cy="43354"/>
          </a:xfrm>
          <a:prstGeom prst="straightConnector1">
            <a:avLst/>
          </a:prstGeom>
          <a:ln w="3810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C109428E-4EB7-413D-9BBC-9AE614D4C123}"/>
              </a:ext>
            </a:extLst>
          </p:cNvPr>
          <p:cNvSpPr txBox="1"/>
          <p:nvPr/>
        </p:nvSpPr>
        <p:spPr>
          <a:xfrm rot="3072406">
            <a:off x="1985564" y="2610569"/>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20</a:t>
            </a:r>
          </a:p>
        </p:txBody>
      </p:sp>
      <p:sp>
        <p:nvSpPr>
          <p:cNvPr id="117" name="TextBox 116">
            <a:extLst>
              <a:ext uri="{FF2B5EF4-FFF2-40B4-BE49-F238E27FC236}">
                <a16:creationId xmlns:a16="http://schemas.microsoft.com/office/drawing/2014/main" id="{4A142C98-46C0-4581-AE0C-41FDF047B050}"/>
              </a:ext>
            </a:extLst>
          </p:cNvPr>
          <p:cNvSpPr txBox="1"/>
          <p:nvPr/>
        </p:nvSpPr>
        <p:spPr>
          <a:xfrm rot="243361">
            <a:off x="1965755" y="3767269"/>
            <a:ext cx="841897" cy="461665"/>
          </a:xfrm>
          <a:prstGeom prst="rect">
            <a:avLst/>
          </a:prstGeom>
          <a:noFill/>
        </p:spPr>
        <p:txBody>
          <a:bodyPr wrap="none" rtlCol="0">
            <a:spAutoFit/>
          </a:bodyPr>
          <a:lstStyle/>
          <a:p>
            <a:r>
              <a:rPr lang="en-US" sz="2400" dirty="0">
                <a:solidFill>
                  <a:srgbClr val="0070C0"/>
                </a:solidFill>
              </a:rPr>
              <a:t>w</a:t>
            </a:r>
            <a:r>
              <a:rPr lang="en-US" sz="2400" baseline="30000" dirty="0">
                <a:solidFill>
                  <a:srgbClr val="0070C0"/>
                </a:solidFill>
              </a:rPr>
              <a:t>(1)</a:t>
            </a:r>
            <a:r>
              <a:rPr lang="en-US" sz="2400" baseline="-25000" dirty="0">
                <a:solidFill>
                  <a:srgbClr val="0070C0"/>
                </a:solidFill>
              </a:rPr>
              <a:t>11</a:t>
            </a:r>
          </a:p>
        </p:txBody>
      </p:sp>
      <p:sp>
        <p:nvSpPr>
          <p:cNvPr id="118" name="TextBox 117">
            <a:extLst>
              <a:ext uri="{FF2B5EF4-FFF2-40B4-BE49-F238E27FC236}">
                <a16:creationId xmlns:a16="http://schemas.microsoft.com/office/drawing/2014/main" id="{20848AB7-4AEB-4B3F-8E32-A0EFAEDA5ECF}"/>
              </a:ext>
            </a:extLst>
          </p:cNvPr>
          <p:cNvSpPr txBox="1"/>
          <p:nvPr/>
        </p:nvSpPr>
        <p:spPr>
          <a:xfrm rot="2037149">
            <a:off x="1625742" y="4388749"/>
            <a:ext cx="841897" cy="461665"/>
          </a:xfrm>
          <a:prstGeom prst="rect">
            <a:avLst/>
          </a:prstGeom>
          <a:noFill/>
        </p:spPr>
        <p:txBody>
          <a:bodyPr wrap="none" rtlCol="0">
            <a:spAutoFit/>
          </a:bodyPr>
          <a:lstStyle/>
          <a:p>
            <a:r>
              <a:rPr lang="en-US" sz="2400" dirty="0">
                <a:solidFill>
                  <a:srgbClr val="0070C0"/>
                </a:solidFill>
              </a:rPr>
              <a:t>w</a:t>
            </a:r>
            <a:r>
              <a:rPr lang="en-US" sz="2400" baseline="30000" dirty="0">
                <a:solidFill>
                  <a:srgbClr val="0070C0"/>
                </a:solidFill>
              </a:rPr>
              <a:t>(1)</a:t>
            </a:r>
            <a:r>
              <a:rPr lang="en-US" sz="2400" baseline="-25000" dirty="0">
                <a:solidFill>
                  <a:srgbClr val="0070C0"/>
                </a:solidFill>
              </a:rPr>
              <a:t>21</a:t>
            </a:r>
          </a:p>
        </p:txBody>
      </p:sp>
      <p:sp>
        <p:nvSpPr>
          <p:cNvPr id="36" name="TextBox 35">
            <a:extLst>
              <a:ext uri="{FF2B5EF4-FFF2-40B4-BE49-F238E27FC236}">
                <a16:creationId xmlns:a16="http://schemas.microsoft.com/office/drawing/2014/main" id="{8361F45C-7B5F-4FDA-B85D-13D0FEAD6507}"/>
              </a:ext>
            </a:extLst>
          </p:cNvPr>
          <p:cNvSpPr txBox="1"/>
          <p:nvPr/>
        </p:nvSpPr>
        <p:spPr>
          <a:xfrm>
            <a:off x="6439294" y="51275"/>
            <a:ext cx="2704706" cy="1631216"/>
          </a:xfrm>
          <a:prstGeom prst="rect">
            <a:avLst/>
          </a:prstGeom>
          <a:noFill/>
          <a:ln>
            <a:solidFill>
              <a:srgbClr val="7030A0"/>
            </a:solidFill>
          </a:ln>
        </p:spPr>
        <p:txBody>
          <a:bodyPr wrap="square" rtlCol="0">
            <a:spAutoFit/>
          </a:bodyPr>
          <a:lstStyle/>
          <a:p>
            <a:r>
              <a:rPr lang="en-US" sz="2000" dirty="0"/>
              <a:t>Note: When calculating </a:t>
            </a:r>
            <a:r>
              <a:rPr lang="el-GR" sz="2000" dirty="0"/>
              <a:t>δ</a:t>
            </a:r>
            <a:r>
              <a:rPr lang="en-US" sz="2000" baseline="-25000" dirty="0"/>
              <a:t>j</a:t>
            </a:r>
            <a:r>
              <a:rPr lang="en-US" sz="2000" dirty="0"/>
              <a:t>, it will be necessary to sum over the two y nodes to which each z projects.</a:t>
            </a:r>
          </a:p>
        </p:txBody>
      </p:sp>
      <p:pic>
        <p:nvPicPr>
          <p:cNvPr id="38" name="Picture 37">
            <a:extLst>
              <a:ext uri="{FF2B5EF4-FFF2-40B4-BE49-F238E27FC236}">
                <a16:creationId xmlns:a16="http://schemas.microsoft.com/office/drawing/2014/main" id="{D9CAB82B-C01D-4A66-AB21-E4B20D82976D}"/>
              </a:ext>
            </a:extLst>
          </p:cNvPr>
          <p:cNvPicPr>
            <a:picLocks noChangeAspect="1"/>
          </p:cNvPicPr>
          <p:nvPr/>
        </p:nvPicPr>
        <p:blipFill>
          <a:blip r:embed="rId2"/>
          <a:stretch>
            <a:fillRect/>
          </a:stretch>
        </p:blipFill>
        <p:spPr>
          <a:xfrm>
            <a:off x="45102" y="44350"/>
            <a:ext cx="4147862" cy="426161"/>
          </a:xfrm>
          <a:prstGeom prst="rect">
            <a:avLst/>
          </a:prstGeom>
          <a:ln>
            <a:solidFill>
              <a:srgbClr val="7030A0"/>
            </a:solidFill>
          </a:ln>
        </p:spPr>
      </p:pic>
    </p:spTree>
    <p:extLst>
      <p:ext uri="{BB962C8B-B14F-4D97-AF65-F5344CB8AC3E}">
        <p14:creationId xmlns:p14="http://schemas.microsoft.com/office/powerpoint/2010/main" val="3834773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52A02E-0728-4809-97E3-1C04909C6A79}"/>
              </a:ext>
            </a:extLst>
          </p:cNvPr>
          <p:cNvSpPr txBox="1">
            <a:spLocks/>
          </p:cNvSpPr>
          <p:nvPr/>
        </p:nvSpPr>
        <p:spPr>
          <a:xfrm>
            <a:off x="0" y="163268"/>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Comments regarding HW7 Part II</a:t>
            </a:r>
          </a:p>
        </p:txBody>
      </p:sp>
      <p:pic>
        <p:nvPicPr>
          <p:cNvPr id="4" name="Picture 3" descr="CS1675: Homework 7 - Mozilla Firefox">
            <a:extLst>
              <a:ext uri="{FF2B5EF4-FFF2-40B4-BE49-F238E27FC236}">
                <a16:creationId xmlns:a16="http://schemas.microsoft.com/office/drawing/2014/main" id="{E1ED777E-0250-47AA-ADBA-61033FEC8FF7}"/>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r="2881" b="32695"/>
          <a:stretch/>
        </p:blipFill>
        <p:spPr>
          <a:xfrm>
            <a:off x="51574" y="826049"/>
            <a:ext cx="8880553" cy="857785"/>
          </a:xfrm>
          <a:prstGeom prst="rect">
            <a:avLst/>
          </a:prstGeom>
        </p:spPr>
      </p:pic>
      <p:sp>
        <p:nvSpPr>
          <p:cNvPr id="9" name="Content Placeholder 2">
            <a:extLst>
              <a:ext uri="{FF2B5EF4-FFF2-40B4-BE49-F238E27FC236}">
                <a16:creationId xmlns:a16="http://schemas.microsoft.com/office/drawing/2014/main" id="{AF581555-C4B0-4C03-B615-EF7D50DDF446}"/>
              </a:ext>
            </a:extLst>
          </p:cNvPr>
          <p:cNvSpPr txBox="1">
            <a:spLocks/>
          </p:cNvSpPr>
          <p:nvPr/>
        </p:nvSpPr>
        <p:spPr>
          <a:xfrm>
            <a:off x="292983" y="1957356"/>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For part II, note that you are asked to train a network that uses different transfer functions than are used for Part I (and in these slides).</a:t>
            </a:r>
          </a:p>
          <a:p>
            <a:pPr marL="0" indent="0">
              <a:buNone/>
            </a:pPr>
            <a:endParaRPr lang="en-US" sz="2400" dirty="0"/>
          </a:p>
          <a:p>
            <a:pPr marL="0" indent="0">
              <a:buNone/>
            </a:pPr>
            <a:r>
              <a:rPr lang="en-US" sz="2400" dirty="0"/>
              <a:t>The Bishop network uses the tanh function at the hidden layer (</a:t>
            </a:r>
            <a:r>
              <a:rPr lang="en-US" sz="2400" b="1" dirty="0"/>
              <a:t>not</a:t>
            </a:r>
            <a:r>
              <a:rPr lang="en-US" sz="2400" dirty="0"/>
              <a:t> sigmoid) and an identity function at the output layer (just use output as is; don’t apply sigmoid or tanh).</a:t>
            </a:r>
          </a:p>
        </p:txBody>
      </p:sp>
    </p:spTree>
    <p:extLst>
      <p:ext uri="{BB962C8B-B14F-4D97-AF65-F5344CB8AC3E}">
        <p14:creationId xmlns:p14="http://schemas.microsoft.com/office/powerpoint/2010/main" val="2461134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52A02E-0728-4809-97E3-1C04909C6A79}"/>
              </a:ext>
            </a:extLst>
          </p:cNvPr>
          <p:cNvSpPr txBox="1">
            <a:spLocks/>
          </p:cNvSpPr>
          <p:nvPr/>
        </p:nvSpPr>
        <p:spPr>
          <a:xfrm>
            <a:off x="-1" y="163268"/>
            <a:ext cx="885101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Comments regarding HW7 Parts II-III</a:t>
            </a:r>
          </a:p>
        </p:txBody>
      </p:sp>
      <p:sp>
        <p:nvSpPr>
          <p:cNvPr id="9" name="Content Placeholder 2">
            <a:extLst>
              <a:ext uri="{FF2B5EF4-FFF2-40B4-BE49-F238E27FC236}">
                <a16:creationId xmlns:a16="http://schemas.microsoft.com/office/drawing/2014/main" id="{AF581555-C4B0-4C03-B615-EF7D50DDF446}"/>
              </a:ext>
            </a:extLst>
          </p:cNvPr>
          <p:cNvSpPr txBox="1">
            <a:spLocks/>
          </p:cNvSpPr>
          <p:nvPr/>
        </p:nvSpPr>
        <p:spPr>
          <a:xfrm>
            <a:off x="292983" y="1957356"/>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p>
        </p:txBody>
      </p:sp>
      <p:sp>
        <p:nvSpPr>
          <p:cNvPr id="5" name="Content Placeholder 2">
            <a:extLst>
              <a:ext uri="{FF2B5EF4-FFF2-40B4-BE49-F238E27FC236}">
                <a16:creationId xmlns:a16="http://schemas.microsoft.com/office/drawing/2014/main" id="{3993B94B-A9FB-4BEE-8EEF-7B76026BC4DF}"/>
              </a:ext>
            </a:extLst>
          </p:cNvPr>
          <p:cNvSpPr txBox="1">
            <a:spLocks/>
          </p:cNvSpPr>
          <p:nvPr/>
        </p:nvSpPr>
        <p:spPr>
          <a:xfrm>
            <a:off x="292983" y="1161902"/>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Some suggestions (</a:t>
            </a:r>
            <a:r>
              <a:rPr lang="en-US" sz="2400" b="1" dirty="0"/>
              <a:t>not</a:t>
            </a:r>
            <a:r>
              <a:rPr lang="en-US" sz="2400" dirty="0"/>
              <a:t> strict requirements):</a:t>
            </a:r>
          </a:p>
          <a:p>
            <a:r>
              <a:rPr lang="en-US" sz="2400" dirty="0"/>
              <a:t> For the learning rates, you might try similar values as you used for HW6.</a:t>
            </a:r>
          </a:p>
          <a:p>
            <a:r>
              <a:rPr lang="en-US" sz="2400" dirty="0"/>
              <a:t>You might want to standardize the data as you did for HW3.</a:t>
            </a:r>
          </a:p>
          <a:p>
            <a:r>
              <a:rPr lang="en-US" sz="2400" dirty="0"/>
              <a:t>The HW7 instructions are ambiguous regarding whether or not you should include bias units at the input and hidden layers.  Any choice will be accepted for grading purposes.  Some indication of which architecture was adopted (e.g., in the report) would be helpful.</a:t>
            </a:r>
          </a:p>
          <a:p>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20574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6465-569D-4625-9C57-108950AF7E17}"/>
              </a:ext>
            </a:extLst>
          </p:cNvPr>
          <p:cNvSpPr>
            <a:spLocks noGrp="1"/>
          </p:cNvSpPr>
          <p:nvPr>
            <p:ph type="title"/>
          </p:nvPr>
        </p:nvSpPr>
        <p:spPr/>
        <p:txBody>
          <a:bodyPr/>
          <a:lstStyle/>
          <a:p>
            <a:r>
              <a:rPr lang="en-US" dirty="0"/>
              <a:t>First architecture</a:t>
            </a:r>
          </a:p>
        </p:txBody>
      </p:sp>
      <p:sp>
        <p:nvSpPr>
          <p:cNvPr id="4" name="Oval 3">
            <a:extLst>
              <a:ext uri="{FF2B5EF4-FFF2-40B4-BE49-F238E27FC236}">
                <a16:creationId xmlns:a16="http://schemas.microsoft.com/office/drawing/2014/main" id="{9B4619CB-430D-4CAC-AB22-19885E3F3F85}"/>
              </a:ext>
            </a:extLst>
          </p:cNvPr>
          <p:cNvSpPr/>
          <p:nvPr/>
        </p:nvSpPr>
        <p:spPr>
          <a:xfrm>
            <a:off x="3684233" y="3222594"/>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5" name="Oval 4">
            <a:extLst>
              <a:ext uri="{FF2B5EF4-FFF2-40B4-BE49-F238E27FC236}">
                <a16:creationId xmlns:a16="http://schemas.microsoft.com/office/drawing/2014/main" id="{6EC78181-FB4E-4EDE-8B20-24E04E0D05D7}"/>
              </a:ext>
            </a:extLst>
          </p:cNvPr>
          <p:cNvSpPr/>
          <p:nvPr/>
        </p:nvSpPr>
        <p:spPr>
          <a:xfrm>
            <a:off x="6624221" y="3222593"/>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6" name="Oval 5">
            <a:extLst>
              <a:ext uri="{FF2B5EF4-FFF2-40B4-BE49-F238E27FC236}">
                <a16:creationId xmlns:a16="http://schemas.microsoft.com/office/drawing/2014/main" id="{6BD592A3-32CD-4520-9D13-51C624826FA7}"/>
              </a:ext>
            </a:extLst>
          </p:cNvPr>
          <p:cNvSpPr/>
          <p:nvPr/>
        </p:nvSpPr>
        <p:spPr>
          <a:xfrm>
            <a:off x="935854" y="1937554"/>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7" name="Oval 6">
            <a:extLst>
              <a:ext uri="{FF2B5EF4-FFF2-40B4-BE49-F238E27FC236}">
                <a16:creationId xmlns:a16="http://schemas.microsoft.com/office/drawing/2014/main" id="{3EEE3F8D-200E-4564-B220-5574CCE33AB2}"/>
              </a:ext>
            </a:extLst>
          </p:cNvPr>
          <p:cNvSpPr/>
          <p:nvPr/>
        </p:nvSpPr>
        <p:spPr>
          <a:xfrm>
            <a:off x="943252" y="3283261"/>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8" name="Oval 7">
            <a:extLst>
              <a:ext uri="{FF2B5EF4-FFF2-40B4-BE49-F238E27FC236}">
                <a16:creationId xmlns:a16="http://schemas.microsoft.com/office/drawing/2014/main" id="{E461A69B-A123-48B3-B67B-327110659CCA}"/>
              </a:ext>
            </a:extLst>
          </p:cNvPr>
          <p:cNvSpPr/>
          <p:nvPr/>
        </p:nvSpPr>
        <p:spPr>
          <a:xfrm>
            <a:off x="943252" y="4628968"/>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7" name="Straight Arrow Connector 16">
            <a:extLst>
              <a:ext uri="{FF2B5EF4-FFF2-40B4-BE49-F238E27FC236}">
                <a16:creationId xmlns:a16="http://schemas.microsoft.com/office/drawing/2014/main" id="{369867E1-A68D-4D87-A74F-4E9A4C143AD8}"/>
              </a:ext>
            </a:extLst>
          </p:cNvPr>
          <p:cNvCxnSpPr>
            <a:stCxn id="6" idx="6"/>
            <a:endCxn id="4" idx="2"/>
          </p:cNvCxnSpPr>
          <p:nvPr/>
        </p:nvCxnSpPr>
        <p:spPr>
          <a:xfrm>
            <a:off x="1898342" y="2418798"/>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B9467A1-492C-4D40-9E7B-0C6CFDE824AC}"/>
              </a:ext>
            </a:extLst>
          </p:cNvPr>
          <p:cNvCxnSpPr>
            <a:cxnSpLocks/>
            <a:stCxn id="7" idx="6"/>
            <a:endCxn id="4" idx="2"/>
          </p:cNvCxnSpPr>
          <p:nvPr/>
        </p:nvCxnSpPr>
        <p:spPr>
          <a:xfrm>
            <a:off x="1905740" y="3764505"/>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D252C8E-D2F7-461D-8F1B-399410B7D1F0}"/>
              </a:ext>
            </a:extLst>
          </p:cNvPr>
          <p:cNvCxnSpPr>
            <a:cxnSpLocks/>
            <a:stCxn id="8" idx="6"/>
            <a:endCxn id="4" idx="2"/>
          </p:cNvCxnSpPr>
          <p:nvPr/>
        </p:nvCxnSpPr>
        <p:spPr>
          <a:xfrm flipV="1">
            <a:off x="1905740" y="3799643"/>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D5E27CA-14A1-4E95-858F-ACBE2E316EE3}"/>
              </a:ext>
            </a:extLst>
          </p:cNvPr>
          <p:cNvCxnSpPr>
            <a:cxnSpLocks/>
            <a:stCxn id="4" idx="6"/>
            <a:endCxn id="5" idx="2"/>
          </p:cNvCxnSpPr>
          <p:nvPr/>
        </p:nvCxnSpPr>
        <p:spPr>
          <a:xfrm flipV="1">
            <a:off x="4838330" y="3799642"/>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D625EA6-B18F-4C4E-B79B-CC556EFCEF00}"/>
              </a:ext>
            </a:extLst>
          </p:cNvPr>
          <p:cNvSpPr txBox="1"/>
          <p:nvPr/>
        </p:nvSpPr>
        <p:spPr>
          <a:xfrm rot="2248178">
            <a:off x="2386616" y="251930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29" name="TextBox 28">
            <a:extLst>
              <a:ext uri="{FF2B5EF4-FFF2-40B4-BE49-F238E27FC236}">
                <a16:creationId xmlns:a16="http://schemas.microsoft.com/office/drawing/2014/main" id="{6D9487A5-4426-47F5-A604-D0A15495C701}"/>
              </a:ext>
            </a:extLst>
          </p:cNvPr>
          <p:cNvSpPr txBox="1"/>
          <p:nvPr/>
        </p:nvSpPr>
        <p:spPr>
          <a:xfrm>
            <a:off x="2241133" y="327715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30" name="TextBox 29">
            <a:extLst>
              <a:ext uri="{FF2B5EF4-FFF2-40B4-BE49-F238E27FC236}">
                <a16:creationId xmlns:a16="http://schemas.microsoft.com/office/drawing/2014/main" id="{3BAE1E0A-F105-4F69-BCBC-3258BA9D108A}"/>
              </a:ext>
            </a:extLst>
          </p:cNvPr>
          <p:cNvSpPr txBox="1"/>
          <p:nvPr/>
        </p:nvSpPr>
        <p:spPr>
          <a:xfrm rot="19552585">
            <a:off x="2429525" y="4424061"/>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31" name="TextBox 30">
            <a:extLst>
              <a:ext uri="{FF2B5EF4-FFF2-40B4-BE49-F238E27FC236}">
                <a16:creationId xmlns:a16="http://schemas.microsoft.com/office/drawing/2014/main" id="{930B3592-764F-4247-89DE-C00E9BB6AEDD}"/>
              </a:ext>
            </a:extLst>
          </p:cNvPr>
          <p:cNvSpPr txBox="1"/>
          <p:nvPr/>
        </p:nvSpPr>
        <p:spPr>
          <a:xfrm>
            <a:off x="5107004" y="3302840"/>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32" name="Oval 31">
            <a:extLst>
              <a:ext uri="{FF2B5EF4-FFF2-40B4-BE49-F238E27FC236}">
                <a16:creationId xmlns:a16="http://schemas.microsoft.com/office/drawing/2014/main" id="{36F8F5AE-F30D-4675-ABBB-0EAD4EF6C6AC}"/>
              </a:ext>
            </a:extLst>
          </p:cNvPr>
          <p:cNvSpPr/>
          <p:nvPr/>
        </p:nvSpPr>
        <p:spPr>
          <a:xfrm>
            <a:off x="3684232" y="1555931"/>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33" name="Straight Arrow Connector 32">
            <a:extLst>
              <a:ext uri="{FF2B5EF4-FFF2-40B4-BE49-F238E27FC236}">
                <a16:creationId xmlns:a16="http://schemas.microsoft.com/office/drawing/2014/main" id="{9DA1D0AC-C5F1-44EC-B426-B8606E877FA6}"/>
              </a:ext>
            </a:extLst>
          </p:cNvPr>
          <p:cNvCxnSpPr>
            <a:cxnSpLocks/>
            <a:stCxn id="32" idx="6"/>
            <a:endCxn id="5" idx="2"/>
          </p:cNvCxnSpPr>
          <p:nvPr/>
        </p:nvCxnSpPr>
        <p:spPr>
          <a:xfrm>
            <a:off x="4838329" y="2132980"/>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D45CE4E-5779-42E4-BF3B-D1AE914EBB0F}"/>
              </a:ext>
            </a:extLst>
          </p:cNvPr>
          <p:cNvSpPr txBox="1"/>
          <p:nvPr/>
        </p:nvSpPr>
        <p:spPr>
          <a:xfrm rot="2611621">
            <a:off x="5362604" y="2407415"/>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37" name="TextBox 36">
            <a:extLst>
              <a:ext uri="{FF2B5EF4-FFF2-40B4-BE49-F238E27FC236}">
                <a16:creationId xmlns:a16="http://schemas.microsoft.com/office/drawing/2014/main" id="{72FA87BC-6F8E-45CA-9FFB-E0D6FF349E1F}"/>
              </a:ext>
            </a:extLst>
          </p:cNvPr>
          <p:cNvSpPr txBox="1"/>
          <p:nvPr/>
        </p:nvSpPr>
        <p:spPr>
          <a:xfrm>
            <a:off x="899347" y="5859266"/>
            <a:ext cx="6865982" cy="584775"/>
          </a:xfrm>
          <a:prstGeom prst="rect">
            <a:avLst/>
          </a:prstGeom>
          <a:noFill/>
        </p:spPr>
        <p:txBody>
          <a:bodyPr wrap="none" rtlCol="0">
            <a:spAutoFit/>
          </a:bodyPr>
          <a:lstStyle/>
          <a:p>
            <a:r>
              <a:rPr lang="en-US" sz="3200" dirty="0"/>
              <a:t>input					hidden				output</a:t>
            </a:r>
          </a:p>
        </p:txBody>
      </p:sp>
      <p:sp>
        <p:nvSpPr>
          <p:cNvPr id="20" name="TextBox 19">
            <a:extLst>
              <a:ext uri="{FF2B5EF4-FFF2-40B4-BE49-F238E27FC236}">
                <a16:creationId xmlns:a16="http://schemas.microsoft.com/office/drawing/2014/main" id="{6C6E0442-FD94-4900-BE57-0DF141092196}"/>
              </a:ext>
            </a:extLst>
          </p:cNvPr>
          <p:cNvSpPr txBox="1"/>
          <p:nvPr/>
        </p:nvSpPr>
        <p:spPr>
          <a:xfrm>
            <a:off x="5486400" y="123096"/>
            <a:ext cx="3564565" cy="2092881"/>
          </a:xfrm>
          <a:prstGeom prst="rect">
            <a:avLst/>
          </a:prstGeom>
          <a:noFill/>
          <a:ln>
            <a:solidFill>
              <a:schemeClr val="bg1">
                <a:lumMod val="50000"/>
              </a:schemeClr>
            </a:solidFill>
          </a:ln>
        </p:spPr>
        <p:txBody>
          <a:bodyPr wrap="square" rtlCol="0">
            <a:spAutoFit/>
          </a:bodyPr>
          <a:lstStyle/>
          <a:p>
            <a:r>
              <a:rPr lang="en-US" dirty="0"/>
              <a:t>Note the notation conventions for the weights: </a:t>
            </a:r>
          </a:p>
          <a:p>
            <a:pPr algn="ctr"/>
            <a:r>
              <a:rPr lang="en-US" sz="2200" b="1" dirty="0"/>
              <a:t>w</a:t>
            </a:r>
            <a:r>
              <a:rPr lang="en-US" sz="2200" b="1" baseline="30000" dirty="0"/>
              <a:t>(L)</a:t>
            </a:r>
            <a:r>
              <a:rPr lang="en-US" sz="2200" b="1" baseline="-25000" dirty="0"/>
              <a:t>ji</a:t>
            </a:r>
          </a:p>
          <a:p>
            <a:r>
              <a:rPr lang="en-US" dirty="0"/>
              <a:t> </a:t>
            </a:r>
          </a:p>
          <a:p>
            <a:r>
              <a:rPr lang="en-US" dirty="0"/>
              <a:t>L = target layer, j = index of unit in layer L, </a:t>
            </a:r>
            <a:r>
              <a:rPr lang="en-US" dirty="0" err="1"/>
              <a:t>i</a:t>
            </a:r>
            <a:r>
              <a:rPr lang="en-US" dirty="0"/>
              <a:t> = index of unit in layer that is connected to L by this weight</a:t>
            </a:r>
          </a:p>
        </p:txBody>
      </p:sp>
      <p:sp>
        <p:nvSpPr>
          <p:cNvPr id="21" name="TextBox 20">
            <a:extLst>
              <a:ext uri="{FF2B5EF4-FFF2-40B4-BE49-F238E27FC236}">
                <a16:creationId xmlns:a16="http://schemas.microsoft.com/office/drawing/2014/main" id="{24FD4065-78BD-4C87-A1BE-818722B6E6FD}"/>
              </a:ext>
            </a:extLst>
          </p:cNvPr>
          <p:cNvSpPr txBox="1"/>
          <p:nvPr/>
        </p:nvSpPr>
        <p:spPr>
          <a:xfrm>
            <a:off x="22110" y="1266544"/>
            <a:ext cx="3123024" cy="584775"/>
          </a:xfrm>
          <a:prstGeom prst="rect">
            <a:avLst/>
          </a:prstGeom>
          <a:noFill/>
          <a:ln>
            <a:solidFill>
              <a:schemeClr val="tx1"/>
            </a:solidFill>
          </a:ln>
        </p:spPr>
        <p:txBody>
          <a:bodyPr wrap="square" rtlCol="0">
            <a:spAutoFit/>
          </a:bodyPr>
          <a:lstStyle/>
          <a:p>
            <a:r>
              <a:rPr lang="en-US" sz="1600" dirty="0"/>
              <a:t>0 subscript denotes a bias unit (input fixed to 1)</a:t>
            </a:r>
          </a:p>
        </p:txBody>
      </p:sp>
    </p:spTree>
    <p:extLst>
      <p:ext uri="{BB962C8B-B14F-4D97-AF65-F5344CB8AC3E}">
        <p14:creationId xmlns:p14="http://schemas.microsoft.com/office/powerpoint/2010/main" val="114869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119A-6C17-4443-AF2F-6AAA360E4F52}"/>
              </a:ext>
            </a:extLst>
          </p:cNvPr>
          <p:cNvSpPr>
            <a:spLocks noGrp="1"/>
          </p:cNvSpPr>
          <p:nvPr>
            <p:ph type="title"/>
          </p:nvPr>
        </p:nvSpPr>
        <p:spPr/>
        <p:txBody>
          <a:bodyPr/>
          <a:lstStyle/>
          <a:p>
            <a:r>
              <a:rPr lang="en-US" dirty="0"/>
              <a:t>Computing activations</a:t>
            </a:r>
          </a:p>
        </p:txBody>
      </p:sp>
      <p:sp>
        <p:nvSpPr>
          <p:cNvPr id="3" name="Content Placeholder 2">
            <a:extLst>
              <a:ext uri="{FF2B5EF4-FFF2-40B4-BE49-F238E27FC236}">
                <a16:creationId xmlns:a16="http://schemas.microsoft.com/office/drawing/2014/main" id="{661DE348-0F62-4244-9457-C9F1E0E93B58}"/>
              </a:ext>
            </a:extLst>
          </p:cNvPr>
          <p:cNvSpPr>
            <a:spLocks noGrp="1"/>
          </p:cNvSpPr>
          <p:nvPr>
            <p:ph idx="1"/>
          </p:nvPr>
        </p:nvSpPr>
        <p:spPr/>
        <p:txBody>
          <a:bodyPr/>
          <a:lstStyle/>
          <a:p>
            <a:r>
              <a:rPr lang="en-US" dirty="0"/>
              <a:t>In all examples, x = [x1 x2], plus include 1 for bias</a:t>
            </a:r>
          </a:p>
          <a:p>
            <a:r>
              <a:rPr lang="en-US" dirty="0"/>
              <a:t>Assume sigmoid activation function</a:t>
            </a:r>
          </a:p>
          <a:p>
            <a:r>
              <a:rPr lang="en-US" dirty="0"/>
              <a:t>Initialize all weights to 0.1</a:t>
            </a:r>
          </a:p>
          <a:p>
            <a:r>
              <a:rPr lang="en-US" dirty="0"/>
              <a:t>First example: x = [1 0]</a:t>
            </a:r>
          </a:p>
          <a:p>
            <a:r>
              <a:rPr lang="en-US" dirty="0"/>
              <a:t>Second example: x = [0 1]</a:t>
            </a:r>
          </a:p>
          <a:p>
            <a:r>
              <a:rPr lang="en-US" dirty="0"/>
              <a:t>Third example: x = [1 1]</a:t>
            </a:r>
          </a:p>
        </p:txBody>
      </p:sp>
      <p:pic>
        <p:nvPicPr>
          <p:cNvPr id="16" name="Picture 15">
            <a:extLst>
              <a:ext uri="{FF2B5EF4-FFF2-40B4-BE49-F238E27FC236}">
                <a16:creationId xmlns:a16="http://schemas.microsoft.com/office/drawing/2014/main" id="{AEE47EFC-C5AD-4F52-9C0C-660B5A1F0A2A}"/>
              </a:ext>
            </a:extLst>
          </p:cNvPr>
          <p:cNvPicPr>
            <a:picLocks noChangeAspect="1"/>
          </p:cNvPicPr>
          <p:nvPr/>
        </p:nvPicPr>
        <p:blipFill>
          <a:blip r:embed="rId2" cstate="print"/>
          <a:srcRect l="23829" b="-11985"/>
          <a:stretch>
            <a:fillRect/>
          </a:stretch>
        </p:blipFill>
        <p:spPr>
          <a:xfrm>
            <a:off x="6833827" y="2221681"/>
            <a:ext cx="1920240" cy="832104"/>
          </a:xfrm>
          <a:prstGeom prst="rect">
            <a:avLst/>
          </a:prstGeom>
          <a:ln w="9525">
            <a:solidFill>
              <a:schemeClr val="tx1"/>
            </a:solidFill>
          </a:ln>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37A8EFE-EF25-480E-9094-6AA4849DF228}"/>
                  </a:ext>
                </a:extLst>
              </p:cNvPr>
              <p:cNvSpPr txBox="1"/>
              <p:nvPr/>
            </p:nvSpPr>
            <p:spPr>
              <a:xfrm>
                <a:off x="4690753" y="4367590"/>
                <a:ext cx="2143073" cy="646331"/>
              </a:xfrm>
              <a:prstGeom prst="rect">
                <a:avLst/>
              </a:prstGeom>
              <a:noFill/>
              <a:ln>
                <a:solidFill>
                  <a:schemeClr val="tx1"/>
                </a:solidFill>
              </a:ln>
            </p:spPr>
            <p:txBody>
              <a:bodyPr wrap="square" rtlCol="0">
                <a:spAutoFit/>
              </a:bodyPr>
              <a:lstStyle/>
              <a:p>
                <a:r>
                  <a:rPr lang="en-US" dirty="0"/>
                  <a:t>Pre-append 1 to get full input vector </a:t>
                </a:r>
                <a14:m>
                  <m:oMath xmlns:m="http://schemas.openxmlformats.org/officeDocument/2006/math">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𝒙</m:t>
                        </m:r>
                      </m:e>
                    </m:acc>
                  </m:oMath>
                </a14:m>
                <a:endParaRPr lang="en-US" b="1" dirty="0"/>
              </a:p>
            </p:txBody>
          </p:sp>
        </mc:Choice>
        <mc:Fallback xmlns="">
          <p:sp>
            <p:nvSpPr>
              <p:cNvPr id="17" name="TextBox 16">
                <a:extLst>
                  <a:ext uri="{FF2B5EF4-FFF2-40B4-BE49-F238E27FC236}">
                    <a16:creationId xmlns:a16="http://schemas.microsoft.com/office/drawing/2014/main" id="{537A8EFE-EF25-480E-9094-6AA4849DF228}"/>
                  </a:ext>
                </a:extLst>
              </p:cNvPr>
              <p:cNvSpPr txBox="1">
                <a:spLocks noRot="1" noChangeAspect="1" noMove="1" noResize="1" noEditPoints="1" noAdjustHandles="1" noChangeArrowheads="1" noChangeShapeType="1" noTextEdit="1"/>
              </p:cNvSpPr>
              <p:nvPr/>
            </p:nvSpPr>
            <p:spPr>
              <a:xfrm>
                <a:off x="4690753" y="4367590"/>
                <a:ext cx="2143073" cy="646331"/>
              </a:xfrm>
              <a:prstGeom prst="rect">
                <a:avLst/>
              </a:prstGeom>
              <a:blipFill>
                <a:blip r:embed="rId3"/>
                <a:stretch>
                  <a:fillRect l="-1977" t="-3704" b="-12963"/>
                </a:stretch>
              </a:blipFill>
              <a:ln>
                <a:solidFill>
                  <a:schemeClr val="tx1"/>
                </a:solidFill>
              </a:ln>
            </p:spPr>
            <p:txBody>
              <a:bodyPr/>
              <a:lstStyle/>
              <a:p>
                <a:r>
                  <a:rPr lang="en-US">
                    <a:noFill/>
                  </a:rPr>
                  <a:t> </a:t>
                </a:r>
              </a:p>
            </p:txBody>
          </p:sp>
        </mc:Fallback>
      </mc:AlternateContent>
      <p:sp>
        <p:nvSpPr>
          <p:cNvPr id="20" name="TextBox 19">
            <a:extLst>
              <a:ext uri="{FF2B5EF4-FFF2-40B4-BE49-F238E27FC236}">
                <a16:creationId xmlns:a16="http://schemas.microsoft.com/office/drawing/2014/main" id="{E9C748E5-324C-4D06-B381-21BC64CC6B45}"/>
              </a:ext>
            </a:extLst>
          </p:cNvPr>
          <p:cNvSpPr txBox="1"/>
          <p:nvPr/>
        </p:nvSpPr>
        <p:spPr>
          <a:xfrm>
            <a:off x="6467708" y="3081438"/>
            <a:ext cx="1807643" cy="646331"/>
          </a:xfrm>
          <a:prstGeom prst="rect">
            <a:avLst/>
          </a:prstGeom>
          <a:noFill/>
          <a:ln>
            <a:solidFill>
              <a:schemeClr val="tx1"/>
            </a:solidFill>
          </a:ln>
        </p:spPr>
        <p:txBody>
          <a:bodyPr wrap="square" rtlCol="0">
            <a:spAutoFit/>
          </a:bodyPr>
          <a:lstStyle/>
          <a:p>
            <a:r>
              <a:rPr lang="en-US" dirty="0"/>
              <a:t>= </a:t>
            </a:r>
            <a:r>
              <a:rPr lang="en-US" dirty="0" err="1"/>
              <a:t>Matlab</a:t>
            </a:r>
            <a:r>
              <a:rPr lang="en-US" dirty="0"/>
              <a:t> </a:t>
            </a:r>
            <a:r>
              <a:rPr lang="en-US" dirty="0" err="1"/>
              <a:t>logsig</a:t>
            </a:r>
            <a:r>
              <a:rPr lang="en-US" dirty="0"/>
              <a:t> </a:t>
            </a:r>
          </a:p>
          <a:p>
            <a:r>
              <a:rPr lang="en-US" dirty="0"/>
              <a:t>= σ(a)</a:t>
            </a:r>
          </a:p>
        </p:txBody>
      </p:sp>
      <p:sp>
        <p:nvSpPr>
          <p:cNvPr id="22" name="TextBox 21">
            <a:extLst>
              <a:ext uri="{FF2B5EF4-FFF2-40B4-BE49-F238E27FC236}">
                <a16:creationId xmlns:a16="http://schemas.microsoft.com/office/drawing/2014/main" id="{C7D92F33-D02A-4A5C-B1D2-922C9F27B58B}"/>
              </a:ext>
            </a:extLst>
          </p:cNvPr>
          <p:cNvSpPr txBox="1"/>
          <p:nvPr/>
        </p:nvSpPr>
        <p:spPr>
          <a:xfrm>
            <a:off x="628650" y="5081903"/>
            <a:ext cx="3501899" cy="1477328"/>
          </a:xfrm>
          <a:prstGeom prst="rect">
            <a:avLst/>
          </a:prstGeom>
          <a:noFill/>
          <a:ln>
            <a:solidFill>
              <a:schemeClr val="tx1"/>
            </a:solidFill>
          </a:ln>
        </p:spPr>
        <p:txBody>
          <a:bodyPr wrap="square" rtlCol="0">
            <a:spAutoFit/>
          </a:bodyPr>
          <a:lstStyle/>
          <a:p>
            <a:r>
              <a:rPr lang="en-US" b="1" dirty="0"/>
              <a:t>Formula for unit activation from the  lecture slides.  </a:t>
            </a:r>
            <a:r>
              <a:rPr lang="en-US" dirty="0"/>
              <a:t>Note that this is the same thing as the dot product between the input units’ activity and the weight vector.</a:t>
            </a:r>
            <a:endParaRPr lang="en-US" b="1" dirty="0"/>
          </a:p>
        </p:txBody>
      </p:sp>
      <p:pic>
        <p:nvPicPr>
          <p:cNvPr id="23" name="Picture 22">
            <a:extLst>
              <a:ext uri="{FF2B5EF4-FFF2-40B4-BE49-F238E27FC236}">
                <a16:creationId xmlns:a16="http://schemas.microsoft.com/office/drawing/2014/main" id="{2C95BE93-1764-4319-A330-F30EE65AF033}"/>
              </a:ext>
            </a:extLst>
          </p:cNvPr>
          <p:cNvPicPr>
            <a:picLocks noChangeAspect="1"/>
          </p:cNvPicPr>
          <p:nvPr/>
        </p:nvPicPr>
        <p:blipFill rotWithShape="1">
          <a:blip r:embed="rId4" cstate="print"/>
          <a:srcRect t="6123" b="2040"/>
          <a:stretch/>
        </p:blipFill>
        <p:spPr>
          <a:xfrm>
            <a:off x="4608247" y="5412754"/>
            <a:ext cx="3185700" cy="1080120"/>
          </a:xfrm>
          <a:prstGeom prst="rect">
            <a:avLst/>
          </a:prstGeom>
          <a:ln w="3175">
            <a:solidFill>
              <a:schemeClr val="tx1"/>
            </a:solidFill>
          </a:ln>
        </p:spPr>
      </p:pic>
    </p:spTree>
    <p:extLst>
      <p:ext uri="{BB962C8B-B14F-4D97-AF65-F5344CB8AC3E}">
        <p14:creationId xmlns:p14="http://schemas.microsoft.com/office/powerpoint/2010/main" val="399903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B4619CB-430D-4CAC-AB22-19885E3F3F85}"/>
              </a:ext>
            </a:extLst>
          </p:cNvPr>
          <p:cNvSpPr/>
          <p:nvPr/>
        </p:nvSpPr>
        <p:spPr>
          <a:xfrm>
            <a:off x="3942386" y="3015284"/>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1</a:t>
            </a:r>
            <a:endParaRPr lang="en-US" sz="3200" baseline="-25000" dirty="0">
              <a:solidFill>
                <a:schemeClr val="tx1"/>
              </a:solidFill>
            </a:endParaRPr>
          </a:p>
        </p:txBody>
      </p:sp>
      <p:sp>
        <p:nvSpPr>
          <p:cNvPr id="5" name="Oval 4">
            <a:extLst>
              <a:ext uri="{FF2B5EF4-FFF2-40B4-BE49-F238E27FC236}">
                <a16:creationId xmlns:a16="http://schemas.microsoft.com/office/drawing/2014/main" id="{6EC78181-FB4E-4EDE-8B20-24E04E0D05D7}"/>
              </a:ext>
            </a:extLst>
          </p:cNvPr>
          <p:cNvSpPr/>
          <p:nvPr/>
        </p:nvSpPr>
        <p:spPr>
          <a:xfrm>
            <a:off x="6882374" y="3015283"/>
            <a:ext cx="1154097" cy="11540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y</a:t>
            </a:r>
            <a:r>
              <a:rPr lang="en-US" sz="4000" baseline="-25000" dirty="0">
                <a:solidFill>
                  <a:schemeClr val="tx1"/>
                </a:solidFill>
              </a:rPr>
              <a:t>1</a:t>
            </a:r>
          </a:p>
        </p:txBody>
      </p:sp>
      <p:sp>
        <p:nvSpPr>
          <p:cNvPr id="6" name="Oval 5">
            <a:extLst>
              <a:ext uri="{FF2B5EF4-FFF2-40B4-BE49-F238E27FC236}">
                <a16:creationId xmlns:a16="http://schemas.microsoft.com/office/drawing/2014/main" id="{6BD592A3-32CD-4520-9D13-51C624826FA7}"/>
              </a:ext>
            </a:extLst>
          </p:cNvPr>
          <p:cNvSpPr/>
          <p:nvPr/>
        </p:nvSpPr>
        <p:spPr>
          <a:xfrm>
            <a:off x="1194007" y="1730244"/>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0</a:t>
            </a:r>
            <a:endParaRPr lang="en-US" sz="3200" baseline="-25000" dirty="0">
              <a:solidFill>
                <a:schemeClr val="tx1"/>
              </a:solidFill>
            </a:endParaRPr>
          </a:p>
        </p:txBody>
      </p:sp>
      <p:sp>
        <p:nvSpPr>
          <p:cNvPr id="7" name="Oval 6">
            <a:extLst>
              <a:ext uri="{FF2B5EF4-FFF2-40B4-BE49-F238E27FC236}">
                <a16:creationId xmlns:a16="http://schemas.microsoft.com/office/drawing/2014/main" id="{3EEE3F8D-200E-4564-B220-5574CCE33AB2}"/>
              </a:ext>
            </a:extLst>
          </p:cNvPr>
          <p:cNvSpPr/>
          <p:nvPr/>
        </p:nvSpPr>
        <p:spPr>
          <a:xfrm>
            <a:off x="1201405" y="3075951"/>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1</a:t>
            </a:r>
            <a:endParaRPr lang="en-US" sz="3200" baseline="-25000" dirty="0">
              <a:solidFill>
                <a:schemeClr val="tx1"/>
              </a:solidFill>
            </a:endParaRPr>
          </a:p>
        </p:txBody>
      </p:sp>
      <p:sp>
        <p:nvSpPr>
          <p:cNvPr id="8" name="Oval 7">
            <a:extLst>
              <a:ext uri="{FF2B5EF4-FFF2-40B4-BE49-F238E27FC236}">
                <a16:creationId xmlns:a16="http://schemas.microsoft.com/office/drawing/2014/main" id="{E461A69B-A123-48B3-B67B-327110659CCA}"/>
              </a:ext>
            </a:extLst>
          </p:cNvPr>
          <p:cNvSpPr/>
          <p:nvPr/>
        </p:nvSpPr>
        <p:spPr>
          <a:xfrm>
            <a:off x="1201405" y="4421658"/>
            <a:ext cx="962488" cy="96248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x</a:t>
            </a:r>
            <a:r>
              <a:rPr lang="en-US" sz="4000" baseline="-25000" dirty="0">
                <a:solidFill>
                  <a:schemeClr val="tx1"/>
                </a:solidFill>
              </a:rPr>
              <a:t>2</a:t>
            </a:r>
            <a:endParaRPr lang="en-US" sz="3200" baseline="-25000" dirty="0">
              <a:solidFill>
                <a:schemeClr val="tx1"/>
              </a:solidFill>
            </a:endParaRPr>
          </a:p>
        </p:txBody>
      </p:sp>
      <p:cxnSp>
        <p:nvCxnSpPr>
          <p:cNvPr id="17" name="Straight Arrow Connector 16">
            <a:extLst>
              <a:ext uri="{FF2B5EF4-FFF2-40B4-BE49-F238E27FC236}">
                <a16:creationId xmlns:a16="http://schemas.microsoft.com/office/drawing/2014/main" id="{369867E1-A68D-4D87-A74F-4E9A4C143AD8}"/>
              </a:ext>
            </a:extLst>
          </p:cNvPr>
          <p:cNvCxnSpPr>
            <a:stCxn id="6" idx="6"/>
            <a:endCxn id="4" idx="2"/>
          </p:cNvCxnSpPr>
          <p:nvPr/>
        </p:nvCxnSpPr>
        <p:spPr>
          <a:xfrm>
            <a:off x="2156495" y="2211488"/>
            <a:ext cx="1785891" cy="138084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B9467A1-492C-4D40-9E7B-0C6CFDE824AC}"/>
              </a:ext>
            </a:extLst>
          </p:cNvPr>
          <p:cNvCxnSpPr>
            <a:cxnSpLocks/>
            <a:stCxn id="7" idx="6"/>
            <a:endCxn id="4" idx="2"/>
          </p:cNvCxnSpPr>
          <p:nvPr/>
        </p:nvCxnSpPr>
        <p:spPr>
          <a:xfrm>
            <a:off x="2163893" y="3557195"/>
            <a:ext cx="1778493" cy="351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D252C8E-D2F7-461D-8F1B-399410B7D1F0}"/>
              </a:ext>
            </a:extLst>
          </p:cNvPr>
          <p:cNvCxnSpPr>
            <a:cxnSpLocks/>
            <a:stCxn id="8" idx="6"/>
            <a:endCxn id="4" idx="2"/>
          </p:cNvCxnSpPr>
          <p:nvPr/>
        </p:nvCxnSpPr>
        <p:spPr>
          <a:xfrm flipV="1">
            <a:off x="2163893" y="3592333"/>
            <a:ext cx="1778493" cy="13105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D5E27CA-14A1-4E95-858F-ACBE2E316EE3}"/>
              </a:ext>
            </a:extLst>
          </p:cNvPr>
          <p:cNvCxnSpPr>
            <a:cxnSpLocks/>
            <a:stCxn id="4" idx="6"/>
            <a:endCxn id="5" idx="2"/>
          </p:cNvCxnSpPr>
          <p:nvPr/>
        </p:nvCxnSpPr>
        <p:spPr>
          <a:xfrm flipV="1">
            <a:off x="5096483" y="3592332"/>
            <a:ext cx="1785891"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D625EA6-B18F-4C4E-B79B-CC556EFCEF00}"/>
              </a:ext>
            </a:extLst>
          </p:cNvPr>
          <p:cNvSpPr txBox="1"/>
          <p:nvPr/>
        </p:nvSpPr>
        <p:spPr>
          <a:xfrm rot="2248178">
            <a:off x="2644769" y="2311992"/>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10</a:t>
            </a:r>
          </a:p>
        </p:txBody>
      </p:sp>
      <p:sp>
        <p:nvSpPr>
          <p:cNvPr id="29" name="TextBox 28">
            <a:extLst>
              <a:ext uri="{FF2B5EF4-FFF2-40B4-BE49-F238E27FC236}">
                <a16:creationId xmlns:a16="http://schemas.microsoft.com/office/drawing/2014/main" id="{6D9487A5-4426-47F5-A604-D0A15495C701}"/>
              </a:ext>
            </a:extLst>
          </p:cNvPr>
          <p:cNvSpPr txBox="1"/>
          <p:nvPr/>
        </p:nvSpPr>
        <p:spPr>
          <a:xfrm>
            <a:off x="2499286" y="3069843"/>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11</a:t>
            </a:r>
          </a:p>
        </p:txBody>
      </p:sp>
      <p:sp>
        <p:nvSpPr>
          <p:cNvPr id="30" name="TextBox 29">
            <a:extLst>
              <a:ext uri="{FF2B5EF4-FFF2-40B4-BE49-F238E27FC236}">
                <a16:creationId xmlns:a16="http://schemas.microsoft.com/office/drawing/2014/main" id="{3BAE1E0A-F105-4F69-BCBC-3258BA9D108A}"/>
              </a:ext>
            </a:extLst>
          </p:cNvPr>
          <p:cNvSpPr txBox="1"/>
          <p:nvPr/>
        </p:nvSpPr>
        <p:spPr>
          <a:xfrm rot="19552585">
            <a:off x="2687678" y="4216751"/>
            <a:ext cx="841897" cy="461665"/>
          </a:xfrm>
          <a:prstGeom prst="rect">
            <a:avLst/>
          </a:prstGeom>
          <a:noFill/>
        </p:spPr>
        <p:txBody>
          <a:bodyPr wrap="none" rtlCol="0">
            <a:spAutoFit/>
          </a:bodyPr>
          <a:lstStyle/>
          <a:p>
            <a:r>
              <a:rPr lang="en-US" sz="2400" dirty="0"/>
              <a:t>w</a:t>
            </a:r>
            <a:r>
              <a:rPr lang="en-US" sz="2400" baseline="30000" dirty="0"/>
              <a:t>(1)</a:t>
            </a:r>
            <a:r>
              <a:rPr lang="en-US" sz="2400" baseline="-25000" dirty="0"/>
              <a:t>12</a:t>
            </a:r>
          </a:p>
        </p:txBody>
      </p:sp>
      <p:sp>
        <p:nvSpPr>
          <p:cNvPr id="31" name="TextBox 30">
            <a:extLst>
              <a:ext uri="{FF2B5EF4-FFF2-40B4-BE49-F238E27FC236}">
                <a16:creationId xmlns:a16="http://schemas.microsoft.com/office/drawing/2014/main" id="{930B3592-764F-4247-89DE-C00E9BB6AEDD}"/>
              </a:ext>
            </a:extLst>
          </p:cNvPr>
          <p:cNvSpPr txBox="1"/>
          <p:nvPr/>
        </p:nvSpPr>
        <p:spPr>
          <a:xfrm>
            <a:off x="5365157" y="3095530"/>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11</a:t>
            </a:r>
          </a:p>
        </p:txBody>
      </p:sp>
      <p:sp>
        <p:nvSpPr>
          <p:cNvPr id="32" name="Oval 31">
            <a:extLst>
              <a:ext uri="{FF2B5EF4-FFF2-40B4-BE49-F238E27FC236}">
                <a16:creationId xmlns:a16="http://schemas.microsoft.com/office/drawing/2014/main" id="{36F8F5AE-F30D-4675-ABBB-0EAD4EF6C6AC}"/>
              </a:ext>
            </a:extLst>
          </p:cNvPr>
          <p:cNvSpPr/>
          <p:nvPr/>
        </p:nvSpPr>
        <p:spPr>
          <a:xfrm>
            <a:off x="3942385" y="1348621"/>
            <a:ext cx="1154097" cy="11540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z</a:t>
            </a:r>
            <a:r>
              <a:rPr lang="en-US" sz="4000" baseline="-25000" dirty="0">
                <a:solidFill>
                  <a:schemeClr val="tx1"/>
                </a:solidFill>
              </a:rPr>
              <a:t>0</a:t>
            </a:r>
            <a:endParaRPr lang="en-US" sz="3200" baseline="-25000" dirty="0">
              <a:solidFill>
                <a:schemeClr val="tx1"/>
              </a:solidFill>
            </a:endParaRPr>
          </a:p>
        </p:txBody>
      </p:sp>
      <p:cxnSp>
        <p:nvCxnSpPr>
          <p:cNvPr id="33" name="Straight Arrow Connector 32">
            <a:extLst>
              <a:ext uri="{FF2B5EF4-FFF2-40B4-BE49-F238E27FC236}">
                <a16:creationId xmlns:a16="http://schemas.microsoft.com/office/drawing/2014/main" id="{9DA1D0AC-C5F1-44EC-B426-B8606E877FA6}"/>
              </a:ext>
            </a:extLst>
          </p:cNvPr>
          <p:cNvCxnSpPr>
            <a:cxnSpLocks/>
            <a:stCxn id="32" idx="6"/>
            <a:endCxn id="5" idx="2"/>
          </p:cNvCxnSpPr>
          <p:nvPr/>
        </p:nvCxnSpPr>
        <p:spPr>
          <a:xfrm>
            <a:off x="5096482" y="1925670"/>
            <a:ext cx="1785892" cy="166666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D45CE4E-5779-42E4-BF3B-D1AE914EBB0F}"/>
              </a:ext>
            </a:extLst>
          </p:cNvPr>
          <p:cNvSpPr txBox="1"/>
          <p:nvPr/>
        </p:nvSpPr>
        <p:spPr>
          <a:xfrm rot="2611621">
            <a:off x="5620757" y="2200105"/>
            <a:ext cx="841897" cy="461665"/>
          </a:xfrm>
          <a:prstGeom prst="rect">
            <a:avLst/>
          </a:prstGeom>
          <a:noFill/>
        </p:spPr>
        <p:txBody>
          <a:bodyPr wrap="none" rtlCol="0">
            <a:spAutoFit/>
          </a:bodyPr>
          <a:lstStyle/>
          <a:p>
            <a:r>
              <a:rPr lang="en-US" sz="2400" dirty="0"/>
              <a:t>w</a:t>
            </a:r>
            <a:r>
              <a:rPr lang="en-US" sz="2400" baseline="30000" dirty="0"/>
              <a:t>(2)</a:t>
            </a:r>
            <a:r>
              <a:rPr lang="en-US" sz="2400" baseline="-25000" dirty="0"/>
              <a:t>10</a:t>
            </a:r>
          </a:p>
        </p:txBody>
      </p:sp>
      <p:sp>
        <p:nvSpPr>
          <p:cNvPr id="37" name="TextBox 36">
            <a:extLst>
              <a:ext uri="{FF2B5EF4-FFF2-40B4-BE49-F238E27FC236}">
                <a16:creationId xmlns:a16="http://schemas.microsoft.com/office/drawing/2014/main" id="{72FA87BC-6F8E-45CA-9FFB-E0D6FF349E1F}"/>
              </a:ext>
            </a:extLst>
          </p:cNvPr>
          <p:cNvSpPr txBox="1"/>
          <p:nvPr/>
        </p:nvSpPr>
        <p:spPr>
          <a:xfrm>
            <a:off x="1378850" y="5836964"/>
            <a:ext cx="6865982" cy="584775"/>
          </a:xfrm>
          <a:prstGeom prst="rect">
            <a:avLst/>
          </a:prstGeom>
          <a:noFill/>
        </p:spPr>
        <p:txBody>
          <a:bodyPr wrap="none" rtlCol="0">
            <a:spAutoFit/>
          </a:bodyPr>
          <a:lstStyle/>
          <a:p>
            <a:r>
              <a:rPr lang="en-US" sz="3200" dirty="0"/>
              <a:t>input					hidden				output</a:t>
            </a:r>
          </a:p>
        </p:txBody>
      </p:sp>
      <p:sp>
        <p:nvSpPr>
          <p:cNvPr id="27" name="TextBox 26">
            <a:extLst>
              <a:ext uri="{FF2B5EF4-FFF2-40B4-BE49-F238E27FC236}">
                <a16:creationId xmlns:a16="http://schemas.microsoft.com/office/drawing/2014/main" id="{42F159C8-2C2B-459B-8E76-BAB18CB7DF4B}"/>
              </a:ext>
            </a:extLst>
          </p:cNvPr>
          <p:cNvSpPr txBox="1"/>
          <p:nvPr/>
        </p:nvSpPr>
        <p:spPr>
          <a:xfrm>
            <a:off x="0" y="22808"/>
            <a:ext cx="3200400" cy="338554"/>
          </a:xfrm>
          <a:prstGeom prst="rect">
            <a:avLst/>
          </a:prstGeom>
          <a:noFill/>
          <a:ln>
            <a:solidFill>
              <a:schemeClr val="tx1"/>
            </a:solidFill>
          </a:ln>
        </p:spPr>
        <p:txBody>
          <a:bodyPr wrap="square" rtlCol="0">
            <a:spAutoFit/>
          </a:bodyPr>
          <a:lstStyle/>
          <a:p>
            <a:r>
              <a:rPr lang="en-US" sz="1600" dirty="0"/>
              <a:t>How this looks for the first example: </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D795103-2FB5-4734-A874-8D1396A34F88}"/>
                  </a:ext>
                </a:extLst>
              </p:cNvPr>
              <p:cNvSpPr txBox="1">
                <a:spLocks noChangeAspect="1"/>
              </p:cNvSpPr>
              <p:nvPr/>
            </p:nvSpPr>
            <p:spPr>
              <a:xfrm>
                <a:off x="565572" y="814180"/>
                <a:ext cx="1626556" cy="492443"/>
              </a:xfrm>
              <a:prstGeom prst="rect">
                <a:avLst/>
              </a:prstGeom>
              <a:noFill/>
              <a:ln>
                <a:solidFill>
                  <a:schemeClr val="tx1"/>
                </a:solidFill>
              </a:ln>
            </p:spPr>
            <p:txBody>
              <a:bodyPr wrap="square" rtlCol="0">
                <a:spAutoFit/>
              </a:bodyPr>
              <a:lstStyle/>
              <a:p>
                <a14:m>
                  <m:oMath xmlns:m="http://schemas.openxmlformats.org/officeDocument/2006/math">
                    <m:acc>
                      <m:accPr>
                        <m:chr m:val="⃑"/>
                        <m:ctrlPr>
                          <a:rPr lang="en-US" sz="2600" b="1" i="1" dirty="0" smtClean="0">
                            <a:latin typeface="Cambria Math" panose="02040503050406030204" pitchFamily="18" charset="0"/>
                          </a:rPr>
                        </m:ctrlPr>
                      </m:accPr>
                      <m:e>
                        <m:r>
                          <a:rPr lang="en-US" sz="2600" b="1" i="1" dirty="0" smtClean="0">
                            <a:latin typeface="Cambria Math" panose="02040503050406030204" pitchFamily="18" charset="0"/>
                          </a:rPr>
                          <m:t>𝒙</m:t>
                        </m:r>
                      </m:e>
                    </m:acc>
                  </m:oMath>
                </a14:m>
                <a:r>
                  <a:rPr lang="en-US" sz="2600" dirty="0"/>
                  <a:t> = [1 1 0]</a:t>
                </a:r>
              </a:p>
            </p:txBody>
          </p:sp>
        </mc:Choice>
        <mc:Fallback xmlns="">
          <p:sp>
            <p:nvSpPr>
              <p:cNvPr id="34" name="TextBox 33">
                <a:extLst>
                  <a:ext uri="{FF2B5EF4-FFF2-40B4-BE49-F238E27FC236}">
                    <a16:creationId xmlns:a16="http://schemas.microsoft.com/office/drawing/2014/main" id="{AD795103-2FB5-4734-A874-8D1396A34F88}"/>
                  </a:ext>
                </a:extLst>
              </p:cNvPr>
              <p:cNvSpPr txBox="1">
                <a:spLocks noRot="1" noChangeAspect="1" noMove="1" noResize="1" noEditPoints="1" noAdjustHandles="1" noChangeArrowheads="1" noChangeShapeType="1" noTextEdit="1"/>
              </p:cNvSpPr>
              <p:nvPr/>
            </p:nvSpPr>
            <p:spPr>
              <a:xfrm>
                <a:off x="565572" y="814180"/>
                <a:ext cx="1626556" cy="492443"/>
              </a:xfrm>
              <a:prstGeom prst="rect">
                <a:avLst/>
              </a:prstGeom>
              <a:blipFill>
                <a:blip r:embed="rId2"/>
                <a:stretch>
                  <a:fillRect t="-9756" r="-743" b="-3048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4A88E20-86ED-4F2E-8C9F-87E34F961159}"/>
                  </a:ext>
                </a:extLst>
              </p:cNvPr>
              <p:cNvSpPr txBox="1">
                <a:spLocks noChangeAspect="1"/>
              </p:cNvSpPr>
              <p:nvPr/>
            </p:nvSpPr>
            <p:spPr>
              <a:xfrm>
                <a:off x="2591195" y="4923305"/>
                <a:ext cx="2651252" cy="444994"/>
              </a:xfrm>
              <a:prstGeom prst="rect">
                <a:avLst/>
              </a:prstGeom>
              <a:noFill/>
              <a:ln>
                <a:solidFill>
                  <a:schemeClr val="tx1"/>
                </a:solidFill>
              </a:ln>
            </p:spPr>
            <p:txBody>
              <a:bodyPr wrap="square" rtlCol="0">
                <a:spAutoFit/>
              </a:bodyPr>
              <a:lstStyle/>
              <a:p>
                <a14:m>
                  <m:oMath xmlns:m="http://schemas.openxmlformats.org/officeDocument/2006/math">
                    <m:sSup>
                      <m:sSupPr>
                        <m:ctrlPr>
                          <a:rPr lang="en-US" sz="2200" b="1" i="1" dirty="0" smtClean="0">
                            <a:latin typeface="Cambria Math" panose="02040503050406030204" pitchFamily="18" charset="0"/>
                          </a:rPr>
                        </m:ctrlPr>
                      </m:sSupPr>
                      <m:e>
                        <m:r>
                          <a:rPr lang="en-US" sz="2200" b="1" i="1" dirty="0" smtClean="0">
                            <a:latin typeface="Cambria Math" panose="02040503050406030204" pitchFamily="18" charset="0"/>
                          </a:rPr>
                          <m:t>𝒘</m:t>
                        </m:r>
                      </m:e>
                      <m:sup>
                        <m:r>
                          <a:rPr lang="en-US" sz="2200" b="1" i="1" dirty="0" smtClean="0">
                            <a:latin typeface="Cambria Math" panose="02040503050406030204" pitchFamily="18" charset="0"/>
                          </a:rPr>
                          <m:t>(</m:t>
                        </m:r>
                        <m:r>
                          <a:rPr lang="en-US" sz="2200" b="1" i="1" dirty="0" smtClean="0">
                            <a:latin typeface="Cambria Math" panose="02040503050406030204" pitchFamily="18" charset="0"/>
                          </a:rPr>
                          <m:t>𝟏</m:t>
                        </m:r>
                        <m:r>
                          <a:rPr lang="en-US" sz="2200" b="1" i="1" dirty="0" smtClean="0">
                            <a:latin typeface="Cambria Math" panose="02040503050406030204" pitchFamily="18" charset="0"/>
                          </a:rPr>
                          <m:t>)</m:t>
                        </m:r>
                      </m:sup>
                    </m:sSup>
                  </m:oMath>
                </a14:m>
                <a:r>
                  <a:rPr lang="en-US" sz="2200" dirty="0"/>
                  <a:t> = [0.1 0.1 0.1]</a:t>
                </a:r>
              </a:p>
            </p:txBody>
          </p:sp>
        </mc:Choice>
        <mc:Fallback xmlns="">
          <p:sp>
            <p:nvSpPr>
              <p:cNvPr id="35" name="TextBox 34">
                <a:extLst>
                  <a:ext uri="{FF2B5EF4-FFF2-40B4-BE49-F238E27FC236}">
                    <a16:creationId xmlns:a16="http://schemas.microsoft.com/office/drawing/2014/main" id="{24A88E20-86ED-4F2E-8C9F-87E34F961159}"/>
                  </a:ext>
                </a:extLst>
              </p:cNvPr>
              <p:cNvSpPr txBox="1">
                <a:spLocks noRot="1" noChangeAspect="1" noMove="1" noResize="1" noEditPoints="1" noAdjustHandles="1" noChangeArrowheads="1" noChangeShapeType="1" noTextEdit="1"/>
              </p:cNvSpPr>
              <p:nvPr/>
            </p:nvSpPr>
            <p:spPr>
              <a:xfrm>
                <a:off x="2591195" y="4923305"/>
                <a:ext cx="2651252" cy="444994"/>
              </a:xfrm>
              <a:prstGeom prst="rect">
                <a:avLst/>
              </a:prstGeom>
              <a:blipFill>
                <a:blip r:embed="rId3"/>
                <a:stretch>
                  <a:fillRect t="-4000" b="-253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FAE9146-62AA-4D62-9EF5-D64BB3FF3E5E}"/>
                  </a:ext>
                </a:extLst>
              </p:cNvPr>
              <p:cNvSpPr txBox="1">
                <a:spLocks noChangeAspect="1"/>
              </p:cNvSpPr>
              <p:nvPr/>
            </p:nvSpPr>
            <p:spPr>
              <a:xfrm>
                <a:off x="4904874" y="4213166"/>
                <a:ext cx="2075233" cy="444994"/>
              </a:xfrm>
              <a:prstGeom prst="rect">
                <a:avLst/>
              </a:prstGeom>
              <a:noFill/>
              <a:ln>
                <a:solidFill>
                  <a:schemeClr val="tx1"/>
                </a:solidFill>
              </a:ln>
            </p:spPr>
            <p:txBody>
              <a:bodyPr wrap="square" rtlCol="0">
                <a:spAutoFit/>
              </a:bodyPr>
              <a:lstStyle/>
              <a:p>
                <a14:m>
                  <m:oMath xmlns:m="http://schemas.openxmlformats.org/officeDocument/2006/math">
                    <m:sSup>
                      <m:sSupPr>
                        <m:ctrlPr>
                          <a:rPr lang="en-US" sz="2200" b="1" i="1" dirty="0" smtClean="0">
                            <a:latin typeface="Cambria Math" panose="02040503050406030204" pitchFamily="18" charset="0"/>
                          </a:rPr>
                        </m:ctrlPr>
                      </m:sSupPr>
                      <m:e>
                        <m:r>
                          <a:rPr lang="en-US" sz="2200" b="1" i="1" dirty="0" smtClean="0">
                            <a:latin typeface="Cambria Math" panose="02040503050406030204" pitchFamily="18" charset="0"/>
                          </a:rPr>
                          <m:t>𝒘</m:t>
                        </m:r>
                      </m:e>
                      <m:sup>
                        <m:r>
                          <a:rPr lang="en-US" sz="2200" b="1" i="1" dirty="0" smtClean="0">
                            <a:latin typeface="Cambria Math" panose="02040503050406030204" pitchFamily="18" charset="0"/>
                          </a:rPr>
                          <m:t>(</m:t>
                        </m:r>
                        <m:r>
                          <a:rPr lang="en-US" sz="2200" b="1" i="1" dirty="0" smtClean="0">
                            <a:latin typeface="Cambria Math" panose="02040503050406030204" pitchFamily="18" charset="0"/>
                          </a:rPr>
                          <m:t>𝟐</m:t>
                        </m:r>
                        <m:r>
                          <a:rPr lang="en-US" sz="2200" b="1" i="1" dirty="0" smtClean="0">
                            <a:latin typeface="Cambria Math" panose="02040503050406030204" pitchFamily="18" charset="0"/>
                          </a:rPr>
                          <m:t>)</m:t>
                        </m:r>
                      </m:sup>
                    </m:sSup>
                  </m:oMath>
                </a14:m>
                <a:r>
                  <a:rPr lang="en-US" sz="2200" dirty="0"/>
                  <a:t> = [0.1 0.1]</a:t>
                </a:r>
              </a:p>
            </p:txBody>
          </p:sp>
        </mc:Choice>
        <mc:Fallback xmlns="">
          <p:sp>
            <p:nvSpPr>
              <p:cNvPr id="38" name="TextBox 37">
                <a:extLst>
                  <a:ext uri="{FF2B5EF4-FFF2-40B4-BE49-F238E27FC236}">
                    <a16:creationId xmlns:a16="http://schemas.microsoft.com/office/drawing/2014/main" id="{6FAE9146-62AA-4D62-9EF5-D64BB3FF3E5E}"/>
                  </a:ext>
                </a:extLst>
              </p:cNvPr>
              <p:cNvSpPr txBox="1">
                <a:spLocks noRot="1" noChangeAspect="1" noMove="1" noResize="1" noEditPoints="1" noAdjustHandles="1" noChangeArrowheads="1" noChangeShapeType="1" noTextEdit="1"/>
              </p:cNvSpPr>
              <p:nvPr/>
            </p:nvSpPr>
            <p:spPr>
              <a:xfrm>
                <a:off x="4904874" y="4213166"/>
                <a:ext cx="2075233" cy="444994"/>
              </a:xfrm>
              <a:prstGeom prst="rect">
                <a:avLst/>
              </a:prstGeom>
              <a:blipFill>
                <a:blip r:embed="rId4"/>
                <a:stretch>
                  <a:fillRect t="-4000" b="-2666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EC1FA68-7711-4D46-B058-6BD9E1298B20}"/>
                  </a:ext>
                </a:extLst>
              </p:cNvPr>
              <p:cNvSpPr txBox="1">
                <a:spLocks noChangeAspect="1"/>
              </p:cNvSpPr>
              <p:nvPr/>
            </p:nvSpPr>
            <p:spPr>
              <a:xfrm>
                <a:off x="3468977" y="614245"/>
                <a:ext cx="2206045" cy="500043"/>
              </a:xfrm>
              <a:prstGeom prst="rect">
                <a:avLst/>
              </a:prstGeom>
              <a:noFill/>
              <a:ln>
                <a:solidFill>
                  <a:schemeClr val="tx1"/>
                </a:solidFill>
              </a:ln>
            </p:spPr>
            <p:txBody>
              <a:bodyPr wrap="square" rtlCol="0">
                <a:spAutoFit/>
              </a:bodyPr>
              <a:lstStyle/>
              <a:p>
                <a14:m>
                  <m:oMath xmlns:m="http://schemas.openxmlformats.org/officeDocument/2006/math">
                    <m:acc>
                      <m:accPr>
                        <m:chr m:val="⃑"/>
                        <m:ctrlPr>
                          <a:rPr lang="en-US" sz="2600" b="1" i="1" dirty="0" smtClean="0">
                            <a:latin typeface="Cambria Math" panose="02040503050406030204" pitchFamily="18" charset="0"/>
                          </a:rPr>
                        </m:ctrlPr>
                      </m:accPr>
                      <m:e>
                        <m:r>
                          <a:rPr lang="en-US" sz="2600" b="1" i="1" dirty="0" smtClean="0">
                            <a:latin typeface="Cambria Math" panose="02040503050406030204" pitchFamily="18" charset="0"/>
                          </a:rPr>
                          <m:t>𝒛</m:t>
                        </m:r>
                      </m:e>
                    </m:acc>
                  </m:oMath>
                </a14:m>
                <a:r>
                  <a:rPr lang="en-US" sz="2600" dirty="0"/>
                  <a:t> = [1 </a:t>
                </a:r>
                <a:r>
                  <a:rPr lang="el-GR" sz="2600" dirty="0"/>
                  <a:t>σ</a:t>
                </a:r>
                <a:r>
                  <a:rPr lang="en-US" sz="2600" dirty="0"/>
                  <a:t>(a(z</a:t>
                </a:r>
                <a:r>
                  <a:rPr lang="en-US" sz="2600" baseline="-25000" dirty="0"/>
                  <a:t>1</a:t>
                </a:r>
                <a:r>
                  <a:rPr lang="en-US" sz="2600" dirty="0"/>
                  <a:t>))]</a:t>
                </a:r>
              </a:p>
            </p:txBody>
          </p:sp>
        </mc:Choice>
        <mc:Fallback xmlns="">
          <p:sp>
            <p:nvSpPr>
              <p:cNvPr id="39" name="TextBox 38">
                <a:extLst>
                  <a:ext uri="{FF2B5EF4-FFF2-40B4-BE49-F238E27FC236}">
                    <a16:creationId xmlns:a16="http://schemas.microsoft.com/office/drawing/2014/main" id="{6EC1FA68-7711-4D46-B058-6BD9E1298B20}"/>
                  </a:ext>
                </a:extLst>
              </p:cNvPr>
              <p:cNvSpPr txBox="1">
                <a:spLocks noRot="1" noChangeAspect="1" noMove="1" noResize="1" noEditPoints="1" noAdjustHandles="1" noChangeArrowheads="1" noChangeShapeType="1" noTextEdit="1"/>
              </p:cNvSpPr>
              <p:nvPr/>
            </p:nvSpPr>
            <p:spPr>
              <a:xfrm>
                <a:off x="3468977" y="614245"/>
                <a:ext cx="2206045" cy="500043"/>
              </a:xfrm>
              <a:prstGeom prst="rect">
                <a:avLst/>
              </a:prstGeom>
              <a:blipFill>
                <a:blip r:embed="rId5"/>
                <a:stretch>
                  <a:fillRect t="-8333" b="-27381"/>
                </a:stretch>
              </a:blipFill>
              <a:ln>
                <a:solidFill>
                  <a:schemeClr val="tx1"/>
                </a:solidFill>
              </a:ln>
            </p:spPr>
            <p:txBody>
              <a:bodyPr/>
              <a:lstStyle/>
              <a:p>
                <a:r>
                  <a:rPr lang="en-US">
                    <a:noFill/>
                  </a:rPr>
                  <a:t> </a:t>
                </a:r>
              </a:p>
            </p:txBody>
          </p:sp>
        </mc:Fallback>
      </mc:AlternateContent>
      <p:sp>
        <p:nvSpPr>
          <p:cNvPr id="40" name="TextBox 39">
            <a:extLst>
              <a:ext uri="{FF2B5EF4-FFF2-40B4-BE49-F238E27FC236}">
                <a16:creationId xmlns:a16="http://schemas.microsoft.com/office/drawing/2014/main" id="{9C64668C-B200-44BD-B209-C544F6494D39}"/>
              </a:ext>
            </a:extLst>
          </p:cNvPr>
          <p:cNvSpPr txBox="1"/>
          <p:nvPr/>
        </p:nvSpPr>
        <p:spPr>
          <a:xfrm>
            <a:off x="6557126" y="20762"/>
            <a:ext cx="2559949" cy="830997"/>
          </a:xfrm>
          <a:prstGeom prst="rect">
            <a:avLst/>
          </a:prstGeom>
          <a:noFill/>
          <a:ln>
            <a:solidFill>
              <a:schemeClr val="tx1"/>
            </a:solidFill>
          </a:ln>
        </p:spPr>
        <p:txBody>
          <a:bodyPr wrap="square" rtlCol="0">
            <a:spAutoFit/>
          </a:bodyPr>
          <a:lstStyle/>
          <a:p>
            <a:r>
              <a:rPr lang="en-US" sz="1600" dirty="0"/>
              <a:t>Where a(unit) = dot product of incoming units’ activity • weight vectors</a:t>
            </a:r>
          </a:p>
        </p:txBody>
      </p:sp>
      <p:sp>
        <p:nvSpPr>
          <p:cNvPr id="41" name="TextBox 40">
            <a:extLst>
              <a:ext uri="{FF2B5EF4-FFF2-40B4-BE49-F238E27FC236}">
                <a16:creationId xmlns:a16="http://schemas.microsoft.com/office/drawing/2014/main" id="{5D750132-975B-4AD6-A55D-DB87684125DA}"/>
              </a:ext>
            </a:extLst>
          </p:cNvPr>
          <p:cNvSpPr txBox="1">
            <a:spLocks noChangeAspect="1"/>
          </p:cNvSpPr>
          <p:nvPr/>
        </p:nvSpPr>
        <p:spPr>
          <a:xfrm>
            <a:off x="6911030" y="2170932"/>
            <a:ext cx="1785893" cy="500043"/>
          </a:xfrm>
          <a:prstGeom prst="rect">
            <a:avLst/>
          </a:prstGeom>
          <a:noFill/>
          <a:ln>
            <a:solidFill>
              <a:schemeClr val="tx1"/>
            </a:solidFill>
          </a:ln>
        </p:spPr>
        <p:txBody>
          <a:bodyPr wrap="square" rtlCol="0">
            <a:spAutoFit/>
          </a:bodyPr>
          <a:lstStyle/>
          <a:p>
            <a:r>
              <a:rPr lang="en-US" sz="2600" dirty="0"/>
              <a:t>y = </a:t>
            </a:r>
            <a:r>
              <a:rPr lang="el-GR" sz="2600" dirty="0"/>
              <a:t>σ</a:t>
            </a:r>
            <a:r>
              <a:rPr lang="en-US" sz="2600" dirty="0"/>
              <a:t>(a(y</a:t>
            </a:r>
            <a:r>
              <a:rPr lang="en-US" sz="2600" baseline="-25000" dirty="0"/>
              <a:t>1</a:t>
            </a:r>
            <a:r>
              <a:rPr lang="en-US" sz="2600" dirty="0"/>
              <a:t>))</a:t>
            </a:r>
          </a:p>
        </p:txBody>
      </p:sp>
      <p:sp>
        <p:nvSpPr>
          <p:cNvPr id="42" name="TextBox 41">
            <a:extLst>
              <a:ext uri="{FF2B5EF4-FFF2-40B4-BE49-F238E27FC236}">
                <a16:creationId xmlns:a16="http://schemas.microsoft.com/office/drawing/2014/main" id="{D0B48B4D-4A0C-4106-A3CE-285A84C92D88}"/>
              </a:ext>
            </a:extLst>
          </p:cNvPr>
          <p:cNvSpPr txBox="1"/>
          <p:nvPr/>
        </p:nvSpPr>
        <p:spPr>
          <a:xfrm>
            <a:off x="5242447" y="6475018"/>
            <a:ext cx="3859596" cy="338554"/>
          </a:xfrm>
          <a:prstGeom prst="rect">
            <a:avLst/>
          </a:prstGeom>
          <a:noFill/>
          <a:ln>
            <a:solidFill>
              <a:schemeClr val="tx1"/>
            </a:solidFill>
          </a:ln>
        </p:spPr>
        <p:txBody>
          <a:bodyPr wrap="square" rtlCol="0">
            <a:spAutoFit/>
          </a:bodyPr>
          <a:lstStyle/>
          <a:p>
            <a:pPr algn="r"/>
            <a:r>
              <a:rPr lang="en-US" sz="1600" dirty="0"/>
              <a:t>The 2</a:t>
            </a:r>
            <a:r>
              <a:rPr lang="en-US" sz="1600" baseline="30000" dirty="0"/>
              <a:t>nd</a:t>
            </a:r>
            <a:r>
              <a:rPr lang="en-US" sz="1600" dirty="0"/>
              <a:t> and 3</a:t>
            </a:r>
            <a:r>
              <a:rPr lang="en-US" sz="1600" baseline="30000" dirty="0"/>
              <a:t>rd</a:t>
            </a:r>
            <a:r>
              <a:rPr lang="en-US" sz="1600" dirty="0"/>
              <a:t> examples require changing </a:t>
            </a:r>
            <a:r>
              <a:rPr lang="en-US" sz="1600" b="1" dirty="0"/>
              <a:t>x</a:t>
            </a:r>
            <a:r>
              <a:rPr lang="en-US" sz="1600" dirty="0"/>
              <a:t>.</a:t>
            </a:r>
          </a:p>
        </p:txBody>
      </p:sp>
    </p:spTree>
    <p:extLst>
      <p:ext uri="{BB962C8B-B14F-4D97-AF65-F5344CB8AC3E}">
        <p14:creationId xmlns:p14="http://schemas.microsoft.com/office/powerpoint/2010/main" val="159014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6C9C-BFA1-4ABB-B7E0-CBD870B73A07}"/>
              </a:ext>
            </a:extLst>
          </p:cNvPr>
          <p:cNvSpPr>
            <a:spLocks noGrp="1"/>
          </p:cNvSpPr>
          <p:nvPr>
            <p:ph type="title"/>
          </p:nvPr>
        </p:nvSpPr>
        <p:spPr/>
        <p:txBody>
          <a:bodyPr/>
          <a:lstStyle/>
          <a:p>
            <a:r>
              <a:rPr lang="en-US" dirty="0"/>
              <a:t>Computing activations (answers)</a:t>
            </a:r>
          </a:p>
        </p:txBody>
      </p:sp>
      <p:sp>
        <p:nvSpPr>
          <p:cNvPr id="3" name="Content Placeholder 2">
            <a:extLst>
              <a:ext uri="{FF2B5EF4-FFF2-40B4-BE49-F238E27FC236}">
                <a16:creationId xmlns:a16="http://schemas.microsoft.com/office/drawing/2014/main" id="{6877151E-6080-44F6-BBCB-35A720783D86}"/>
              </a:ext>
            </a:extLst>
          </p:cNvPr>
          <p:cNvSpPr>
            <a:spLocks noGrp="1"/>
          </p:cNvSpPr>
          <p:nvPr>
            <p:ph idx="1"/>
          </p:nvPr>
        </p:nvSpPr>
        <p:spPr>
          <a:xfrm>
            <a:off x="628649" y="1825625"/>
            <a:ext cx="8417697" cy="4351338"/>
          </a:xfrm>
        </p:spPr>
        <p:txBody>
          <a:bodyPr/>
          <a:lstStyle/>
          <a:p>
            <a:r>
              <a:rPr lang="en-US" dirty="0"/>
              <a:t>First example: </a:t>
            </a:r>
          </a:p>
          <a:p>
            <a:pPr lvl="1"/>
            <a:r>
              <a:rPr lang="en-US" dirty="0"/>
              <a:t>At hidden: z</a:t>
            </a:r>
            <a:r>
              <a:rPr lang="en-US" baseline="-25000" dirty="0"/>
              <a:t>1</a:t>
            </a:r>
            <a:r>
              <a:rPr lang="en-US" dirty="0"/>
              <a:t> = 1 / [1 + exp(-(x</a:t>
            </a:r>
            <a:r>
              <a:rPr lang="en-US" baseline="-25000" dirty="0"/>
              <a:t>0</a:t>
            </a:r>
            <a:r>
              <a:rPr lang="en-US" dirty="0"/>
              <a:t>*w</a:t>
            </a:r>
            <a:r>
              <a:rPr lang="en-US" baseline="30000" dirty="0"/>
              <a:t>(1)</a:t>
            </a:r>
            <a:r>
              <a:rPr lang="en-US" baseline="-25000" dirty="0"/>
              <a:t>10</a:t>
            </a:r>
            <a:r>
              <a:rPr lang="en-US" dirty="0"/>
              <a:t>+x</a:t>
            </a:r>
            <a:r>
              <a:rPr lang="en-US" baseline="-25000" dirty="0"/>
              <a:t>1</a:t>
            </a:r>
            <a:r>
              <a:rPr lang="en-US" dirty="0"/>
              <a:t>*w</a:t>
            </a:r>
            <a:r>
              <a:rPr lang="en-US" baseline="30000" dirty="0"/>
              <a:t>(1)</a:t>
            </a:r>
            <a:r>
              <a:rPr lang="en-US" baseline="-25000" dirty="0"/>
              <a:t>11 </a:t>
            </a:r>
            <a:r>
              <a:rPr lang="en-US" dirty="0"/>
              <a:t>+x</a:t>
            </a:r>
            <a:r>
              <a:rPr lang="en-US" baseline="-25000" dirty="0"/>
              <a:t>2</a:t>
            </a:r>
            <a:r>
              <a:rPr lang="en-US" dirty="0"/>
              <a:t>*w</a:t>
            </a:r>
            <a:r>
              <a:rPr lang="en-US" baseline="30000" dirty="0"/>
              <a:t>(1)</a:t>
            </a:r>
            <a:r>
              <a:rPr lang="en-US" baseline="-25000" dirty="0"/>
              <a:t>12</a:t>
            </a:r>
            <a:r>
              <a:rPr lang="en-US" dirty="0"/>
              <a:t>))]  </a:t>
            </a:r>
          </a:p>
          <a:p>
            <a:pPr lvl="1"/>
            <a:r>
              <a:rPr lang="en-US" dirty="0"/>
              <a:t>= 1 / [1 + exp(-(1*0.1+1*0.1+0*0.1))] = </a:t>
            </a:r>
            <a:r>
              <a:rPr lang="en-US" dirty="0">
                <a:solidFill>
                  <a:srgbClr val="00B050"/>
                </a:solidFill>
              </a:rPr>
              <a:t>0.5498</a:t>
            </a:r>
          </a:p>
          <a:p>
            <a:pPr lvl="1"/>
            <a:r>
              <a:rPr lang="en-US" dirty="0"/>
              <a:t>At output: y</a:t>
            </a:r>
            <a:r>
              <a:rPr lang="en-US" baseline="-25000" dirty="0"/>
              <a:t>1</a:t>
            </a:r>
            <a:r>
              <a:rPr lang="en-US" dirty="0"/>
              <a:t> = 1 / [1 + exp(-(z</a:t>
            </a:r>
            <a:r>
              <a:rPr lang="en-US" baseline="-25000" dirty="0"/>
              <a:t>0</a:t>
            </a:r>
            <a:r>
              <a:rPr lang="en-US" dirty="0"/>
              <a:t>*w</a:t>
            </a:r>
            <a:r>
              <a:rPr lang="en-US" baseline="30000" dirty="0"/>
              <a:t>(2)</a:t>
            </a:r>
            <a:r>
              <a:rPr lang="en-US" baseline="-25000" dirty="0"/>
              <a:t>10 </a:t>
            </a:r>
            <a:r>
              <a:rPr lang="en-US" dirty="0"/>
              <a:t>+z</a:t>
            </a:r>
            <a:r>
              <a:rPr lang="en-US" baseline="-25000" dirty="0"/>
              <a:t>1</a:t>
            </a:r>
            <a:r>
              <a:rPr lang="en-US" dirty="0"/>
              <a:t>*w</a:t>
            </a:r>
            <a:r>
              <a:rPr lang="en-US" baseline="30000" dirty="0"/>
              <a:t>(2)</a:t>
            </a:r>
            <a:r>
              <a:rPr lang="en-US" baseline="-25000" dirty="0"/>
              <a:t>11</a:t>
            </a:r>
            <a:r>
              <a:rPr lang="en-US" dirty="0"/>
              <a:t>))]                    </a:t>
            </a:r>
          </a:p>
          <a:p>
            <a:pPr lvl="1"/>
            <a:r>
              <a:rPr lang="en-US" dirty="0"/>
              <a:t>= 1 / [1 + exp(-(1*0.1+0.5498*0.1))] = </a:t>
            </a:r>
            <a:r>
              <a:rPr lang="en-US" dirty="0">
                <a:solidFill>
                  <a:srgbClr val="00B050"/>
                </a:solidFill>
              </a:rPr>
              <a:t>0.5387</a:t>
            </a:r>
            <a:r>
              <a:rPr lang="en-US" dirty="0"/>
              <a:t> </a:t>
            </a:r>
            <a:r>
              <a:rPr lang="en-US" dirty="0">
                <a:sym typeface="Wingdings" panose="05000000000000000000" pitchFamily="2" charset="2"/>
              </a:rPr>
              <a:t> </a:t>
            </a:r>
            <a:r>
              <a:rPr lang="en-US" dirty="0" err="1">
                <a:sym typeface="Wingdings" panose="05000000000000000000" pitchFamily="2" charset="2"/>
              </a:rPr>
              <a:t>y</a:t>
            </a:r>
            <a:r>
              <a:rPr lang="en-US" baseline="-25000" dirty="0" err="1">
                <a:sym typeface="Wingdings" panose="05000000000000000000" pitchFamily="2" charset="2"/>
              </a:rPr>
              <a:t>pred</a:t>
            </a:r>
            <a:r>
              <a:rPr lang="en-US" dirty="0">
                <a:sym typeface="Wingdings" panose="05000000000000000000" pitchFamily="2" charset="2"/>
              </a:rPr>
              <a:t> = 1</a:t>
            </a:r>
          </a:p>
          <a:p>
            <a:r>
              <a:rPr lang="en-US" dirty="0">
                <a:sym typeface="Wingdings" panose="05000000000000000000" pitchFamily="2" charset="2"/>
              </a:rPr>
              <a:t>Second example:</a:t>
            </a:r>
          </a:p>
          <a:p>
            <a:pPr lvl="1"/>
            <a:r>
              <a:rPr lang="en-US" dirty="0"/>
              <a:t>At hidden: z</a:t>
            </a:r>
            <a:r>
              <a:rPr lang="en-US" baseline="-25000" dirty="0"/>
              <a:t>1</a:t>
            </a:r>
            <a:r>
              <a:rPr lang="en-US" dirty="0"/>
              <a:t> = 1 / [1 + exp(-(x</a:t>
            </a:r>
            <a:r>
              <a:rPr lang="en-US" baseline="-25000" dirty="0"/>
              <a:t>0</a:t>
            </a:r>
            <a:r>
              <a:rPr lang="en-US" dirty="0"/>
              <a:t>*w</a:t>
            </a:r>
            <a:r>
              <a:rPr lang="en-US" baseline="30000" dirty="0"/>
              <a:t>(1)</a:t>
            </a:r>
            <a:r>
              <a:rPr lang="en-US" baseline="-25000" dirty="0"/>
              <a:t>10</a:t>
            </a:r>
            <a:r>
              <a:rPr lang="en-US" dirty="0"/>
              <a:t>+x</a:t>
            </a:r>
            <a:r>
              <a:rPr lang="en-US" baseline="-25000" dirty="0"/>
              <a:t>1</a:t>
            </a:r>
            <a:r>
              <a:rPr lang="en-US" dirty="0"/>
              <a:t>*w</a:t>
            </a:r>
            <a:r>
              <a:rPr lang="en-US" baseline="30000" dirty="0"/>
              <a:t>(1)</a:t>
            </a:r>
            <a:r>
              <a:rPr lang="en-US" baseline="-25000" dirty="0"/>
              <a:t>11 </a:t>
            </a:r>
            <a:r>
              <a:rPr lang="en-US" dirty="0"/>
              <a:t>+x</a:t>
            </a:r>
            <a:r>
              <a:rPr lang="en-US" baseline="-25000" dirty="0"/>
              <a:t>2</a:t>
            </a:r>
            <a:r>
              <a:rPr lang="en-US" dirty="0"/>
              <a:t>*w</a:t>
            </a:r>
            <a:r>
              <a:rPr lang="en-US" baseline="30000" dirty="0"/>
              <a:t>(1)</a:t>
            </a:r>
            <a:r>
              <a:rPr lang="en-US" baseline="-25000" dirty="0"/>
              <a:t>12</a:t>
            </a:r>
            <a:r>
              <a:rPr lang="en-US" dirty="0"/>
              <a:t>))]  </a:t>
            </a:r>
          </a:p>
          <a:p>
            <a:pPr lvl="1"/>
            <a:r>
              <a:rPr lang="en-US" dirty="0"/>
              <a:t>= 1 / [1 + exp(-(1*0.1+0*0.1+1*0.1))] = 0.5498</a:t>
            </a:r>
          </a:p>
          <a:p>
            <a:pPr lvl="1"/>
            <a:r>
              <a:rPr lang="en-US" dirty="0"/>
              <a:t>At output: y</a:t>
            </a:r>
            <a:r>
              <a:rPr lang="en-US" baseline="-25000" dirty="0"/>
              <a:t>1</a:t>
            </a:r>
            <a:r>
              <a:rPr lang="en-US" dirty="0"/>
              <a:t> = 1 / [1 + exp(-(z</a:t>
            </a:r>
            <a:r>
              <a:rPr lang="en-US" baseline="-25000" dirty="0"/>
              <a:t>0</a:t>
            </a:r>
            <a:r>
              <a:rPr lang="en-US" dirty="0"/>
              <a:t>*w</a:t>
            </a:r>
            <a:r>
              <a:rPr lang="en-US" baseline="30000" dirty="0"/>
              <a:t>(2)</a:t>
            </a:r>
            <a:r>
              <a:rPr lang="en-US" baseline="-25000" dirty="0"/>
              <a:t>10 </a:t>
            </a:r>
            <a:r>
              <a:rPr lang="en-US" dirty="0"/>
              <a:t>+z</a:t>
            </a:r>
            <a:r>
              <a:rPr lang="en-US" baseline="-25000" dirty="0"/>
              <a:t>1</a:t>
            </a:r>
            <a:r>
              <a:rPr lang="en-US" dirty="0"/>
              <a:t>*w</a:t>
            </a:r>
            <a:r>
              <a:rPr lang="en-US" baseline="30000" dirty="0"/>
              <a:t>(2)</a:t>
            </a:r>
            <a:r>
              <a:rPr lang="en-US" baseline="-25000" dirty="0"/>
              <a:t>11</a:t>
            </a:r>
            <a:r>
              <a:rPr lang="en-US" dirty="0"/>
              <a:t>))]                    </a:t>
            </a:r>
          </a:p>
          <a:p>
            <a:pPr lvl="1"/>
            <a:r>
              <a:rPr lang="en-US" dirty="0"/>
              <a:t>= 1 / [1 + exp(-(1*0.1+0.5498*0.1))] = 0.5387 </a:t>
            </a:r>
            <a:r>
              <a:rPr lang="en-US" dirty="0">
                <a:sym typeface="Wingdings" panose="05000000000000000000" pitchFamily="2" charset="2"/>
              </a:rPr>
              <a:t> </a:t>
            </a:r>
            <a:r>
              <a:rPr lang="en-US" dirty="0" err="1">
                <a:sym typeface="Wingdings" panose="05000000000000000000" pitchFamily="2" charset="2"/>
              </a:rPr>
              <a:t>y</a:t>
            </a:r>
            <a:r>
              <a:rPr lang="en-US" baseline="-25000" dirty="0" err="1">
                <a:sym typeface="Wingdings" panose="05000000000000000000" pitchFamily="2" charset="2"/>
              </a:rPr>
              <a:t>pred</a:t>
            </a:r>
            <a:r>
              <a:rPr lang="en-US" dirty="0">
                <a:sym typeface="Wingdings" panose="05000000000000000000" pitchFamily="2" charset="2"/>
              </a:rPr>
              <a:t> = 1</a:t>
            </a:r>
          </a:p>
          <a:p>
            <a:pPr marL="457200" lvl="1" indent="0">
              <a:buNone/>
            </a:pPr>
            <a:endParaRPr lang="en-US" dirty="0"/>
          </a:p>
        </p:txBody>
      </p:sp>
      <p:sp>
        <p:nvSpPr>
          <p:cNvPr id="4" name="TextBox 3">
            <a:extLst>
              <a:ext uri="{FF2B5EF4-FFF2-40B4-BE49-F238E27FC236}">
                <a16:creationId xmlns:a16="http://schemas.microsoft.com/office/drawing/2014/main" id="{9C64668C-B200-44BD-B209-C544F6494D39}"/>
              </a:ext>
            </a:extLst>
          </p:cNvPr>
          <p:cNvSpPr txBox="1"/>
          <p:nvPr/>
        </p:nvSpPr>
        <p:spPr>
          <a:xfrm>
            <a:off x="5378824" y="20762"/>
            <a:ext cx="3738251" cy="584775"/>
          </a:xfrm>
          <a:prstGeom prst="rect">
            <a:avLst/>
          </a:prstGeom>
          <a:noFill/>
          <a:ln>
            <a:solidFill>
              <a:schemeClr val="tx1"/>
            </a:solidFill>
          </a:ln>
        </p:spPr>
        <p:txBody>
          <a:bodyPr wrap="square" rtlCol="0">
            <a:spAutoFit/>
          </a:bodyPr>
          <a:lstStyle/>
          <a:p>
            <a:r>
              <a:rPr lang="en-US" sz="1600" dirty="0"/>
              <a:t>Values highlighted in green will be useful during the first iteration of training.</a:t>
            </a:r>
          </a:p>
        </p:txBody>
      </p:sp>
    </p:spTree>
    <p:extLst>
      <p:ext uri="{BB962C8B-B14F-4D97-AF65-F5344CB8AC3E}">
        <p14:creationId xmlns:p14="http://schemas.microsoft.com/office/powerpoint/2010/main" val="425782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6C9C-BFA1-4ABB-B7E0-CBD870B73A07}"/>
              </a:ext>
            </a:extLst>
          </p:cNvPr>
          <p:cNvSpPr>
            <a:spLocks noGrp="1"/>
          </p:cNvSpPr>
          <p:nvPr>
            <p:ph type="title"/>
          </p:nvPr>
        </p:nvSpPr>
        <p:spPr/>
        <p:txBody>
          <a:bodyPr/>
          <a:lstStyle/>
          <a:p>
            <a:r>
              <a:rPr lang="en-US" dirty="0"/>
              <a:t>Computing activations (answers)</a:t>
            </a:r>
          </a:p>
        </p:txBody>
      </p:sp>
      <p:sp>
        <p:nvSpPr>
          <p:cNvPr id="3" name="Content Placeholder 2">
            <a:extLst>
              <a:ext uri="{FF2B5EF4-FFF2-40B4-BE49-F238E27FC236}">
                <a16:creationId xmlns:a16="http://schemas.microsoft.com/office/drawing/2014/main" id="{6877151E-6080-44F6-BBCB-35A720783D86}"/>
              </a:ext>
            </a:extLst>
          </p:cNvPr>
          <p:cNvSpPr>
            <a:spLocks noGrp="1"/>
          </p:cNvSpPr>
          <p:nvPr>
            <p:ph idx="1"/>
          </p:nvPr>
        </p:nvSpPr>
        <p:spPr>
          <a:xfrm>
            <a:off x="628649" y="1825625"/>
            <a:ext cx="8417697" cy="4351338"/>
          </a:xfrm>
        </p:spPr>
        <p:txBody>
          <a:bodyPr/>
          <a:lstStyle/>
          <a:p>
            <a:r>
              <a:rPr lang="en-US" dirty="0"/>
              <a:t>Third example: </a:t>
            </a:r>
          </a:p>
          <a:p>
            <a:pPr lvl="1"/>
            <a:r>
              <a:rPr lang="en-US" dirty="0"/>
              <a:t>At hidden: z</a:t>
            </a:r>
            <a:r>
              <a:rPr lang="en-US" baseline="-25000" dirty="0"/>
              <a:t>1</a:t>
            </a:r>
            <a:r>
              <a:rPr lang="en-US" dirty="0"/>
              <a:t> = 1 / [1 + exp(-(x</a:t>
            </a:r>
            <a:r>
              <a:rPr lang="en-US" baseline="-25000" dirty="0"/>
              <a:t>0</a:t>
            </a:r>
            <a:r>
              <a:rPr lang="en-US" dirty="0"/>
              <a:t>*w</a:t>
            </a:r>
            <a:r>
              <a:rPr lang="en-US" baseline="30000" dirty="0"/>
              <a:t>(1)</a:t>
            </a:r>
            <a:r>
              <a:rPr lang="en-US" baseline="-25000" dirty="0"/>
              <a:t>10</a:t>
            </a:r>
            <a:r>
              <a:rPr lang="en-US" dirty="0"/>
              <a:t>+x</a:t>
            </a:r>
            <a:r>
              <a:rPr lang="en-US" baseline="-25000" dirty="0"/>
              <a:t>1</a:t>
            </a:r>
            <a:r>
              <a:rPr lang="en-US" dirty="0"/>
              <a:t>*w</a:t>
            </a:r>
            <a:r>
              <a:rPr lang="en-US" baseline="30000" dirty="0"/>
              <a:t>(1)</a:t>
            </a:r>
            <a:r>
              <a:rPr lang="en-US" baseline="-25000" dirty="0"/>
              <a:t>11 </a:t>
            </a:r>
            <a:r>
              <a:rPr lang="en-US" dirty="0"/>
              <a:t>+x</a:t>
            </a:r>
            <a:r>
              <a:rPr lang="en-US" baseline="-25000" dirty="0"/>
              <a:t>2</a:t>
            </a:r>
            <a:r>
              <a:rPr lang="en-US" dirty="0"/>
              <a:t>*w</a:t>
            </a:r>
            <a:r>
              <a:rPr lang="en-US" baseline="30000" dirty="0"/>
              <a:t>(1)</a:t>
            </a:r>
            <a:r>
              <a:rPr lang="en-US" baseline="-25000" dirty="0"/>
              <a:t>12</a:t>
            </a:r>
            <a:r>
              <a:rPr lang="en-US" dirty="0"/>
              <a:t>))]  </a:t>
            </a:r>
          </a:p>
          <a:p>
            <a:pPr lvl="1"/>
            <a:r>
              <a:rPr lang="en-US" dirty="0"/>
              <a:t>= 1 / [1 + exp(-(1*0.1+1*0.1+1*0.1))] = 0.5744</a:t>
            </a:r>
          </a:p>
          <a:p>
            <a:pPr lvl="1"/>
            <a:r>
              <a:rPr lang="en-US" dirty="0"/>
              <a:t>At output: y</a:t>
            </a:r>
            <a:r>
              <a:rPr lang="en-US" baseline="-25000" dirty="0"/>
              <a:t>1</a:t>
            </a:r>
            <a:r>
              <a:rPr lang="en-US" dirty="0"/>
              <a:t> = 1 / [1 + exp(-(z</a:t>
            </a:r>
            <a:r>
              <a:rPr lang="en-US" baseline="-25000" dirty="0"/>
              <a:t>0</a:t>
            </a:r>
            <a:r>
              <a:rPr lang="en-US" dirty="0"/>
              <a:t>*w</a:t>
            </a:r>
            <a:r>
              <a:rPr lang="en-US" baseline="30000" dirty="0"/>
              <a:t>(2)</a:t>
            </a:r>
            <a:r>
              <a:rPr lang="en-US" baseline="-25000" dirty="0"/>
              <a:t>10 </a:t>
            </a:r>
            <a:r>
              <a:rPr lang="en-US" dirty="0"/>
              <a:t>+z</a:t>
            </a:r>
            <a:r>
              <a:rPr lang="en-US" baseline="-25000" dirty="0"/>
              <a:t>1</a:t>
            </a:r>
            <a:r>
              <a:rPr lang="en-US" dirty="0"/>
              <a:t>*w</a:t>
            </a:r>
            <a:r>
              <a:rPr lang="en-US" baseline="30000" dirty="0"/>
              <a:t>(2)</a:t>
            </a:r>
            <a:r>
              <a:rPr lang="en-US" baseline="-25000" dirty="0"/>
              <a:t>11</a:t>
            </a:r>
            <a:r>
              <a:rPr lang="en-US" dirty="0"/>
              <a:t>))]                    </a:t>
            </a:r>
          </a:p>
          <a:p>
            <a:pPr lvl="1"/>
            <a:r>
              <a:rPr lang="en-US" dirty="0"/>
              <a:t>= 1 / [1 + exp(-(1*0.1+0.5744*0.1))] = 0.5393 </a:t>
            </a:r>
            <a:r>
              <a:rPr lang="en-US" dirty="0">
                <a:sym typeface="Wingdings" panose="05000000000000000000" pitchFamily="2" charset="2"/>
              </a:rPr>
              <a:t> </a:t>
            </a:r>
            <a:r>
              <a:rPr lang="en-US" dirty="0" err="1">
                <a:sym typeface="Wingdings" panose="05000000000000000000" pitchFamily="2" charset="2"/>
              </a:rPr>
              <a:t>y</a:t>
            </a:r>
            <a:r>
              <a:rPr lang="en-US" baseline="-25000" dirty="0" err="1">
                <a:sym typeface="Wingdings" panose="05000000000000000000" pitchFamily="2" charset="2"/>
              </a:rPr>
              <a:t>pred</a:t>
            </a:r>
            <a:r>
              <a:rPr lang="en-US" dirty="0">
                <a:sym typeface="Wingdings" panose="05000000000000000000" pitchFamily="2" charset="2"/>
              </a:rPr>
              <a:t> = 1</a:t>
            </a:r>
            <a:endParaRPr lang="en-US" dirty="0"/>
          </a:p>
        </p:txBody>
      </p:sp>
    </p:spTree>
    <p:extLst>
      <p:ext uri="{BB962C8B-B14F-4D97-AF65-F5344CB8AC3E}">
        <p14:creationId xmlns:p14="http://schemas.microsoft.com/office/powerpoint/2010/main" val="24956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2BF3-27F5-453F-8198-0BB2B6247B15}"/>
              </a:ext>
            </a:extLst>
          </p:cNvPr>
          <p:cNvSpPr>
            <a:spLocks noGrp="1"/>
          </p:cNvSpPr>
          <p:nvPr>
            <p:ph type="title"/>
          </p:nvPr>
        </p:nvSpPr>
        <p:spPr/>
        <p:txBody>
          <a:bodyPr/>
          <a:lstStyle/>
          <a:p>
            <a:r>
              <a:rPr lang="en-US" dirty="0"/>
              <a:t>Training the first network</a:t>
            </a:r>
          </a:p>
        </p:txBody>
      </p:sp>
      <p:sp>
        <p:nvSpPr>
          <p:cNvPr id="3" name="Content Placeholder 2">
            <a:extLst>
              <a:ext uri="{FF2B5EF4-FFF2-40B4-BE49-F238E27FC236}">
                <a16:creationId xmlns:a16="http://schemas.microsoft.com/office/drawing/2014/main" id="{B970847C-6BE3-48F8-9E89-7CBA1F128DBE}"/>
              </a:ext>
            </a:extLst>
          </p:cNvPr>
          <p:cNvSpPr>
            <a:spLocks noGrp="1"/>
          </p:cNvSpPr>
          <p:nvPr>
            <p:ph idx="1"/>
          </p:nvPr>
        </p:nvSpPr>
        <p:spPr/>
        <p:txBody>
          <a:bodyPr>
            <a:normAutofit lnSpcReduction="10000"/>
          </a:bodyPr>
          <a:lstStyle/>
          <a:p>
            <a:r>
              <a:rPr lang="en-US" dirty="0"/>
              <a:t>Perform backpropagation using stochastic gradient descent (one sample at a time)</a:t>
            </a:r>
          </a:p>
          <a:p>
            <a:r>
              <a:rPr lang="en-US" dirty="0"/>
              <a:t>Weights are initially all 0.1</a:t>
            </a:r>
          </a:p>
          <a:p>
            <a:r>
              <a:rPr lang="en-US" dirty="0"/>
              <a:t>Learning rate is 0.3</a:t>
            </a:r>
          </a:p>
          <a:p>
            <a:r>
              <a:rPr lang="en-US" dirty="0"/>
              <a:t>Sigmoid activation function at hidden and output</a:t>
            </a:r>
          </a:p>
          <a:p>
            <a:r>
              <a:rPr lang="en-US" dirty="0"/>
              <a:t>d s(x) / dx = s(x) (1 – s(x)) dx</a:t>
            </a:r>
          </a:p>
          <a:p>
            <a:r>
              <a:rPr lang="en-US" dirty="0"/>
              <a:t>Samples have the following labels: </a:t>
            </a:r>
          </a:p>
          <a:p>
            <a:pPr lvl="1"/>
            <a:r>
              <a:rPr lang="en-US" dirty="0"/>
              <a:t>First example: x = [1 0], y = 1</a:t>
            </a:r>
          </a:p>
          <a:p>
            <a:pPr lvl="1"/>
            <a:r>
              <a:rPr lang="en-US" dirty="0"/>
              <a:t>Second example: x = [0 1], y = 0</a:t>
            </a:r>
          </a:p>
          <a:p>
            <a:pPr lvl="1"/>
            <a:r>
              <a:rPr lang="en-US" dirty="0"/>
              <a:t>Third example: x = [1 1], y = 1</a:t>
            </a:r>
          </a:p>
          <a:p>
            <a:pPr marL="0" indent="0">
              <a:buNone/>
            </a:pPr>
            <a:endParaRPr lang="en-US" dirty="0"/>
          </a:p>
        </p:txBody>
      </p:sp>
      <p:sp>
        <p:nvSpPr>
          <p:cNvPr id="4" name="TextBox 3">
            <a:extLst>
              <a:ext uri="{FF2B5EF4-FFF2-40B4-BE49-F238E27FC236}">
                <a16:creationId xmlns:a16="http://schemas.microsoft.com/office/drawing/2014/main" id="{9C64668C-B200-44BD-B209-C544F6494D39}"/>
              </a:ext>
            </a:extLst>
          </p:cNvPr>
          <p:cNvSpPr txBox="1"/>
          <p:nvPr/>
        </p:nvSpPr>
        <p:spPr>
          <a:xfrm>
            <a:off x="6583680" y="72738"/>
            <a:ext cx="2463502" cy="1323439"/>
          </a:xfrm>
          <a:prstGeom prst="rect">
            <a:avLst/>
          </a:prstGeom>
          <a:noFill/>
          <a:ln>
            <a:solidFill>
              <a:srgbClr val="7030A0"/>
            </a:solidFill>
          </a:ln>
        </p:spPr>
        <p:txBody>
          <a:bodyPr wrap="square" rtlCol="0">
            <a:spAutoFit/>
          </a:bodyPr>
          <a:lstStyle/>
          <a:p>
            <a:r>
              <a:rPr lang="en-US" sz="1600" dirty="0"/>
              <a:t>Note: Initial weights, three x inputs, and transfer function (sigmoid) are unchanged from last recitation.</a:t>
            </a:r>
          </a:p>
        </p:txBody>
      </p:sp>
      <p:sp>
        <p:nvSpPr>
          <p:cNvPr id="5" name="TextBox 4">
            <a:extLst>
              <a:ext uri="{FF2B5EF4-FFF2-40B4-BE49-F238E27FC236}">
                <a16:creationId xmlns:a16="http://schemas.microsoft.com/office/drawing/2014/main" id="{2B724796-6B8C-48EF-9E97-70520E005436}"/>
              </a:ext>
            </a:extLst>
          </p:cNvPr>
          <p:cNvSpPr txBox="1"/>
          <p:nvPr/>
        </p:nvSpPr>
        <p:spPr>
          <a:xfrm>
            <a:off x="5713884" y="4972063"/>
            <a:ext cx="2463502" cy="1077218"/>
          </a:xfrm>
          <a:prstGeom prst="rect">
            <a:avLst/>
          </a:prstGeom>
          <a:noFill/>
          <a:ln>
            <a:solidFill>
              <a:srgbClr val="7030A0"/>
            </a:solidFill>
          </a:ln>
        </p:spPr>
        <p:txBody>
          <a:bodyPr wrap="square" rtlCol="0">
            <a:spAutoFit/>
          </a:bodyPr>
          <a:lstStyle/>
          <a:p>
            <a:r>
              <a:rPr lang="en-US" sz="1600" dirty="0"/>
              <a:t>The y values are the true y labels against which the network’s output should be compared (also labeled </a:t>
            </a:r>
            <a:r>
              <a:rPr lang="en-US" sz="1600" dirty="0" err="1"/>
              <a:t>t</a:t>
            </a:r>
            <a:r>
              <a:rPr lang="en-US" sz="1600" baseline="-25000" dirty="0" err="1"/>
              <a:t>k</a:t>
            </a:r>
            <a:r>
              <a:rPr lang="en-US" sz="1600" dirty="0"/>
              <a:t>)</a:t>
            </a:r>
          </a:p>
        </p:txBody>
      </p:sp>
      <p:sp>
        <p:nvSpPr>
          <p:cNvPr id="6" name="TextBox 5">
            <a:extLst>
              <a:ext uri="{FF2B5EF4-FFF2-40B4-BE49-F238E27FC236}">
                <a16:creationId xmlns:a16="http://schemas.microsoft.com/office/drawing/2014/main" id="{2058F131-977F-479E-86E3-EC0242C13470}"/>
              </a:ext>
            </a:extLst>
          </p:cNvPr>
          <p:cNvSpPr txBox="1"/>
          <p:nvPr/>
        </p:nvSpPr>
        <p:spPr>
          <a:xfrm>
            <a:off x="5221599" y="4001294"/>
            <a:ext cx="2724162" cy="338554"/>
          </a:xfrm>
          <a:prstGeom prst="rect">
            <a:avLst/>
          </a:prstGeom>
          <a:noFill/>
          <a:ln>
            <a:solidFill>
              <a:srgbClr val="7030A0"/>
            </a:solidFill>
          </a:ln>
        </p:spPr>
        <p:txBody>
          <a:bodyPr wrap="square" rtlCol="0">
            <a:spAutoFit/>
          </a:bodyPr>
          <a:lstStyle/>
          <a:p>
            <a:r>
              <a:rPr lang="en-US" sz="1600" dirty="0"/>
              <a:t>Derivative of sigmoid function</a:t>
            </a:r>
          </a:p>
        </p:txBody>
      </p:sp>
      <p:sp>
        <p:nvSpPr>
          <p:cNvPr id="7" name="TextBox 6">
            <a:extLst>
              <a:ext uri="{FF2B5EF4-FFF2-40B4-BE49-F238E27FC236}">
                <a16:creationId xmlns:a16="http://schemas.microsoft.com/office/drawing/2014/main" id="{038B05AB-66D8-4DF5-8230-72045C32377D}"/>
              </a:ext>
            </a:extLst>
          </p:cNvPr>
          <p:cNvSpPr txBox="1"/>
          <p:nvPr/>
        </p:nvSpPr>
        <p:spPr>
          <a:xfrm>
            <a:off x="3869993" y="3097447"/>
            <a:ext cx="702007" cy="400110"/>
          </a:xfrm>
          <a:prstGeom prst="rect">
            <a:avLst/>
          </a:prstGeom>
          <a:noFill/>
          <a:ln>
            <a:solidFill>
              <a:srgbClr val="7030A0"/>
            </a:solidFill>
          </a:ln>
        </p:spPr>
        <p:txBody>
          <a:bodyPr wrap="square" rtlCol="0">
            <a:spAutoFit/>
          </a:bodyPr>
          <a:lstStyle/>
          <a:p>
            <a:r>
              <a:rPr lang="en-US" sz="2000" dirty="0"/>
              <a:t>= η</a:t>
            </a:r>
          </a:p>
        </p:txBody>
      </p:sp>
      <p:sp>
        <p:nvSpPr>
          <p:cNvPr id="8" name="TextBox 7">
            <a:extLst>
              <a:ext uri="{FF2B5EF4-FFF2-40B4-BE49-F238E27FC236}">
                <a16:creationId xmlns:a16="http://schemas.microsoft.com/office/drawing/2014/main" id="{C6187EA4-4A6F-4730-AAC0-D470249205A4}"/>
              </a:ext>
            </a:extLst>
          </p:cNvPr>
          <p:cNvSpPr txBox="1"/>
          <p:nvPr/>
        </p:nvSpPr>
        <p:spPr>
          <a:xfrm>
            <a:off x="301082" y="6096721"/>
            <a:ext cx="7876304" cy="584775"/>
          </a:xfrm>
          <a:prstGeom prst="rect">
            <a:avLst/>
          </a:prstGeom>
          <a:noFill/>
          <a:ln>
            <a:solidFill>
              <a:srgbClr val="7030A0"/>
            </a:solidFill>
          </a:ln>
        </p:spPr>
        <p:txBody>
          <a:bodyPr wrap="square" rtlCol="0">
            <a:spAutoFit/>
          </a:bodyPr>
          <a:lstStyle/>
          <a:p>
            <a:r>
              <a:rPr lang="en-US" sz="1600" dirty="0"/>
              <a:t>Note these examples should be seen as arriving in succession.  For example, for the 2</a:t>
            </a:r>
            <a:r>
              <a:rPr lang="en-US" sz="1600" baseline="30000" dirty="0"/>
              <a:t>nd</a:t>
            </a:r>
            <a:r>
              <a:rPr lang="en-US" sz="1600" dirty="0"/>
              <a:t> set of inputs, the network’s weights will be those computed based on the first inputs (not 0.1).</a:t>
            </a:r>
          </a:p>
        </p:txBody>
      </p:sp>
    </p:spTree>
    <p:extLst>
      <p:ext uri="{BB962C8B-B14F-4D97-AF65-F5344CB8AC3E}">
        <p14:creationId xmlns:p14="http://schemas.microsoft.com/office/powerpoint/2010/main" val="15093691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839</TotalTime>
  <Words>2915</Words>
  <Application>Microsoft Office PowerPoint</Application>
  <PresentationFormat>On-screen Show (4:3)</PresentationFormat>
  <Paragraphs>439</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Wingdings</vt:lpstr>
      <vt:lpstr>Office Theme</vt:lpstr>
      <vt:lpstr>Neural Net Examples</vt:lpstr>
      <vt:lpstr>Recap from last time</vt:lpstr>
      <vt:lpstr>PowerPoint Presentation</vt:lpstr>
      <vt:lpstr>First architecture</vt:lpstr>
      <vt:lpstr>Computing activations</vt:lpstr>
      <vt:lpstr>PowerPoint Presentation</vt:lpstr>
      <vt:lpstr>Computing activations (answers)</vt:lpstr>
      <vt:lpstr>Computing activations (answers)</vt:lpstr>
      <vt:lpstr>Training the first network</vt:lpstr>
      <vt:lpstr>Walking through the first example (x1 = 1, x2 = 0, y =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Weights after training on first example (x1 = 1, x2 = 0, y = 1) </vt:lpstr>
      <vt:lpstr>Where to go from here</vt:lpstr>
      <vt:lpstr>PowerPoint Presentation</vt:lpstr>
      <vt:lpstr>Learning from first example (this is the example we walked through)</vt:lpstr>
      <vt:lpstr>Learning from second example</vt:lpstr>
      <vt:lpstr>Learning from third example</vt:lpstr>
      <vt:lpstr>Recap</vt:lpstr>
      <vt:lpstr>PowerPoint Presentation</vt:lpstr>
      <vt:lpstr>Second 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 Examples</dc:title>
  <dc:creator>Divna &amp; Ivan</dc:creator>
  <cp:lastModifiedBy>Karin Cox</cp:lastModifiedBy>
  <cp:revision>116</cp:revision>
  <dcterms:created xsi:type="dcterms:W3CDTF">2018-10-31T13:23:51Z</dcterms:created>
  <dcterms:modified xsi:type="dcterms:W3CDTF">2018-11-09T05:17:16Z</dcterms:modified>
</cp:coreProperties>
</file>