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84" r:id="rId3"/>
    <p:sldId id="295" r:id="rId4"/>
    <p:sldId id="286" r:id="rId5"/>
    <p:sldId id="287" r:id="rId6"/>
    <p:sldId id="288" r:id="rId7"/>
    <p:sldId id="290" r:id="rId8"/>
    <p:sldId id="291" r:id="rId9"/>
    <p:sldId id="296" r:id="rId10"/>
    <p:sldId id="297" r:id="rId11"/>
    <p:sldId id="28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3" autoAdjust="0"/>
    <p:restoredTop sz="94711" autoAdjust="0"/>
  </p:normalViewPr>
  <p:slideViewPr>
    <p:cSldViewPr snapToGrid="0" showGuides="1">
      <p:cViewPr varScale="1">
        <p:scale>
          <a:sx n="87" d="100"/>
          <a:sy n="87" d="100"/>
        </p:scale>
        <p:origin x="1458" y="84"/>
      </p:cViewPr>
      <p:guideLst>
        <p:guide orient="horz" pos="528"/>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9/6/2018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9/6/2018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167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c13/CS167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CS1675 Recitation #2: 9/7/18</a:t>
            </a:r>
          </a:p>
        </p:txBody>
      </p:sp>
      <p:sp>
        <p:nvSpPr>
          <p:cNvPr id="6" name="TextBox 5"/>
          <p:cNvSpPr txBox="1"/>
          <p:nvPr/>
        </p:nvSpPr>
        <p:spPr>
          <a:xfrm>
            <a:off x="400146" y="1756103"/>
            <a:ext cx="7333695" cy="3631763"/>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p>
          <a:p>
            <a:pPr marL="457200" indent="-457200">
              <a:buFont typeface="+mj-lt"/>
              <a:buAutoNum type="arabicPeriod"/>
            </a:pPr>
            <a:r>
              <a:rPr lang="en-US" sz="2400" dirty="0"/>
              <a:t>Brief review of PCA/eigenvalue decomposition</a:t>
            </a:r>
          </a:p>
          <a:p>
            <a:pPr marL="457200" indent="-457200">
              <a:buAutoNum type="arabicPeriod"/>
            </a:pPr>
            <a:r>
              <a:rPr lang="en-US" sz="2400" dirty="0"/>
              <a:t>Exercises to cover: </a:t>
            </a:r>
          </a:p>
          <a:p>
            <a:pPr marL="914400" lvl="1" indent="-457200">
              <a:buFont typeface="Arial" panose="020B0604020202020204" pitchFamily="34" charset="0"/>
              <a:buChar char="•"/>
            </a:pPr>
            <a:r>
              <a:rPr lang="en-US" sz="2200" dirty="0"/>
              <a:t>Differentiation</a:t>
            </a:r>
          </a:p>
          <a:p>
            <a:pPr marL="914400" lvl="1" indent="-457200">
              <a:buFont typeface="Arial" panose="020B0604020202020204" pitchFamily="34" charset="0"/>
              <a:buChar char="•"/>
            </a:pPr>
            <a:r>
              <a:rPr lang="en-US" sz="2200" dirty="0"/>
              <a:t>Linear algebra basics</a:t>
            </a:r>
          </a:p>
          <a:p>
            <a:pPr marL="914400" lvl="1" indent="-457200">
              <a:buFont typeface="Arial" panose="020B0604020202020204" pitchFamily="34" charset="0"/>
              <a:buChar char="•"/>
            </a:pPr>
            <a:r>
              <a:rPr lang="en-US" sz="2200" dirty="0"/>
              <a:t>Open time for questions about other topics while working on exercises</a:t>
            </a:r>
          </a:p>
          <a:p>
            <a:pPr marL="457200" indent="-457200">
              <a:buAutoNum type="arabicPeriod"/>
            </a:pPr>
            <a:r>
              <a:rPr lang="en-US" sz="2400" dirty="0"/>
              <a:t>Quick summary of exercise solutions</a:t>
            </a:r>
          </a:p>
          <a:p>
            <a:pPr marL="914400" lvl="1" indent="-457200">
              <a:buFont typeface="Arial" panose="020B0604020202020204" pitchFamily="34" charset="0"/>
              <a:buChar char="•"/>
            </a:pPr>
            <a:r>
              <a:rPr lang="en-US" sz="2200" dirty="0"/>
              <a:t>Posted online after 2 pm</a:t>
            </a:r>
          </a:p>
          <a:p>
            <a:pPr marL="457200" indent="-457200">
              <a:buAutoNum type="arabicPeriod"/>
            </a:pPr>
            <a:endParaRPr lang="en-US" sz="2400" dirty="0"/>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https://github.com/kc13/CS1675</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68D7B3A-DC88-48CA-885A-FDBC0CAB90A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Returning to PCA:</a:t>
            </a:r>
          </a:p>
        </p:txBody>
      </p:sp>
      <p:sp>
        <p:nvSpPr>
          <p:cNvPr id="10" name="TextBox 9">
            <a:extLst>
              <a:ext uri="{FF2B5EF4-FFF2-40B4-BE49-F238E27FC236}">
                <a16:creationId xmlns:a16="http://schemas.microsoft.com/office/drawing/2014/main" id="{5AB70A10-21B0-47C8-99A3-A6C05A90CE16}"/>
              </a:ext>
            </a:extLst>
          </p:cNvPr>
          <p:cNvSpPr txBox="1"/>
          <p:nvPr/>
        </p:nvSpPr>
        <p:spPr>
          <a:xfrm>
            <a:off x="245125" y="838200"/>
            <a:ext cx="3238959" cy="2585323"/>
          </a:xfrm>
          <a:prstGeom prst="rect">
            <a:avLst/>
          </a:prstGeom>
          <a:noFill/>
        </p:spPr>
        <p:txBody>
          <a:bodyPr wrap="square" rtlCol="0">
            <a:spAutoFit/>
          </a:bodyPr>
          <a:lstStyle/>
          <a:p>
            <a:r>
              <a:rPr lang="en-US" dirty="0"/>
              <a:t>Now that we have the vector that best captures the direction of maximal variance, we can project the datapoints onto this line.  Their placement on this line determines their value along this “principal component.”</a:t>
            </a:r>
          </a:p>
          <a:p>
            <a:endParaRPr lang="en-US" dirty="0"/>
          </a:p>
        </p:txBody>
      </p:sp>
      <p:pic>
        <p:nvPicPr>
          <p:cNvPr id="12" name="Picture 11" descr="A picture containing indoor, wall, screen, monitor&#10;&#10;Description generated with high confidence">
            <a:extLst>
              <a:ext uri="{FF2B5EF4-FFF2-40B4-BE49-F238E27FC236}">
                <a16:creationId xmlns:a16="http://schemas.microsoft.com/office/drawing/2014/main" id="{CE9D1781-D5D5-4BAE-A6C6-60558AF6766D}"/>
              </a:ext>
            </a:extLst>
          </p:cNvPr>
          <p:cNvPicPr>
            <a:picLocks noChangeAspect="1"/>
          </p:cNvPicPr>
          <p:nvPr/>
        </p:nvPicPr>
        <p:blipFill rotWithShape="1">
          <a:blip r:embed="rId2">
            <a:extLst>
              <a:ext uri="{28A0092B-C50C-407E-A947-70E740481C1C}">
                <a14:useLocalDpi xmlns:a14="http://schemas.microsoft.com/office/drawing/2010/main" val="0"/>
              </a:ext>
            </a:extLst>
          </a:blip>
          <a:srcRect l="13197" t="8537" r="9169" b="11516"/>
          <a:stretch/>
        </p:blipFill>
        <p:spPr>
          <a:xfrm>
            <a:off x="4067033" y="261610"/>
            <a:ext cx="4852732" cy="3746556"/>
          </a:xfrm>
          <a:prstGeom prst="rect">
            <a:avLst/>
          </a:prstGeom>
        </p:spPr>
      </p:pic>
      <p:sp>
        <p:nvSpPr>
          <p:cNvPr id="13" name="TextBox 12">
            <a:extLst>
              <a:ext uri="{FF2B5EF4-FFF2-40B4-BE49-F238E27FC236}">
                <a16:creationId xmlns:a16="http://schemas.microsoft.com/office/drawing/2014/main" id="{EE0E9F32-E55A-4CC6-9676-576490F4B134}"/>
              </a:ext>
            </a:extLst>
          </p:cNvPr>
          <p:cNvSpPr txBox="1"/>
          <p:nvPr/>
        </p:nvSpPr>
        <p:spPr>
          <a:xfrm>
            <a:off x="224235" y="3423523"/>
            <a:ext cx="3238959" cy="2308324"/>
          </a:xfrm>
          <a:prstGeom prst="rect">
            <a:avLst/>
          </a:prstGeom>
          <a:noFill/>
        </p:spPr>
        <p:txBody>
          <a:bodyPr wrap="square" rtlCol="0">
            <a:spAutoFit/>
          </a:bodyPr>
          <a:lstStyle/>
          <a:p>
            <a:r>
              <a:rPr lang="en-US" dirty="0"/>
              <a:t>For datasets with more dimensions, we might choose to make use of a larger number of highly ranked principal components (e.g., 4D down to a 2D space).  </a:t>
            </a:r>
            <a:r>
              <a:rPr lang="en-US" dirty="0" err="1"/>
              <a:t>Matlab</a:t>
            </a:r>
            <a:r>
              <a:rPr lang="en-US" dirty="0"/>
              <a:t> can return up to </a:t>
            </a:r>
            <a:r>
              <a:rPr lang="en-US" i="1" dirty="0"/>
              <a:t>n</a:t>
            </a:r>
            <a:r>
              <a:rPr lang="en-US" dirty="0"/>
              <a:t> orthogonal basis vectors for an </a:t>
            </a:r>
            <a:r>
              <a:rPr lang="en-US" i="1" dirty="0"/>
              <a:t>n</a:t>
            </a:r>
            <a:r>
              <a:rPr lang="en-US" dirty="0"/>
              <a:t>-dimensional dataset.</a:t>
            </a:r>
          </a:p>
        </p:txBody>
      </p:sp>
    </p:spTree>
    <p:extLst>
      <p:ext uri="{BB962C8B-B14F-4D97-AF65-F5344CB8AC3E}">
        <p14:creationId xmlns:p14="http://schemas.microsoft.com/office/powerpoint/2010/main" val="412590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Differentiation and linear algebra basics: </a:t>
            </a:r>
          </a:p>
        </p:txBody>
      </p:sp>
      <p:sp>
        <p:nvSpPr>
          <p:cNvPr id="4" name="TextBox 3">
            <a:extLst>
              <a:ext uri="{FF2B5EF4-FFF2-40B4-BE49-F238E27FC236}">
                <a16:creationId xmlns:a16="http://schemas.microsoft.com/office/drawing/2014/main" id="{C90914AD-69A4-4C35-A3AD-B7A5C5C5B388}"/>
              </a:ext>
            </a:extLst>
          </p:cNvPr>
          <p:cNvSpPr txBox="1"/>
          <p:nvPr/>
        </p:nvSpPr>
        <p:spPr>
          <a:xfrm>
            <a:off x="289977" y="918821"/>
            <a:ext cx="7333695" cy="4678204"/>
          </a:xfrm>
          <a:prstGeom prst="rect">
            <a:avLst/>
          </a:prstGeom>
        </p:spPr>
        <p:txBody>
          <a:bodyPr wrap="square" rtlCol="0">
            <a:spAutoFit/>
          </a:bodyPr>
          <a:lstStyle/>
          <a:p>
            <a:pPr marL="457200" indent="-457200">
              <a:buFontTx/>
              <a:buAutoNum type="arabicPeriod"/>
            </a:pPr>
            <a:r>
              <a:rPr lang="en-US" sz="2400" dirty="0"/>
              <a:t>For differentiation problems: </a:t>
            </a:r>
            <a:r>
              <a:rPr lang="en-US" sz="2400"/>
              <a:t>See rec2problems.</a:t>
            </a:r>
            <a:r>
              <a:rPr lang="en-US" sz="2400" dirty="0"/>
              <a:t>pdf in </a:t>
            </a:r>
            <a:r>
              <a:rPr lang="en-US" sz="2400" dirty="0">
                <a:hlinkClick r:id="rId2"/>
              </a:rPr>
              <a:t>https://github.com/kc13/CS1675</a:t>
            </a:r>
            <a:endParaRPr lang="en-US" sz="2400" dirty="0"/>
          </a:p>
          <a:p>
            <a:pPr marL="914400" lvl="1" indent="-457200">
              <a:buFont typeface="Arial" panose="020B0604020202020204" pitchFamily="34" charset="0"/>
              <a:buChar char="•"/>
            </a:pPr>
            <a:r>
              <a:rPr lang="en-US" sz="2200" dirty="0"/>
              <a:t>These are the three problems on the right side of slide 102 in ml_01_intro.pdf (final answers on 103)</a:t>
            </a:r>
          </a:p>
          <a:p>
            <a:pPr marL="914400" lvl="1" indent="-457200">
              <a:buFont typeface="Arial" panose="020B0604020202020204" pitchFamily="34" charset="0"/>
              <a:buChar char="•"/>
            </a:pPr>
            <a:r>
              <a:rPr lang="en-US" sz="2200" dirty="0"/>
              <a:t>The product rule (slide 100) and the chain rule (slide 101) might be especially helpful.</a:t>
            </a:r>
          </a:p>
          <a:p>
            <a:pPr marL="914400" lvl="1" indent="-457200">
              <a:buFont typeface="Arial" panose="020B0604020202020204" pitchFamily="34" charset="0"/>
              <a:buChar char="•"/>
            </a:pPr>
            <a:r>
              <a:rPr lang="en-US" sz="2200" dirty="0"/>
              <a:t>Log -&gt; ln (not log10)</a:t>
            </a:r>
          </a:p>
          <a:p>
            <a:pPr marL="914400" lvl="1" indent="-457200">
              <a:buFont typeface="Arial" panose="020B0604020202020204" pitchFamily="34" charset="0"/>
              <a:buChar char="•"/>
            </a:pPr>
            <a:endParaRPr lang="en-US" sz="2200" dirty="0"/>
          </a:p>
          <a:p>
            <a:pPr marL="457200" indent="-457200">
              <a:buFont typeface="+mj-lt"/>
              <a:buAutoNum type="arabicPeriod"/>
            </a:pPr>
            <a:r>
              <a:rPr lang="en-US" sz="2400" dirty="0"/>
              <a:t>This pdf file also includes a few basic linear algebra questions at the end, if a review would be helpful.</a:t>
            </a:r>
          </a:p>
          <a:p>
            <a:pPr marL="457200" indent="-457200">
              <a:buFont typeface="+mj-lt"/>
              <a:buAutoNum type="arabicPeriod"/>
            </a:pPr>
            <a:endParaRPr lang="en-US" sz="2400" dirty="0"/>
          </a:p>
          <a:p>
            <a:pPr marL="914400" lvl="1" indent="-457200">
              <a:buFont typeface="Arial" panose="020B0604020202020204" pitchFamily="34" charset="0"/>
              <a:buChar char="•"/>
            </a:pPr>
            <a:endParaRPr lang="en-US" sz="2400" dirty="0"/>
          </a:p>
          <a:p>
            <a:pPr marL="457200" indent="-457200">
              <a:buFont typeface="+mj-lt"/>
              <a:buAutoNum type="arabicPeriod"/>
            </a:pPr>
            <a:endParaRPr lang="en-US" sz="2200" dirty="0"/>
          </a:p>
        </p:txBody>
      </p:sp>
    </p:spTree>
    <p:extLst>
      <p:ext uri="{BB962C8B-B14F-4D97-AF65-F5344CB8AC3E}">
        <p14:creationId xmlns:p14="http://schemas.microsoft.com/office/powerpoint/2010/main" val="256352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indoor, monitor, wall, screen&#10;&#10;Description generated with high confidence">
            <a:extLst>
              <a:ext uri="{FF2B5EF4-FFF2-40B4-BE49-F238E27FC236}">
                <a16:creationId xmlns:a16="http://schemas.microsoft.com/office/drawing/2014/main" id="{206D8DA5-E4D7-4A28-AF27-76758F546AF2}"/>
              </a:ext>
            </a:extLst>
          </p:cNvPr>
          <p:cNvPicPr>
            <a:picLocks noChangeAspect="1"/>
          </p:cNvPicPr>
          <p:nvPr/>
        </p:nvPicPr>
        <p:blipFill rotWithShape="1">
          <a:blip r:embed="rId2">
            <a:extLst>
              <a:ext uri="{28A0092B-C50C-407E-A947-70E740481C1C}">
                <a14:useLocalDpi xmlns:a14="http://schemas.microsoft.com/office/drawing/2010/main" val="0"/>
              </a:ext>
            </a:extLst>
          </a:blip>
          <a:srcRect l="12856" t="8537" r="9287" b="11431"/>
          <a:stretch/>
        </p:blipFill>
        <p:spPr>
          <a:xfrm>
            <a:off x="4026231" y="1172970"/>
            <a:ext cx="4866671" cy="3750539"/>
          </a:xfrm>
          <a:prstGeom prst="rect">
            <a:avLst/>
          </a:prstGeom>
        </p:spPr>
      </p:pic>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PCA/Eigenvalue decomposition (with some reference to </a:t>
            </a:r>
            <a:r>
              <a:rPr lang="en-US" sz="2800" dirty="0" err="1">
                <a:solidFill>
                  <a:srgbClr val="002060"/>
                </a:solidFill>
              </a:rPr>
              <a:t>Matlab</a:t>
            </a:r>
            <a:r>
              <a:rPr lang="en-US" sz="2800" dirty="0">
                <a:solidFill>
                  <a:srgbClr val="002060"/>
                </a:solidFill>
              </a:rPr>
              <a:t> scripts linked to slide 66 in 2</a:t>
            </a:r>
            <a:r>
              <a:rPr lang="en-US" sz="2800" baseline="30000" dirty="0">
                <a:solidFill>
                  <a:srgbClr val="002060"/>
                </a:solidFill>
              </a:rPr>
              <a:t>nd</a:t>
            </a:r>
            <a:r>
              <a:rPr lang="en-US" sz="2800" dirty="0">
                <a:solidFill>
                  <a:srgbClr val="002060"/>
                </a:solidFill>
              </a:rPr>
              <a:t> slide deck): </a:t>
            </a:r>
          </a:p>
        </p:txBody>
      </p:sp>
      <p:sp>
        <p:nvSpPr>
          <p:cNvPr id="10" name="TextBox 9">
            <a:extLst>
              <a:ext uri="{FF2B5EF4-FFF2-40B4-BE49-F238E27FC236}">
                <a16:creationId xmlns:a16="http://schemas.microsoft.com/office/drawing/2014/main" id="{596DCD22-6922-4942-B7BC-745636CA3D0A}"/>
              </a:ext>
            </a:extLst>
          </p:cNvPr>
          <p:cNvSpPr txBox="1"/>
          <p:nvPr/>
        </p:nvSpPr>
        <p:spPr>
          <a:xfrm>
            <a:off x="99151" y="1172970"/>
            <a:ext cx="3238959" cy="923330"/>
          </a:xfrm>
          <a:prstGeom prst="rect">
            <a:avLst/>
          </a:prstGeom>
          <a:noFill/>
        </p:spPr>
        <p:txBody>
          <a:bodyPr wrap="square" rtlCol="0">
            <a:spAutoFit/>
          </a:bodyPr>
          <a:lstStyle/>
          <a:p>
            <a:r>
              <a:rPr lang="en-US" dirty="0"/>
              <a:t>Consider the data to the right.  How would each point be represented in </a:t>
            </a:r>
            <a:r>
              <a:rPr lang="en-US" dirty="0" err="1"/>
              <a:t>Matlab</a:t>
            </a:r>
            <a:r>
              <a:rPr lang="en-US" dirty="0"/>
              <a:t>?</a:t>
            </a:r>
          </a:p>
        </p:txBody>
      </p:sp>
      <p:sp>
        <p:nvSpPr>
          <p:cNvPr id="12" name="TextBox 11">
            <a:extLst>
              <a:ext uri="{FF2B5EF4-FFF2-40B4-BE49-F238E27FC236}">
                <a16:creationId xmlns:a16="http://schemas.microsoft.com/office/drawing/2014/main" id="{0476EFFF-55D6-4420-AEB4-C05F372264B2}"/>
              </a:ext>
            </a:extLst>
          </p:cNvPr>
          <p:cNvSpPr txBox="1"/>
          <p:nvPr/>
        </p:nvSpPr>
        <p:spPr>
          <a:xfrm>
            <a:off x="99151" y="2198694"/>
            <a:ext cx="3238959" cy="646331"/>
          </a:xfrm>
          <a:prstGeom prst="rect">
            <a:avLst/>
          </a:prstGeom>
          <a:noFill/>
        </p:spPr>
        <p:txBody>
          <a:bodyPr wrap="square" rtlCol="0">
            <a:spAutoFit/>
          </a:bodyPr>
          <a:lstStyle/>
          <a:p>
            <a:r>
              <a:rPr lang="en-US" dirty="0">
                <a:solidFill>
                  <a:srgbClr val="00B050"/>
                </a:solidFill>
              </a:rPr>
              <a:t>Random Example: </a:t>
            </a:r>
          </a:p>
          <a:p>
            <a:r>
              <a:rPr lang="en-US" dirty="0">
                <a:solidFill>
                  <a:srgbClr val="00B050"/>
                </a:solidFill>
              </a:rPr>
              <a:t> [6.8723    3.4687]</a:t>
            </a:r>
          </a:p>
        </p:txBody>
      </p:sp>
      <p:sp>
        <p:nvSpPr>
          <p:cNvPr id="13" name="TextBox 12">
            <a:extLst>
              <a:ext uri="{FF2B5EF4-FFF2-40B4-BE49-F238E27FC236}">
                <a16:creationId xmlns:a16="http://schemas.microsoft.com/office/drawing/2014/main" id="{55818A8F-37B9-4770-B4EC-610A1AD176F6}"/>
              </a:ext>
            </a:extLst>
          </p:cNvPr>
          <p:cNvSpPr txBox="1"/>
          <p:nvPr/>
        </p:nvSpPr>
        <p:spPr>
          <a:xfrm>
            <a:off x="99150" y="2947419"/>
            <a:ext cx="3238959" cy="923330"/>
          </a:xfrm>
          <a:prstGeom prst="rect">
            <a:avLst/>
          </a:prstGeom>
          <a:noFill/>
        </p:spPr>
        <p:txBody>
          <a:bodyPr wrap="square" rtlCol="0">
            <a:spAutoFit/>
          </a:bodyPr>
          <a:lstStyle/>
          <a:p>
            <a:r>
              <a:rPr lang="en-US" dirty="0"/>
              <a:t>This is a two dimensional representation.  We track each sample’s x and y coordinates.  </a:t>
            </a:r>
          </a:p>
        </p:txBody>
      </p:sp>
      <p:sp>
        <p:nvSpPr>
          <p:cNvPr id="14" name="TextBox 13">
            <a:extLst>
              <a:ext uri="{FF2B5EF4-FFF2-40B4-BE49-F238E27FC236}">
                <a16:creationId xmlns:a16="http://schemas.microsoft.com/office/drawing/2014/main" id="{DDADC586-19A4-4588-8613-33A11E5B5B87}"/>
              </a:ext>
            </a:extLst>
          </p:cNvPr>
          <p:cNvSpPr txBox="1"/>
          <p:nvPr/>
        </p:nvSpPr>
        <p:spPr>
          <a:xfrm>
            <a:off x="99149" y="3983204"/>
            <a:ext cx="3238959" cy="1754326"/>
          </a:xfrm>
          <a:prstGeom prst="rect">
            <a:avLst/>
          </a:prstGeom>
          <a:noFill/>
        </p:spPr>
        <p:txBody>
          <a:bodyPr wrap="square" rtlCol="0">
            <a:spAutoFit/>
          </a:bodyPr>
          <a:lstStyle/>
          <a:p>
            <a:r>
              <a:rPr lang="en-US" dirty="0">
                <a:solidFill>
                  <a:srgbClr val="002060"/>
                </a:solidFill>
              </a:rPr>
              <a:t>We can think of each sample as being expressed as a linear combination of the vectors [1,0] and [0,1] (e.g., 6..8723 * [1,0] + 3.4687 * [0,1]).   [1,0] and [0,1] are known as basis vectors.</a:t>
            </a:r>
          </a:p>
        </p:txBody>
      </p:sp>
      <p:grpSp>
        <p:nvGrpSpPr>
          <p:cNvPr id="20" name="Group 19">
            <a:extLst>
              <a:ext uri="{FF2B5EF4-FFF2-40B4-BE49-F238E27FC236}">
                <a16:creationId xmlns:a16="http://schemas.microsoft.com/office/drawing/2014/main" id="{BA56C7AB-DAAA-4495-A81D-D6BC05296000}"/>
              </a:ext>
            </a:extLst>
          </p:cNvPr>
          <p:cNvGrpSpPr/>
          <p:nvPr/>
        </p:nvGrpSpPr>
        <p:grpSpPr>
          <a:xfrm>
            <a:off x="6459566" y="2772340"/>
            <a:ext cx="274320" cy="275899"/>
            <a:chOff x="6367749" y="2555913"/>
            <a:chExt cx="638979" cy="638980"/>
          </a:xfrm>
        </p:grpSpPr>
        <p:cxnSp>
          <p:nvCxnSpPr>
            <p:cNvPr id="18" name="Straight Arrow Connector 17">
              <a:extLst>
                <a:ext uri="{FF2B5EF4-FFF2-40B4-BE49-F238E27FC236}">
                  <a16:creationId xmlns:a16="http://schemas.microsoft.com/office/drawing/2014/main" id="{8D8E2A50-2BE1-47AD-B383-02D27A0A9AA7}"/>
                </a:ext>
              </a:extLst>
            </p:cNvPr>
            <p:cNvCxnSpPr/>
            <p:nvPr/>
          </p:nvCxnSpPr>
          <p:spPr>
            <a:xfrm flipV="1">
              <a:off x="6367749" y="2555913"/>
              <a:ext cx="0" cy="6389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4A6DBDE-D7C2-429E-974A-BD7D712A6C36}"/>
                </a:ext>
              </a:extLst>
            </p:cNvPr>
            <p:cNvCxnSpPr>
              <a:cxnSpLocks/>
            </p:cNvCxnSpPr>
            <p:nvPr/>
          </p:nvCxnSpPr>
          <p:spPr>
            <a:xfrm rot="5400000" flipV="1">
              <a:off x="6687239" y="2875403"/>
              <a:ext cx="0" cy="6389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413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indoor, monitor, wall, screen&#10;&#10;Description generated with high confidence">
            <a:extLst>
              <a:ext uri="{FF2B5EF4-FFF2-40B4-BE49-F238E27FC236}">
                <a16:creationId xmlns:a16="http://schemas.microsoft.com/office/drawing/2014/main" id="{206D8DA5-E4D7-4A28-AF27-76758F546AF2}"/>
              </a:ext>
            </a:extLst>
          </p:cNvPr>
          <p:cNvPicPr>
            <a:picLocks noChangeAspect="1"/>
          </p:cNvPicPr>
          <p:nvPr/>
        </p:nvPicPr>
        <p:blipFill rotWithShape="1">
          <a:blip r:embed="rId2">
            <a:extLst>
              <a:ext uri="{28A0092B-C50C-407E-A947-70E740481C1C}">
                <a14:useLocalDpi xmlns:a14="http://schemas.microsoft.com/office/drawing/2010/main" val="0"/>
              </a:ext>
            </a:extLst>
          </a:blip>
          <a:srcRect l="12856" t="8537" r="9287" b="11431"/>
          <a:stretch/>
        </p:blipFill>
        <p:spPr>
          <a:xfrm>
            <a:off x="4026230" y="838200"/>
            <a:ext cx="4866671" cy="3750539"/>
          </a:xfrm>
          <a:prstGeom prst="rect">
            <a:avLst/>
          </a:prstGeom>
        </p:spPr>
      </p:pic>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What if we want to use only one dimension?</a:t>
            </a:r>
          </a:p>
        </p:txBody>
      </p:sp>
      <p:sp>
        <p:nvSpPr>
          <p:cNvPr id="10" name="TextBox 9">
            <a:extLst>
              <a:ext uri="{FF2B5EF4-FFF2-40B4-BE49-F238E27FC236}">
                <a16:creationId xmlns:a16="http://schemas.microsoft.com/office/drawing/2014/main" id="{596DCD22-6922-4942-B7BC-745636CA3D0A}"/>
              </a:ext>
            </a:extLst>
          </p:cNvPr>
          <p:cNvSpPr txBox="1"/>
          <p:nvPr/>
        </p:nvSpPr>
        <p:spPr>
          <a:xfrm>
            <a:off x="99148" y="757472"/>
            <a:ext cx="3238959" cy="2031325"/>
          </a:xfrm>
          <a:prstGeom prst="rect">
            <a:avLst/>
          </a:prstGeom>
          <a:noFill/>
        </p:spPr>
        <p:txBody>
          <a:bodyPr wrap="square" rtlCol="0">
            <a:spAutoFit/>
          </a:bodyPr>
          <a:lstStyle/>
          <a:p>
            <a:r>
              <a:rPr lang="en-US" dirty="0"/>
              <a:t>In other words, we express all data points as a multiple of a single vector.  There will be some error (not all points will lie exactly on the line).  How do we choose a vector that minimizes that error?</a:t>
            </a:r>
          </a:p>
        </p:txBody>
      </p:sp>
      <p:grpSp>
        <p:nvGrpSpPr>
          <p:cNvPr id="4" name="Group 3">
            <a:extLst>
              <a:ext uri="{FF2B5EF4-FFF2-40B4-BE49-F238E27FC236}">
                <a16:creationId xmlns:a16="http://schemas.microsoft.com/office/drawing/2014/main" id="{4461B37A-92D4-43AE-8A0F-B4590675343D}"/>
              </a:ext>
            </a:extLst>
          </p:cNvPr>
          <p:cNvGrpSpPr/>
          <p:nvPr/>
        </p:nvGrpSpPr>
        <p:grpSpPr>
          <a:xfrm>
            <a:off x="79649" y="1952740"/>
            <a:ext cx="8225242" cy="2676066"/>
            <a:chOff x="79649" y="1952740"/>
            <a:chExt cx="8225242" cy="2676066"/>
          </a:xfrm>
        </p:grpSpPr>
        <p:sp>
          <p:nvSpPr>
            <p:cNvPr id="12" name="TextBox 11">
              <a:extLst>
                <a:ext uri="{FF2B5EF4-FFF2-40B4-BE49-F238E27FC236}">
                  <a16:creationId xmlns:a16="http://schemas.microsoft.com/office/drawing/2014/main" id="{0476EFFF-55D6-4420-AEB4-C05F372264B2}"/>
                </a:ext>
              </a:extLst>
            </p:cNvPr>
            <p:cNvSpPr txBox="1"/>
            <p:nvPr/>
          </p:nvSpPr>
          <p:spPr>
            <a:xfrm>
              <a:off x="79649" y="2874480"/>
              <a:ext cx="3238959" cy="1754326"/>
            </a:xfrm>
            <a:prstGeom prst="rect">
              <a:avLst/>
            </a:prstGeom>
            <a:noFill/>
          </p:spPr>
          <p:txBody>
            <a:bodyPr wrap="square" rtlCol="0">
              <a:spAutoFit/>
            </a:bodyPr>
            <a:lstStyle/>
            <a:p>
              <a:r>
                <a:rPr lang="en-US" dirty="0">
                  <a:solidFill>
                    <a:srgbClr val="00B050"/>
                  </a:solidFill>
                </a:rPr>
                <a:t>We want to find a vector that captures the direction of maximal variance in the data.  An informal guess might put this direction at the dashed green line.  </a:t>
              </a:r>
            </a:p>
          </p:txBody>
        </p:sp>
        <p:cxnSp>
          <p:nvCxnSpPr>
            <p:cNvPr id="3" name="Straight Connector 2">
              <a:extLst>
                <a:ext uri="{FF2B5EF4-FFF2-40B4-BE49-F238E27FC236}">
                  <a16:creationId xmlns:a16="http://schemas.microsoft.com/office/drawing/2014/main" id="{66BBD2BE-8080-4E46-BD4F-9286BFD79779}"/>
                </a:ext>
              </a:extLst>
            </p:cNvPr>
            <p:cNvCxnSpPr/>
            <p:nvPr/>
          </p:nvCxnSpPr>
          <p:spPr>
            <a:xfrm flipV="1">
              <a:off x="4658307" y="1952740"/>
              <a:ext cx="3646584" cy="148727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901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PCA is a quantitative method for finding efficient basis vectors for representation.</a:t>
            </a:r>
          </a:p>
        </p:txBody>
      </p:sp>
      <p:sp>
        <p:nvSpPr>
          <p:cNvPr id="7" name="TextBox 6">
            <a:extLst>
              <a:ext uri="{FF2B5EF4-FFF2-40B4-BE49-F238E27FC236}">
                <a16:creationId xmlns:a16="http://schemas.microsoft.com/office/drawing/2014/main" id="{36151C22-5998-4E83-B604-4281F69B1F55}"/>
              </a:ext>
            </a:extLst>
          </p:cNvPr>
          <p:cNvSpPr txBox="1"/>
          <p:nvPr/>
        </p:nvSpPr>
        <p:spPr>
          <a:xfrm>
            <a:off x="176270" y="1274061"/>
            <a:ext cx="3238959" cy="5078313"/>
          </a:xfrm>
          <a:prstGeom prst="rect">
            <a:avLst/>
          </a:prstGeom>
          <a:noFill/>
        </p:spPr>
        <p:txBody>
          <a:bodyPr wrap="square" rtlCol="0">
            <a:spAutoFit/>
          </a:bodyPr>
          <a:lstStyle/>
          <a:p>
            <a:r>
              <a:rPr lang="en-US" dirty="0"/>
              <a:t>Implementation in </a:t>
            </a:r>
            <a:r>
              <a:rPr lang="en-US" dirty="0" err="1"/>
              <a:t>Matlab</a:t>
            </a:r>
            <a:r>
              <a:rPr lang="en-US" dirty="0"/>
              <a:t> (see </a:t>
            </a:r>
            <a:r>
              <a:rPr lang="en-US" dirty="0" err="1"/>
              <a:t>PCA.m</a:t>
            </a:r>
            <a:r>
              <a:rPr lang="en-US" dirty="0"/>
              <a:t>): </a:t>
            </a:r>
          </a:p>
          <a:p>
            <a:endParaRPr lang="en-US" dirty="0"/>
          </a:p>
          <a:p>
            <a:pPr marL="342900" indent="-342900">
              <a:buFont typeface="+mj-lt"/>
              <a:buAutoNum type="arabicPeriod"/>
            </a:pPr>
            <a:r>
              <a:rPr lang="en-US" dirty="0"/>
              <a:t>Using the matrix M of all points, we first find the covariance matrix:</a:t>
            </a:r>
          </a:p>
          <a:p>
            <a:r>
              <a:rPr lang="en-US" dirty="0"/>
              <a:t> </a:t>
            </a:r>
            <a:r>
              <a:rPr lang="en-US" dirty="0">
                <a:solidFill>
                  <a:srgbClr val="00B050"/>
                </a:solidFill>
              </a:rPr>
              <a:t>C = [940.2570 , 414.6830;</a:t>
            </a:r>
          </a:p>
          <a:p>
            <a:r>
              <a:rPr lang="en-US" dirty="0">
                <a:solidFill>
                  <a:srgbClr val="00B050"/>
                </a:solidFill>
              </a:rPr>
              <a:t>   414.6830  300.1098]</a:t>
            </a:r>
          </a:p>
          <a:p>
            <a:endParaRPr lang="en-US" dirty="0">
              <a:solidFill>
                <a:srgbClr val="00B050"/>
              </a:solidFill>
            </a:endParaRPr>
          </a:p>
          <a:p>
            <a:r>
              <a:rPr lang="en-US" dirty="0"/>
              <a:t>The diagonal entries of the covariance matrix provide information about the variance along the X and Y dimensions. The off-diagonal entries are influenced by the extent of correlation between X and Y.  In other words, it is a summary of the spread of the data.</a:t>
            </a:r>
          </a:p>
        </p:txBody>
      </p:sp>
      <p:pic>
        <p:nvPicPr>
          <p:cNvPr id="11" name="Picture 10" descr="A picture containing indoor, monitor, wall, screen&#10;&#10;Description generated with high confidence">
            <a:extLst>
              <a:ext uri="{FF2B5EF4-FFF2-40B4-BE49-F238E27FC236}">
                <a16:creationId xmlns:a16="http://schemas.microsoft.com/office/drawing/2014/main" id="{8E112978-BB98-47C3-85D0-6AFB358F0B06}"/>
              </a:ext>
            </a:extLst>
          </p:cNvPr>
          <p:cNvPicPr>
            <a:picLocks noChangeAspect="1"/>
          </p:cNvPicPr>
          <p:nvPr/>
        </p:nvPicPr>
        <p:blipFill rotWithShape="1">
          <a:blip r:embed="rId2">
            <a:extLst>
              <a:ext uri="{28A0092B-C50C-407E-A947-70E740481C1C}">
                <a14:useLocalDpi xmlns:a14="http://schemas.microsoft.com/office/drawing/2010/main" val="0"/>
              </a:ext>
            </a:extLst>
          </a:blip>
          <a:srcRect l="12856" t="8537" r="9287" b="11431"/>
          <a:stretch/>
        </p:blipFill>
        <p:spPr>
          <a:xfrm>
            <a:off x="4026231" y="1172970"/>
            <a:ext cx="4866671" cy="3750539"/>
          </a:xfrm>
          <a:prstGeom prst="rect">
            <a:avLst/>
          </a:prstGeom>
        </p:spPr>
      </p:pic>
    </p:spTree>
    <p:extLst>
      <p:ext uri="{BB962C8B-B14F-4D97-AF65-F5344CB8AC3E}">
        <p14:creationId xmlns:p14="http://schemas.microsoft.com/office/powerpoint/2010/main" val="197849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dirty="0">
                <a:solidFill>
                  <a:srgbClr val="002060"/>
                </a:solidFill>
              </a:rPr>
              <a:t>PCA is a quantitative method for finding efficient basis vectors for representation.</a:t>
            </a:r>
          </a:p>
        </p:txBody>
      </p:sp>
      <p:sp>
        <p:nvSpPr>
          <p:cNvPr id="7" name="TextBox 6">
            <a:extLst>
              <a:ext uri="{FF2B5EF4-FFF2-40B4-BE49-F238E27FC236}">
                <a16:creationId xmlns:a16="http://schemas.microsoft.com/office/drawing/2014/main" id="{36151C22-5998-4E83-B604-4281F69B1F55}"/>
              </a:ext>
            </a:extLst>
          </p:cNvPr>
          <p:cNvSpPr txBox="1"/>
          <p:nvPr/>
        </p:nvSpPr>
        <p:spPr>
          <a:xfrm>
            <a:off x="279094" y="1150836"/>
            <a:ext cx="3238959" cy="2585323"/>
          </a:xfrm>
          <a:prstGeom prst="rect">
            <a:avLst/>
          </a:prstGeom>
          <a:noFill/>
        </p:spPr>
        <p:txBody>
          <a:bodyPr wrap="square" rtlCol="0">
            <a:spAutoFit/>
          </a:bodyPr>
          <a:lstStyle/>
          <a:p>
            <a:endParaRPr lang="en-US" dirty="0"/>
          </a:p>
          <a:p>
            <a:pPr marL="342900" indent="-342900">
              <a:buFont typeface="+mj-lt"/>
              <a:buAutoNum type="arabicPeriod"/>
            </a:pPr>
            <a:endParaRPr lang="en-US" dirty="0"/>
          </a:p>
          <a:p>
            <a:endParaRPr lang="en-US" dirty="0"/>
          </a:p>
          <a:p>
            <a:r>
              <a:rPr lang="en-US" dirty="0"/>
              <a:t>To find the vector that best captures the direction of maximal variance, we want to find the </a:t>
            </a:r>
            <a:r>
              <a:rPr lang="en-US" dirty="0">
                <a:solidFill>
                  <a:srgbClr val="00B050"/>
                </a:solidFill>
              </a:rPr>
              <a:t>eigenvector </a:t>
            </a:r>
            <a:r>
              <a:rPr lang="en-US" dirty="0"/>
              <a:t>associated with the highest </a:t>
            </a:r>
            <a:r>
              <a:rPr lang="en-US" dirty="0">
                <a:solidFill>
                  <a:srgbClr val="00B050"/>
                </a:solidFill>
              </a:rPr>
              <a:t>eigenvalue </a:t>
            </a:r>
            <a:r>
              <a:rPr lang="en-US" dirty="0"/>
              <a:t>for matrix C.</a:t>
            </a:r>
          </a:p>
        </p:txBody>
      </p:sp>
      <p:sp>
        <p:nvSpPr>
          <p:cNvPr id="3" name="Rectangle 2">
            <a:extLst>
              <a:ext uri="{FF2B5EF4-FFF2-40B4-BE49-F238E27FC236}">
                <a16:creationId xmlns:a16="http://schemas.microsoft.com/office/drawing/2014/main" id="{1AD82F8A-84B4-486B-92B6-5467FAEBF369}"/>
              </a:ext>
            </a:extLst>
          </p:cNvPr>
          <p:cNvSpPr/>
          <p:nvPr/>
        </p:nvSpPr>
        <p:spPr>
          <a:xfrm>
            <a:off x="279094" y="1150836"/>
            <a:ext cx="4572000" cy="646331"/>
          </a:xfrm>
          <a:prstGeom prst="rect">
            <a:avLst/>
          </a:prstGeom>
        </p:spPr>
        <p:txBody>
          <a:bodyPr>
            <a:spAutoFit/>
          </a:bodyPr>
          <a:lstStyle/>
          <a:p>
            <a:r>
              <a:rPr lang="en-US" dirty="0"/>
              <a:t> </a:t>
            </a:r>
            <a:r>
              <a:rPr lang="en-US" dirty="0">
                <a:solidFill>
                  <a:srgbClr val="00B050"/>
                </a:solidFill>
              </a:rPr>
              <a:t>C = [940.2570 , 414.6830;</a:t>
            </a:r>
          </a:p>
          <a:p>
            <a:r>
              <a:rPr lang="en-US" dirty="0">
                <a:solidFill>
                  <a:srgbClr val="00B050"/>
                </a:solidFill>
              </a:rPr>
              <a:t>   414.6830  300.1098]</a:t>
            </a:r>
          </a:p>
        </p:txBody>
      </p:sp>
      <p:pic>
        <p:nvPicPr>
          <p:cNvPr id="9" name="Picture 8" descr="A picture containing indoor, monitor, wall, screen&#10;&#10;Description generated with high confidence">
            <a:extLst>
              <a:ext uri="{FF2B5EF4-FFF2-40B4-BE49-F238E27FC236}">
                <a16:creationId xmlns:a16="http://schemas.microsoft.com/office/drawing/2014/main" id="{456752F2-6A84-45BD-92A5-A45DE4FDC987}"/>
              </a:ext>
            </a:extLst>
          </p:cNvPr>
          <p:cNvPicPr>
            <a:picLocks noChangeAspect="1"/>
          </p:cNvPicPr>
          <p:nvPr/>
        </p:nvPicPr>
        <p:blipFill rotWithShape="1">
          <a:blip r:embed="rId2">
            <a:extLst>
              <a:ext uri="{28A0092B-C50C-407E-A947-70E740481C1C}">
                <a14:useLocalDpi xmlns:a14="http://schemas.microsoft.com/office/drawing/2010/main" val="0"/>
              </a:ext>
            </a:extLst>
          </a:blip>
          <a:srcRect l="12856" t="8537" r="9287" b="11431"/>
          <a:stretch/>
        </p:blipFill>
        <p:spPr>
          <a:xfrm>
            <a:off x="4026231" y="1172970"/>
            <a:ext cx="4866671" cy="3750539"/>
          </a:xfrm>
          <a:prstGeom prst="rect">
            <a:avLst/>
          </a:prstGeom>
        </p:spPr>
      </p:pic>
    </p:spTree>
    <p:extLst>
      <p:ext uri="{BB962C8B-B14F-4D97-AF65-F5344CB8AC3E}">
        <p14:creationId xmlns:p14="http://schemas.microsoft.com/office/powerpoint/2010/main" val="62098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What is are eigenvectors/eigenvalues?</a:t>
            </a:r>
          </a:p>
        </p:txBody>
      </p:sp>
      <p:sp>
        <p:nvSpPr>
          <p:cNvPr id="7" name="TextBox 6">
            <a:extLst>
              <a:ext uri="{FF2B5EF4-FFF2-40B4-BE49-F238E27FC236}">
                <a16:creationId xmlns:a16="http://schemas.microsoft.com/office/drawing/2014/main" id="{36151C22-5998-4E83-B604-4281F69B1F55}"/>
              </a:ext>
            </a:extLst>
          </p:cNvPr>
          <p:cNvSpPr txBox="1"/>
          <p:nvPr/>
        </p:nvSpPr>
        <p:spPr>
          <a:xfrm>
            <a:off x="190960" y="523220"/>
            <a:ext cx="8545416" cy="1785104"/>
          </a:xfrm>
          <a:prstGeom prst="rect">
            <a:avLst/>
          </a:prstGeom>
          <a:noFill/>
        </p:spPr>
        <p:txBody>
          <a:bodyPr wrap="square" rtlCol="0">
            <a:spAutoFit/>
          </a:bodyPr>
          <a:lstStyle/>
          <a:p>
            <a:r>
              <a:rPr lang="en-US" sz="2200" dirty="0">
                <a:solidFill>
                  <a:schemeClr val="bg1">
                    <a:lumMod val="50000"/>
                  </a:schemeClr>
                </a:solidFill>
              </a:rPr>
              <a:t>(Side note, not essential material)</a:t>
            </a:r>
          </a:p>
          <a:p>
            <a:pPr marL="342900" indent="-342900">
              <a:buFont typeface="Arial" panose="020B0604020202020204" pitchFamily="34" charset="0"/>
              <a:buChar char="•"/>
            </a:pPr>
            <a:r>
              <a:rPr lang="en-US" sz="2200" dirty="0"/>
              <a:t>We can multiply data by matrices to perform geometric transformations on them.  For example, below is shown the result of multiplying an image of the Mona Lisa by a matrix that performs a shear operation: </a:t>
            </a:r>
          </a:p>
        </p:txBody>
      </p:sp>
      <p:pic>
        <p:nvPicPr>
          <p:cNvPr id="4" name="Picture 3" descr="A person standing in front of a mirror posing for the camera&#10;&#10;Description generated with very high confidence">
            <a:extLst>
              <a:ext uri="{FF2B5EF4-FFF2-40B4-BE49-F238E27FC236}">
                <a16:creationId xmlns:a16="http://schemas.microsoft.com/office/drawing/2014/main" id="{2B2BE9CA-538B-4537-A1A7-FB49862B7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583" y="2123467"/>
            <a:ext cx="5029200" cy="3505350"/>
          </a:xfrm>
          <a:prstGeom prst="rect">
            <a:avLst/>
          </a:prstGeom>
        </p:spPr>
      </p:pic>
      <p:sp>
        <p:nvSpPr>
          <p:cNvPr id="6" name="Rectangle 5">
            <a:extLst>
              <a:ext uri="{FF2B5EF4-FFF2-40B4-BE49-F238E27FC236}">
                <a16:creationId xmlns:a16="http://schemas.microsoft.com/office/drawing/2014/main" id="{8E53C62E-883A-4D61-9DB5-446D4E51E85A}"/>
              </a:ext>
            </a:extLst>
          </p:cNvPr>
          <p:cNvSpPr/>
          <p:nvPr/>
        </p:nvSpPr>
        <p:spPr>
          <a:xfrm>
            <a:off x="3562066" y="5673094"/>
            <a:ext cx="4572000" cy="400110"/>
          </a:xfrm>
          <a:prstGeom prst="rect">
            <a:avLst/>
          </a:prstGeom>
        </p:spPr>
        <p:txBody>
          <a:bodyPr>
            <a:spAutoFit/>
          </a:bodyPr>
          <a:lstStyle/>
          <a:p>
            <a:r>
              <a:rPr lang="en-US" sz="1000" dirty="0"/>
              <a:t>By TreyGreer62 - </a:t>
            </a:r>
            <a:r>
              <a:rPr lang="en-US" sz="1000" dirty="0" err="1"/>
              <a:t>Image:Mona</a:t>
            </a:r>
            <a:r>
              <a:rPr lang="en-US" sz="1000" dirty="0"/>
              <a:t> Lisa-restored.jpg, CC0, https://commons.wikimedia.org/w/index.php?curid=12768508</a:t>
            </a:r>
          </a:p>
        </p:txBody>
      </p:sp>
      <p:grpSp>
        <p:nvGrpSpPr>
          <p:cNvPr id="14" name="Group 13">
            <a:extLst>
              <a:ext uri="{FF2B5EF4-FFF2-40B4-BE49-F238E27FC236}">
                <a16:creationId xmlns:a16="http://schemas.microsoft.com/office/drawing/2014/main" id="{B99E288E-B5B0-4441-B2A3-49D0FBAAC4C2}"/>
              </a:ext>
            </a:extLst>
          </p:cNvPr>
          <p:cNvGrpSpPr/>
          <p:nvPr/>
        </p:nvGrpSpPr>
        <p:grpSpPr>
          <a:xfrm>
            <a:off x="190960" y="2308316"/>
            <a:ext cx="6744158" cy="4344251"/>
            <a:chOff x="190960" y="2308316"/>
            <a:chExt cx="6744158" cy="4344251"/>
          </a:xfrm>
        </p:grpSpPr>
        <p:sp>
          <p:nvSpPr>
            <p:cNvPr id="10" name="TextBox 9">
              <a:extLst>
                <a:ext uri="{FF2B5EF4-FFF2-40B4-BE49-F238E27FC236}">
                  <a16:creationId xmlns:a16="http://schemas.microsoft.com/office/drawing/2014/main" id="{67F81B5A-3DD1-4A3C-B84A-988C23905613}"/>
                </a:ext>
              </a:extLst>
            </p:cNvPr>
            <p:cNvSpPr txBox="1"/>
            <p:nvPr/>
          </p:nvSpPr>
          <p:spPr>
            <a:xfrm>
              <a:off x="190960" y="2308316"/>
              <a:ext cx="3082886" cy="1754326"/>
            </a:xfrm>
            <a:prstGeom prst="rect">
              <a:avLst/>
            </a:prstGeom>
            <a:noFill/>
          </p:spPr>
          <p:txBody>
            <a:bodyPr wrap="square" rtlCol="0">
              <a:spAutoFit/>
            </a:bodyPr>
            <a:lstStyle/>
            <a:p>
              <a:r>
                <a:rPr lang="en-US" dirty="0"/>
                <a:t>In a similar way, we can think of the covariance matrix as a set of instructions for spreading out a blob of uncorrelated unit-variance data:</a:t>
              </a:r>
            </a:p>
          </p:txBody>
        </p:sp>
        <p:pic>
          <p:nvPicPr>
            <p:cNvPr id="12" name="Picture 11" descr="A screenshot of a cell phone&#10;&#10;Description generated with very high confidence">
              <a:extLst>
                <a:ext uri="{FF2B5EF4-FFF2-40B4-BE49-F238E27FC236}">
                  <a16:creationId xmlns:a16="http://schemas.microsoft.com/office/drawing/2014/main" id="{6CE11683-839F-4E07-92A8-EA87F7F298AD}"/>
                </a:ext>
              </a:extLst>
            </p:cNvPr>
            <p:cNvPicPr>
              <a:picLocks noChangeAspect="1"/>
            </p:cNvPicPr>
            <p:nvPr/>
          </p:nvPicPr>
          <p:blipFill rotWithShape="1">
            <a:blip r:embed="rId3">
              <a:extLst>
                <a:ext uri="{28A0092B-C50C-407E-A947-70E740481C1C}">
                  <a14:useLocalDpi xmlns:a14="http://schemas.microsoft.com/office/drawing/2010/main" val="0"/>
                </a:ext>
              </a:extLst>
            </a:blip>
            <a:srcRect r="56644"/>
            <a:stretch/>
          </p:blipFill>
          <p:spPr>
            <a:xfrm>
              <a:off x="726931" y="3876142"/>
              <a:ext cx="2468880" cy="2732148"/>
            </a:xfrm>
            <a:prstGeom prst="rect">
              <a:avLst/>
            </a:prstGeom>
          </p:spPr>
        </p:pic>
        <p:sp>
          <p:nvSpPr>
            <p:cNvPr id="13" name="Rectangle 12">
              <a:extLst>
                <a:ext uri="{FF2B5EF4-FFF2-40B4-BE49-F238E27FC236}">
                  <a16:creationId xmlns:a16="http://schemas.microsoft.com/office/drawing/2014/main" id="{F1B17B82-492D-4EF1-8CE0-82903C93CE90}"/>
                </a:ext>
              </a:extLst>
            </p:cNvPr>
            <p:cNvSpPr/>
            <p:nvPr/>
          </p:nvSpPr>
          <p:spPr>
            <a:xfrm>
              <a:off x="2363118" y="6437123"/>
              <a:ext cx="4572000" cy="215444"/>
            </a:xfrm>
            <a:prstGeom prst="rect">
              <a:avLst/>
            </a:prstGeom>
          </p:spPr>
          <p:txBody>
            <a:bodyPr>
              <a:spAutoFit/>
            </a:bodyPr>
            <a:lstStyle/>
            <a:p>
              <a:r>
                <a:rPr lang="en-US" sz="800" dirty="0"/>
                <a:t>http://www.visiondummy.com/wp-content/uploads/2014/04/lineartrans.png</a:t>
              </a:r>
            </a:p>
          </p:txBody>
        </p:sp>
      </p:grpSp>
    </p:spTree>
    <p:extLst>
      <p:ext uri="{BB962C8B-B14F-4D97-AF65-F5344CB8AC3E}">
        <p14:creationId xmlns:p14="http://schemas.microsoft.com/office/powerpoint/2010/main" val="208448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What is are eigenvectors/eigenvalues?</a:t>
            </a:r>
          </a:p>
        </p:txBody>
      </p:sp>
      <p:sp>
        <p:nvSpPr>
          <p:cNvPr id="7" name="TextBox 6">
            <a:extLst>
              <a:ext uri="{FF2B5EF4-FFF2-40B4-BE49-F238E27FC236}">
                <a16:creationId xmlns:a16="http://schemas.microsoft.com/office/drawing/2014/main" id="{36151C22-5998-4E83-B604-4281F69B1F55}"/>
              </a:ext>
            </a:extLst>
          </p:cNvPr>
          <p:cNvSpPr txBox="1"/>
          <p:nvPr/>
        </p:nvSpPr>
        <p:spPr>
          <a:xfrm>
            <a:off x="190960" y="523220"/>
            <a:ext cx="8545416" cy="1446550"/>
          </a:xfrm>
          <a:prstGeom prst="rect">
            <a:avLst/>
          </a:prstGeom>
          <a:noFill/>
        </p:spPr>
        <p:txBody>
          <a:bodyPr wrap="square" rtlCol="0">
            <a:spAutoFit/>
          </a:bodyPr>
          <a:lstStyle/>
          <a:p>
            <a:r>
              <a:rPr lang="en-US" sz="2200" dirty="0"/>
              <a:t>The </a:t>
            </a:r>
            <a:r>
              <a:rPr lang="en-US" sz="2200" u="sng" dirty="0"/>
              <a:t>eigenvectors</a:t>
            </a:r>
            <a:r>
              <a:rPr lang="en-US" sz="2200" dirty="0"/>
              <a:t> of a matrix are vectors that </a:t>
            </a:r>
            <a:r>
              <a:rPr lang="en-US" sz="2200" u="sng" dirty="0"/>
              <a:t>do not change in orientation</a:t>
            </a:r>
            <a:r>
              <a:rPr lang="en-US" sz="2200" dirty="0"/>
              <a:t> when the matrix transformation is applied to them, even though they can be stretched.  The degree of stretch is indicated by the corresponding eigenvalue.</a:t>
            </a:r>
          </a:p>
        </p:txBody>
      </p:sp>
      <p:pic>
        <p:nvPicPr>
          <p:cNvPr id="4" name="Picture 3" descr="A person standing in front of a mirror posing for the camera&#10;&#10;Description generated with very high confidence">
            <a:extLst>
              <a:ext uri="{FF2B5EF4-FFF2-40B4-BE49-F238E27FC236}">
                <a16:creationId xmlns:a16="http://schemas.microsoft.com/office/drawing/2014/main" id="{2B2BE9CA-538B-4537-A1A7-FB49862B7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583" y="2123467"/>
            <a:ext cx="5029200" cy="3505350"/>
          </a:xfrm>
          <a:prstGeom prst="rect">
            <a:avLst/>
          </a:prstGeom>
        </p:spPr>
      </p:pic>
      <p:sp>
        <p:nvSpPr>
          <p:cNvPr id="6" name="Rectangle 5">
            <a:extLst>
              <a:ext uri="{FF2B5EF4-FFF2-40B4-BE49-F238E27FC236}">
                <a16:creationId xmlns:a16="http://schemas.microsoft.com/office/drawing/2014/main" id="{8E53C62E-883A-4D61-9DB5-446D4E51E85A}"/>
              </a:ext>
            </a:extLst>
          </p:cNvPr>
          <p:cNvSpPr/>
          <p:nvPr/>
        </p:nvSpPr>
        <p:spPr>
          <a:xfrm>
            <a:off x="3562066" y="5673094"/>
            <a:ext cx="4572000" cy="400110"/>
          </a:xfrm>
          <a:prstGeom prst="rect">
            <a:avLst/>
          </a:prstGeom>
        </p:spPr>
        <p:txBody>
          <a:bodyPr>
            <a:spAutoFit/>
          </a:bodyPr>
          <a:lstStyle/>
          <a:p>
            <a:r>
              <a:rPr lang="en-US" sz="1000" dirty="0"/>
              <a:t>By TreyGreer62 - </a:t>
            </a:r>
            <a:r>
              <a:rPr lang="en-US" sz="1000" dirty="0" err="1"/>
              <a:t>Image:Mona</a:t>
            </a:r>
            <a:r>
              <a:rPr lang="en-US" sz="1000" dirty="0"/>
              <a:t> Lisa-restored.jpg, CC0, https://commons.wikimedia.org/w/index.php?curid=12768508</a:t>
            </a:r>
          </a:p>
        </p:txBody>
      </p:sp>
      <p:sp>
        <p:nvSpPr>
          <p:cNvPr id="15" name="TextBox 14">
            <a:extLst>
              <a:ext uri="{FF2B5EF4-FFF2-40B4-BE49-F238E27FC236}">
                <a16:creationId xmlns:a16="http://schemas.microsoft.com/office/drawing/2014/main" id="{28663482-4B14-47C5-94A4-EF903ABF0D56}"/>
              </a:ext>
            </a:extLst>
          </p:cNvPr>
          <p:cNvSpPr txBox="1"/>
          <p:nvPr/>
        </p:nvSpPr>
        <p:spPr>
          <a:xfrm>
            <a:off x="130367" y="2141414"/>
            <a:ext cx="3031474" cy="2123658"/>
          </a:xfrm>
          <a:prstGeom prst="rect">
            <a:avLst/>
          </a:prstGeom>
          <a:noFill/>
        </p:spPr>
        <p:txBody>
          <a:bodyPr wrap="square" rtlCol="0">
            <a:spAutoFit/>
          </a:bodyPr>
          <a:lstStyle/>
          <a:p>
            <a:r>
              <a:rPr lang="en-US" sz="2200" dirty="0">
                <a:solidFill>
                  <a:srgbClr val="00B050"/>
                </a:solidFill>
              </a:rPr>
              <a:t>In this picture, the blue vector is an eigenvector of the shear transformation, and its eigenvalue is 1 (no stretch).</a:t>
            </a:r>
          </a:p>
        </p:txBody>
      </p:sp>
    </p:spTree>
    <p:extLst>
      <p:ext uri="{BB962C8B-B14F-4D97-AF65-F5344CB8AC3E}">
        <p14:creationId xmlns:p14="http://schemas.microsoft.com/office/powerpoint/2010/main" val="407578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What is are eigenvectors/eigenvalues?</a:t>
            </a:r>
          </a:p>
        </p:txBody>
      </p:sp>
      <p:sp>
        <p:nvSpPr>
          <p:cNvPr id="7" name="TextBox 6">
            <a:extLst>
              <a:ext uri="{FF2B5EF4-FFF2-40B4-BE49-F238E27FC236}">
                <a16:creationId xmlns:a16="http://schemas.microsoft.com/office/drawing/2014/main" id="{36151C22-5998-4E83-B604-4281F69B1F55}"/>
              </a:ext>
            </a:extLst>
          </p:cNvPr>
          <p:cNvSpPr txBox="1"/>
          <p:nvPr/>
        </p:nvSpPr>
        <p:spPr>
          <a:xfrm>
            <a:off x="190960" y="576041"/>
            <a:ext cx="8545416" cy="2800767"/>
          </a:xfrm>
          <a:prstGeom prst="rect">
            <a:avLst/>
          </a:prstGeom>
          <a:noFill/>
        </p:spPr>
        <p:txBody>
          <a:bodyPr wrap="square" rtlCol="0">
            <a:spAutoFit/>
          </a:bodyPr>
          <a:lstStyle/>
          <a:p>
            <a:r>
              <a:rPr lang="en-US" sz="2200" dirty="0"/>
              <a:t>Formally: x is an eigenvector of A when Ax = </a:t>
            </a:r>
            <a:r>
              <a:rPr lang="el-GR" sz="2200" dirty="0"/>
              <a:t>λ</a:t>
            </a:r>
            <a:r>
              <a:rPr lang="en-US" sz="2200" dirty="0"/>
              <a:t>x, where </a:t>
            </a:r>
            <a:r>
              <a:rPr lang="el-GR" sz="2200" dirty="0"/>
              <a:t>λ</a:t>
            </a:r>
            <a:r>
              <a:rPr lang="en-US" sz="2200" dirty="0"/>
              <a:t> is a scalar, and the eigenvalue of x.</a:t>
            </a:r>
          </a:p>
          <a:p>
            <a:endParaRPr lang="en-US" sz="2200" dirty="0"/>
          </a:p>
          <a:p>
            <a:r>
              <a:rPr lang="el-GR" sz="2200" dirty="0"/>
              <a:t>λ</a:t>
            </a:r>
            <a:r>
              <a:rPr lang="en-US" sz="2200" dirty="0"/>
              <a:t> can be negative (so</a:t>
            </a:r>
          </a:p>
          <a:p>
            <a:r>
              <a:rPr lang="en-US" sz="2200" dirty="0"/>
              <a:t>stretches in the</a:t>
            </a:r>
          </a:p>
          <a:p>
            <a:r>
              <a:rPr lang="en-US" sz="2200" dirty="0"/>
              <a:t>direct opposite direction </a:t>
            </a:r>
          </a:p>
          <a:p>
            <a:r>
              <a:rPr lang="en-US" sz="2200" dirty="0"/>
              <a:t>are OK)</a:t>
            </a:r>
          </a:p>
          <a:p>
            <a:endParaRPr lang="en-US" sz="2200" dirty="0"/>
          </a:p>
        </p:txBody>
      </p:sp>
      <p:pic>
        <p:nvPicPr>
          <p:cNvPr id="4" name="Picture 3" descr="A person standing in front of a mirror posing for the camera&#10;&#10;Description generated with very high confidence">
            <a:extLst>
              <a:ext uri="{FF2B5EF4-FFF2-40B4-BE49-F238E27FC236}">
                <a16:creationId xmlns:a16="http://schemas.microsoft.com/office/drawing/2014/main" id="{2B2BE9CA-538B-4537-A1A7-FB49862B7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176" y="1398303"/>
            <a:ext cx="5029200" cy="3505350"/>
          </a:xfrm>
          <a:prstGeom prst="rect">
            <a:avLst/>
          </a:prstGeom>
        </p:spPr>
      </p:pic>
      <p:sp>
        <p:nvSpPr>
          <p:cNvPr id="6" name="Rectangle 5">
            <a:extLst>
              <a:ext uri="{FF2B5EF4-FFF2-40B4-BE49-F238E27FC236}">
                <a16:creationId xmlns:a16="http://schemas.microsoft.com/office/drawing/2014/main" id="{8E53C62E-883A-4D61-9DB5-446D4E51E85A}"/>
              </a:ext>
            </a:extLst>
          </p:cNvPr>
          <p:cNvSpPr/>
          <p:nvPr/>
        </p:nvSpPr>
        <p:spPr>
          <a:xfrm>
            <a:off x="3733800" y="5059587"/>
            <a:ext cx="4572000" cy="400110"/>
          </a:xfrm>
          <a:prstGeom prst="rect">
            <a:avLst/>
          </a:prstGeom>
        </p:spPr>
        <p:txBody>
          <a:bodyPr>
            <a:spAutoFit/>
          </a:bodyPr>
          <a:lstStyle/>
          <a:p>
            <a:r>
              <a:rPr lang="en-US" sz="1000" dirty="0"/>
              <a:t>By TreyGreer62 - </a:t>
            </a:r>
            <a:r>
              <a:rPr lang="en-US" sz="1000" dirty="0" err="1"/>
              <a:t>Image:Mona</a:t>
            </a:r>
            <a:r>
              <a:rPr lang="en-US" sz="1000" dirty="0"/>
              <a:t> Lisa-restored.jpg, CC0, https://commons.wikimedia.org/w/index.php?curid=12768508</a:t>
            </a:r>
          </a:p>
        </p:txBody>
      </p:sp>
    </p:spTree>
    <p:extLst>
      <p:ext uri="{BB962C8B-B14F-4D97-AF65-F5344CB8AC3E}">
        <p14:creationId xmlns:p14="http://schemas.microsoft.com/office/powerpoint/2010/main" val="361243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Returning to PCA:</a:t>
            </a:r>
          </a:p>
        </p:txBody>
      </p:sp>
      <p:sp>
        <p:nvSpPr>
          <p:cNvPr id="7" name="TextBox 6">
            <a:extLst>
              <a:ext uri="{FF2B5EF4-FFF2-40B4-BE49-F238E27FC236}">
                <a16:creationId xmlns:a16="http://schemas.microsoft.com/office/drawing/2014/main" id="{36151C22-5998-4E83-B604-4281F69B1F55}"/>
              </a:ext>
            </a:extLst>
          </p:cNvPr>
          <p:cNvSpPr txBox="1"/>
          <p:nvPr/>
        </p:nvSpPr>
        <p:spPr>
          <a:xfrm>
            <a:off x="168007" y="1820981"/>
            <a:ext cx="3238959" cy="2308324"/>
          </a:xfrm>
          <a:prstGeom prst="rect">
            <a:avLst/>
          </a:prstGeom>
          <a:noFill/>
        </p:spPr>
        <p:txBody>
          <a:bodyPr wrap="square" rtlCol="0">
            <a:spAutoFit/>
          </a:bodyPr>
          <a:lstStyle/>
          <a:p>
            <a:r>
              <a:rPr lang="en-US" dirty="0"/>
              <a:t>To find the top eigenvector/eigenvalue pair in </a:t>
            </a:r>
            <a:r>
              <a:rPr lang="en-US" dirty="0" err="1"/>
              <a:t>Matlab</a:t>
            </a:r>
            <a:r>
              <a:rPr lang="en-US" dirty="0"/>
              <a:t>:</a:t>
            </a:r>
          </a:p>
          <a:p>
            <a:endParaRPr lang="en-US" dirty="0"/>
          </a:p>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1330BB85-40E3-43CF-9461-EEF668A9F509}"/>
              </a:ext>
            </a:extLst>
          </p:cNvPr>
          <p:cNvSpPr/>
          <p:nvPr/>
        </p:nvSpPr>
        <p:spPr>
          <a:xfrm>
            <a:off x="152886" y="2782669"/>
            <a:ext cx="4572000" cy="646331"/>
          </a:xfrm>
          <a:prstGeom prst="rect">
            <a:avLst/>
          </a:prstGeom>
        </p:spPr>
        <p:txBody>
          <a:bodyPr>
            <a:spAutoFit/>
          </a:bodyPr>
          <a:lstStyle/>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evec</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evalue</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eigs</a:t>
            </a:r>
            <a:r>
              <a:rPr lang="en-US" dirty="0">
                <a:solidFill>
                  <a:srgbClr val="000000"/>
                </a:solidFill>
                <a:latin typeface="Courier New" panose="02070309020205020404" pitchFamily="49" charset="0"/>
              </a:rPr>
              <a:t>(C, 1);    </a:t>
            </a:r>
            <a:r>
              <a:rPr lang="en-US" dirty="0">
                <a:solidFill>
                  <a:srgbClr val="228B22"/>
                </a:solidFill>
                <a:latin typeface="Courier New" panose="02070309020205020404" pitchFamily="49" charset="0"/>
              </a:rPr>
              <a:t>% Compute top eigenvalue</a:t>
            </a:r>
          </a:p>
        </p:txBody>
      </p:sp>
      <p:sp>
        <p:nvSpPr>
          <p:cNvPr id="11" name="TextBox 10">
            <a:extLst>
              <a:ext uri="{FF2B5EF4-FFF2-40B4-BE49-F238E27FC236}">
                <a16:creationId xmlns:a16="http://schemas.microsoft.com/office/drawing/2014/main" id="{A96DB2F9-97BB-41F2-B24B-CDB46973D129}"/>
              </a:ext>
            </a:extLst>
          </p:cNvPr>
          <p:cNvSpPr txBox="1"/>
          <p:nvPr/>
        </p:nvSpPr>
        <p:spPr>
          <a:xfrm>
            <a:off x="183128" y="3570826"/>
            <a:ext cx="3238959" cy="2031325"/>
          </a:xfrm>
          <a:prstGeom prst="rect">
            <a:avLst/>
          </a:prstGeom>
          <a:noFill/>
        </p:spPr>
        <p:txBody>
          <a:bodyPr wrap="square" rtlCol="0">
            <a:spAutoFit/>
          </a:bodyPr>
          <a:lstStyle/>
          <a:p>
            <a:r>
              <a:rPr lang="en-US" dirty="0"/>
              <a:t>Result:</a:t>
            </a:r>
          </a:p>
          <a:p>
            <a:endParaRPr lang="en-US" dirty="0"/>
          </a:p>
          <a:p>
            <a:r>
              <a:rPr lang="en-US" dirty="0" err="1"/>
              <a:t>Evec</a:t>
            </a:r>
            <a:r>
              <a:rPr lang="en-US" dirty="0"/>
              <a:t> = </a:t>
            </a:r>
          </a:p>
          <a:p>
            <a:r>
              <a:rPr lang="en-US" dirty="0">
                <a:solidFill>
                  <a:srgbClr val="00B050"/>
                </a:solidFill>
              </a:rPr>
              <a:t>   -</a:t>
            </a:r>
            <a:r>
              <a:rPr lang="en-US" dirty="0"/>
              <a:t>0.8975</a:t>
            </a:r>
          </a:p>
          <a:p>
            <a:r>
              <a:rPr lang="en-US" dirty="0"/>
              <a:t>   -0.4410 </a:t>
            </a:r>
          </a:p>
          <a:p>
            <a:endParaRPr lang="en-US" dirty="0"/>
          </a:p>
          <a:p>
            <a:r>
              <a:rPr lang="en-US" dirty="0" err="1"/>
              <a:t>Evalue</a:t>
            </a:r>
            <a:r>
              <a:rPr lang="en-US" dirty="0"/>
              <a:t> =  1.1440e+03 </a:t>
            </a:r>
          </a:p>
        </p:txBody>
      </p:sp>
      <p:sp>
        <p:nvSpPr>
          <p:cNvPr id="4" name="Rectangle 3">
            <a:extLst>
              <a:ext uri="{FF2B5EF4-FFF2-40B4-BE49-F238E27FC236}">
                <a16:creationId xmlns:a16="http://schemas.microsoft.com/office/drawing/2014/main" id="{16F4CB24-6F6F-42DE-941B-C8E7F21FBFBB}"/>
              </a:ext>
            </a:extLst>
          </p:cNvPr>
          <p:cNvSpPr/>
          <p:nvPr/>
        </p:nvSpPr>
        <p:spPr>
          <a:xfrm>
            <a:off x="183128" y="780572"/>
            <a:ext cx="4572000" cy="646331"/>
          </a:xfrm>
          <a:prstGeom prst="rect">
            <a:avLst/>
          </a:prstGeom>
        </p:spPr>
        <p:txBody>
          <a:bodyPr>
            <a:spAutoFit/>
          </a:bodyPr>
          <a:lstStyle/>
          <a:p>
            <a:r>
              <a:rPr lang="en-US" dirty="0"/>
              <a:t> </a:t>
            </a:r>
            <a:r>
              <a:rPr lang="en-US" dirty="0">
                <a:solidFill>
                  <a:srgbClr val="00B050"/>
                </a:solidFill>
              </a:rPr>
              <a:t>C = [940.2570 , 414.6830;</a:t>
            </a:r>
          </a:p>
          <a:p>
            <a:r>
              <a:rPr lang="en-US" dirty="0">
                <a:solidFill>
                  <a:srgbClr val="00B050"/>
                </a:solidFill>
              </a:rPr>
              <a:t>   414.6830  300.1098]</a:t>
            </a:r>
          </a:p>
        </p:txBody>
      </p:sp>
      <p:sp>
        <p:nvSpPr>
          <p:cNvPr id="8" name="TextBox 7">
            <a:extLst>
              <a:ext uri="{FF2B5EF4-FFF2-40B4-BE49-F238E27FC236}">
                <a16:creationId xmlns:a16="http://schemas.microsoft.com/office/drawing/2014/main" id="{842431A9-BEED-4505-8A15-EF598495BD3B}"/>
              </a:ext>
            </a:extLst>
          </p:cNvPr>
          <p:cNvSpPr txBox="1"/>
          <p:nvPr/>
        </p:nvSpPr>
        <p:spPr>
          <a:xfrm>
            <a:off x="5187582" y="3940157"/>
            <a:ext cx="3238959" cy="369332"/>
          </a:xfrm>
          <a:prstGeom prst="rect">
            <a:avLst/>
          </a:prstGeom>
          <a:noFill/>
        </p:spPr>
        <p:txBody>
          <a:bodyPr wrap="square" rtlCol="0">
            <a:spAutoFit/>
          </a:bodyPr>
          <a:lstStyle/>
          <a:p>
            <a:r>
              <a:rPr lang="en-US" dirty="0">
                <a:solidFill>
                  <a:srgbClr val="002060"/>
                </a:solidFill>
              </a:rPr>
              <a:t>Eigenvector = green line</a:t>
            </a:r>
          </a:p>
        </p:txBody>
      </p:sp>
      <p:pic>
        <p:nvPicPr>
          <p:cNvPr id="6" name="Picture 5" descr="A picture containing indoor, wall, monitor&#10;&#10;Description generated with high confidence">
            <a:extLst>
              <a:ext uri="{FF2B5EF4-FFF2-40B4-BE49-F238E27FC236}">
                <a16:creationId xmlns:a16="http://schemas.microsoft.com/office/drawing/2014/main" id="{0E36703B-0B97-436E-BBA0-907EEFFFB8AC}"/>
              </a:ext>
            </a:extLst>
          </p:cNvPr>
          <p:cNvPicPr>
            <a:picLocks noChangeAspect="1"/>
          </p:cNvPicPr>
          <p:nvPr/>
        </p:nvPicPr>
        <p:blipFill rotWithShape="1">
          <a:blip r:embed="rId2">
            <a:extLst>
              <a:ext uri="{28A0092B-C50C-407E-A947-70E740481C1C}">
                <a14:useLocalDpi xmlns:a14="http://schemas.microsoft.com/office/drawing/2010/main" val="0"/>
              </a:ext>
            </a:extLst>
          </a:blip>
          <a:srcRect l="12723" t="8536" r="9683" b="10550"/>
          <a:stretch/>
        </p:blipFill>
        <p:spPr>
          <a:xfrm>
            <a:off x="4140883" y="133122"/>
            <a:ext cx="4850231" cy="3791873"/>
          </a:xfrm>
          <a:prstGeom prst="rect">
            <a:avLst/>
          </a:prstGeom>
        </p:spPr>
      </p:pic>
    </p:spTree>
    <p:extLst>
      <p:ext uri="{BB962C8B-B14F-4D97-AF65-F5344CB8AC3E}">
        <p14:creationId xmlns:p14="http://schemas.microsoft.com/office/powerpoint/2010/main" val="11617412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2773</TotalTime>
  <Words>964</Words>
  <Application>Microsoft Office PowerPoint</Application>
  <PresentationFormat>On-screen Show (4:3)</PresentationFormat>
  <Paragraphs>80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201</cp:revision>
  <dcterms:created xsi:type="dcterms:W3CDTF">2016-10-06T23:04:54Z</dcterms:created>
  <dcterms:modified xsi:type="dcterms:W3CDTF">2018-09-06T20:44:22Z</dcterms:modified>
</cp:coreProperties>
</file>