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4" r:id="rId3"/>
    <p:sldId id="265" r:id="rId4"/>
    <p:sldId id="266" r:id="rId5"/>
    <p:sldId id="267" r:id="rId6"/>
    <p:sldId id="268" r:id="rId7"/>
    <p:sldId id="261" r:id="rId8"/>
    <p:sldId id="262" r:id="rId9"/>
    <p:sldId id="263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 autoAdjust="0"/>
    <p:restoredTop sz="93037" autoAdjust="0"/>
  </p:normalViewPr>
  <p:slideViewPr>
    <p:cSldViewPr snapToGrid="0" showGuides="1">
      <p:cViewPr varScale="1">
        <p:scale>
          <a:sx n="101" d="100"/>
          <a:sy n="101" d="100"/>
        </p:scale>
        <p:origin x="474" y="120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67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rec5_knn_data.mat" TargetMode="External"/><Relationship Id="rId2" Type="http://schemas.openxmlformats.org/officeDocument/2006/relationships/hyperlink" Target="https://github.com/kc13/CS1675/rec5_KNN.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#5: 9/28/18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Discussion of overfitting/regularization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K Nearest Neighbor Classification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</a:t>
            </a:r>
            <a:r>
              <a:rPr lang="en-US" sz="2800" dirty="0" smtClean="0">
                <a:solidFill>
                  <a:srgbClr val="002060"/>
                </a:solidFill>
              </a:rPr>
              <a:t>solution (for K = </a:t>
            </a:r>
            <a:r>
              <a:rPr lang="en-US" sz="2800" dirty="0" smtClean="0">
                <a:solidFill>
                  <a:srgbClr val="002060"/>
                </a:solidFill>
              </a:rPr>
              <a:t>3):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CB94AE1B-C1DB-4687-9850-0C12582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50" y="619474"/>
            <a:ext cx="6309360" cy="4730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236523-BCE8-4C08-B8B5-9520F6864E1E}"/>
              </a:ext>
            </a:extLst>
          </p:cNvPr>
          <p:cNvSpPr txBox="1"/>
          <p:nvPr/>
        </p:nvSpPr>
        <p:spPr>
          <a:xfrm>
            <a:off x="212558" y="5590673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classification was 100% accurate (</a:t>
            </a:r>
            <a:r>
              <a:rPr lang="en-US" sz="2800" dirty="0" err="1">
                <a:solidFill>
                  <a:srgbClr val="002060"/>
                </a:solidFill>
              </a:rPr>
              <a:t>yPred</a:t>
            </a:r>
            <a:r>
              <a:rPr lang="en-US" sz="2800" dirty="0">
                <a:solidFill>
                  <a:srgbClr val="002060"/>
                </a:solidFill>
              </a:rPr>
              <a:t> matches </a:t>
            </a:r>
            <a:r>
              <a:rPr lang="en-US" sz="2800" dirty="0" err="1">
                <a:solidFill>
                  <a:srgbClr val="002060"/>
                </a:solidFill>
              </a:rPr>
              <a:t>yTest</a:t>
            </a:r>
            <a:r>
              <a:rPr lang="en-US" sz="2800" dirty="0">
                <a:solidFill>
                  <a:srgbClr val="002060"/>
                </a:solidFill>
              </a:rPr>
              <a:t> exactly).</a:t>
            </a:r>
          </a:p>
        </p:txBody>
      </p:sp>
    </p:spTree>
    <p:extLst>
      <p:ext uri="{BB962C8B-B14F-4D97-AF65-F5344CB8AC3E}">
        <p14:creationId xmlns:p14="http://schemas.microsoft.com/office/powerpoint/2010/main" val="28130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</a:t>
            </a:r>
            <a:r>
              <a:rPr lang="en-US" sz="2800" dirty="0" smtClean="0">
                <a:solidFill>
                  <a:srgbClr val="002060"/>
                </a:solidFill>
              </a:rPr>
              <a:t>solution 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smtClean="0">
                <a:solidFill>
                  <a:srgbClr val="002060"/>
                </a:solidFill>
              </a:rPr>
              <a:t>also for K = 1,2,4,5</a:t>
            </a:r>
            <a:r>
              <a:rPr lang="en-US" sz="2800" dirty="0" smtClean="0">
                <a:solidFill>
                  <a:srgbClr val="002060"/>
                </a:solidFill>
              </a:rPr>
              <a:t>):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CB94AE1B-C1DB-4687-9850-0C12582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50" y="619474"/>
            <a:ext cx="6309360" cy="4730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236523-BCE8-4C08-B8B5-9520F6864E1E}"/>
              </a:ext>
            </a:extLst>
          </p:cNvPr>
          <p:cNvSpPr txBox="1"/>
          <p:nvPr/>
        </p:nvSpPr>
        <p:spPr>
          <a:xfrm>
            <a:off x="212558" y="5590673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classification was 100% accurate (</a:t>
            </a:r>
            <a:r>
              <a:rPr lang="en-US" sz="2800" dirty="0" err="1">
                <a:solidFill>
                  <a:srgbClr val="002060"/>
                </a:solidFill>
              </a:rPr>
              <a:t>yPred</a:t>
            </a:r>
            <a:r>
              <a:rPr lang="en-US" sz="2800" dirty="0">
                <a:solidFill>
                  <a:srgbClr val="002060"/>
                </a:solidFill>
              </a:rPr>
              <a:t> matches </a:t>
            </a:r>
            <a:r>
              <a:rPr lang="en-US" sz="2800" dirty="0" err="1">
                <a:solidFill>
                  <a:srgbClr val="002060"/>
                </a:solidFill>
              </a:rPr>
              <a:t>yTest</a:t>
            </a:r>
            <a:r>
              <a:rPr lang="en-US" sz="2800" dirty="0">
                <a:solidFill>
                  <a:srgbClr val="002060"/>
                </a:solidFill>
              </a:rPr>
              <a:t> exactly).</a:t>
            </a:r>
          </a:p>
        </p:txBody>
      </p:sp>
    </p:spTree>
    <p:extLst>
      <p:ext uri="{BB962C8B-B14F-4D97-AF65-F5344CB8AC3E}">
        <p14:creationId xmlns:p14="http://schemas.microsoft.com/office/powerpoint/2010/main" val="794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Possible KNN </a:t>
            </a:r>
            <a:r>
              <a:rPr lang="en-US" sz="2800" dirty="0" smtClean="0">
                <a:solidFill>
                  <a:srgbClr val="002060"/>
                </a:solidFill>
              </a:rPr>
              <a:t>solution 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smtClean="0">
                <a:solidFill>
                  <a:srgbClr val="002060"/>
                </a:solidFill>
              </a:rPr>
              <a:t>for K = 6</a:t>
            </a:r>
            <a:r>
              <a:rPr lang="en-US" sz="2800" dirty="0" smtClean="0">
                <a:solidFill>
                  <a:srgbClr val="002060"/>
                </a:solidFill>
              </a:rPr>
              <a:t>):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236523-BCE8-4C08-B8B5-9520F6864E1E}"/>
              </a:ext>
            </a:extLst>
          </p:cNvPr>
          <p:cNvSpPr txBox="1"/>
          <p:nvPr/>
        </p:nvSpPr>
        <p:spPr>
          <a:xfrm>
            <a:off x="145883" y="5210830"/>
            <a:ext cx="8134066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results with this K depend on how a tie between 3 and 3 is broken.  </a:t>
            </a:r>
            <a:r>
              <a:rPr lang="en-US" dirty="0" smtClean="0">
                <a:solidFill>
                  <a:srgbClr val="002060"/>
                </a:solidFill>
              </a:rPr>
              <a:t>(Multiple tie breaking rules exist</a:t>
            </a:r>
            <a:r>
              <a:rPr lang="en-US" dirty="0">
                <a:solidFill>
                  <a:srgbClr val="002060"/>
                </a:solidFill>
              </a:rPr>
              <a:t>, see https://www.mathworks.com/help/stats/classificationknn.html  </a:t>
            </a:r>
            <a:r>
              <a:rPr lang="en-US" dirty="0" smtClean="0">
                <a:solidFill>
                  <a:srgbClr val="002060"/>
                </a:solidFill>
              </a:rPr>
              <a:t>for some examples).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418640" y="838200"/>
            <a:ext cx="72931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When fitting functions to data, we are often confronted with a bias-variance tradeoff.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Models with very few free parameters are considered </a:t>
            </a:r>
            <a:r>
              <a:rPr lang="en-US" sz="2600" b="1" dirty="0"/>
              <a:t>high bias.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F6F237-C604-4F09-A70D-83B287EF545E}"/>
              </a:ext>
            </a:extLst>
          </p:cNvPr>
          <p:cNvSpPr txBox="1"/>
          <p:nvPr/>
        </p:nvSpPr>
        <p:spPr>
          <a:xfrm>
            <a:off x="418640" y="3165439"/>
            <a:ext cx="40602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linear regression model (i.e., 1</a:t>
            </a:r>
            <a:r>
              <a:rPr lang="en-US" sz="2200" baseline="30000" dirty="0"/>
              <a:t>st</a:t>
            </a:r>
            <a:r>
              <a:rPr lang="en-US" sz="2200" dirty="0"/>
              <a:t> order polynomial) might be considered a </a:t>
            </a:r>
            <a:r>
              <a:rPr lang="en-US" sz="2200" b="1" dirty="0"/>
              <a:t>high bias</a:t>
            </a:r>
            <a:r>
              <a:rPr lang="en-US" sz="2200" dirty="0"/>
              <a:t> model.  It lacks the flexibility to capture the trends in data that follow a curvier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4433B60-1678-4E1A-8347-79EA453C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99" y="2845951"/>
            <a:ext cx="4060260" cy="32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495758" y="763696"/>
            <a:ext cx="7293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Models with very many free parameters are considered </a:t>
            </a:r>
            <a:r>
              <a:rPr lang="en-US" sz="2600" b="1" dirty="0"/>
              <a:t>high variance. </a:t>
            </a:r>
            <a:endParaRPr lang="en-US" sz="260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EC1E94B-7EFB-44C6-87FD-5CE5BC04201A}"/>
              </a:ext>
            </a:extLst>
          </p:cNvPr>
          <p:cNvGrpSpPr/>
          <p:nvPr/>
        </p:nvGrpSpPr>
        <p:grpSpPr>
          <a:xfrm>
            <a:off x="170217" y="1757960"/>
            <a:ext cx="8663958" cy="4616648"/>
            <a:chOff x="170217" y="1757960"/>
            <a:chExt cx="8663958" cy="4616648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CF6F237-C604-4F09-A70D-83B287EF545E}"/>
                </a:ext>
              </a:extLst>
            </p:cNvPr>
            <p:cNvSpPr txBox="1"/>
            <p:nvPr/>
          </p:nvSpPr>
          <p:spPr>
            <a:xfrm>
              <a:off x="170217" y="1757960"/>
              <a:ext cx="4060260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In the context depicted on the right, a 9</a:t>
              </a:r>
              <a:r>
                <a:rPr lang="en-US" sz="2100" baseline="30000" dirty="0"/>
                <a:t>th</a:t>
              </a:r>
              <a:r>
                <a:rPr lang="en-US" sz="2100" dirty="0"/>
                <a:t> order polynomial might be considered a </a:t>
              </a:r>
              <a:r>
                <a:rPr lang="en-US" sz="2100" b="1" dirty="0"/>
                <a:t>high variance </a:t>
              </a:r>
              <a:r>
                <a:rPr lang="en-US" sz="2100" dirty="0"/>
                <a:t>model.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100" dirty="0"/>
                <a:t>It can account for more complex trends, but is also overly sensitive to noise that may be specific to the training data.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100" dirty="0"/>
                <a:t>Although the fit to the training data is very good, generalization to predicting test values may be relatively poor.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100" dirty="0"/>
                <a:t>This is the problem of </a:t>
              </a:r>
              <a:r>
                <a:rPr lang="en-US" sz="2100" b="1" dirty="0"/>
                <a:t>overfitting.</a:t>
              </a:r>
              <a:endParaRPr lang="en-US" sz="21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8B4E90DC-5C21-46A1-AA68-5CFDBB8D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050" y="2045732"/>
              <a:ext cx="4171500" cy="31459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100B0A44-2139-435A-9A4E-2FA145FA8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425" y="5293365"/>
              <a:ext cx="4866750" cy="84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88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531852" y="603431"/>
            <a:ext cx="7293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Regularization proposes that we address this overfitting problem by using a loss function that discourages large weight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C7C9471-A130-4FE8-9521-E999C9AC2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00" y="2090286"/>
            <a:ext cx="4171500" cy="3145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1E39A5E-DC20-46BD-A183-44A6BE35CADC}"/>
              </a:ext>
            </a:extLst>
          </p:cNvPr>
          <p:cNvSpPr txBox="1"/>
          <p:nvPr/>
        </p:nvSpPr>
        <p:spPr>
          <a:xfrm>
            <a:off x="4867783" y="2313552"/>
            <a:ext cx="387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sense, we want to discourage sharp stretching of the fitted polynomial.  </a:t>
            </a:r>
          </a:p>
        </p:txBody>
      </p:sp>
    </p:spTree>
    <p:extLst>
      <p:ext uri="{BB962C8B-B14F-4D97-AF65-F5344CB8AC3E}">
        <p14:creationId xmlns:p14="http://schemas.microsoft.com/office/powerpoint/2010/main" val="1715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531852" y="603431"/>
            <a:ext cx="7293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With regularization, the loss function adopts a new term (adapted from 3.27 in Bishop):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59873E-827A-4E05-9DA8-C67AAB74C937}"/>
              </a:ext>
            </a:extLst>
          </p:cNvPr>
          <p:cNvSpPr txBox="1"/>
          <p:nvPr/>
        </p:nvSpPr>
        <p:spPr>
          <a:xfrm>
            <a:off x="531852" y="2536448"/>
            <a:ext cx="7293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where higher lambda </a:t>
            </a:r>
            <a:r>
              <a:rPr lang="en-US" sz="2600" dirty="0">
                <a:sym typeface="Wingdings" panose="05000000000000000000" pitchFamily="2" charset="2"/>
              </a:rPr>
              <a:t> more regularization (a larger contribution of the weight vector the loss estimate).</a:t>
            </a:r>
            <a:r>
              <a:rPr lang="en-US" sz="2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BC7AA50C-D98C-4D2F-AAC8-34683D205235}"/>
                  </a:ext>
                </a:extLst>
              </p:cNvPr>
              <p:cNvSpPr txBox="1"/>
              <p:nvPr/>
            </p:nvSpPr>
            <p:spPr>
              <a:xfrm>
                <a:off x="1189577" y="1630555"/>
                <a:ext cx="7293167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6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7AA50C-D98C-4D2F-AAC8-34683D20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77" y="1630555"/>
                <a:ext cx="7293167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3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897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Regularization review (using images from lecture slides):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E152B0-09D5-454A-9ADF-2B2B89F34156}"/>
              </a:ext>
            </a:extLst>
          </p:cNvPr>
          <p:cNvSpPr txBox="1"/>
          <p:nvPr/>
        </p:nvSpPr>
        <p:spPr>
          <a:xfrm>
            <a:off x="531852" y="603431"/>
            <a:ext cx="7293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were applying regularization to simple linear regression (hypothetically; not necessarily useful in practice for a high bias model), how does the loss gradient change?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2FFD365-CA8C-40BE-A97E-A23880E7E5E1}"/>
              </a:ext>
            </a:extLst>
          </p:cNvPr>
          <p:cNvSpPr txBox="1"/>
          <p:nvPr/>
        </p:nvSpPr>
        <p:spPr>
          <a:xfrm>
            <a:off x="531851" y="2299270"/>
            <a:ext cx="729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standard regression: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EA4CD3-344E-484D-8D68-0B2A7002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8" y="2868827"/>
            <a:ext cx="8120521" cy="138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7C46ED-F759-4A74-A53A-ADCA14C1180E}"/>
              </a:ext>
            </a:extLst>
          </p:cNvPr>
          <p:cNvSpPr txBox="1"/>
          <p:nvPr/>
        </p:nvSpPr>
        <p:spPr>
          <a:xfrm>
            <a:off x="531851" y="4439388"/>
            <a:ext cx="7293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regularized regression: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Practical implication: For gradient descent, the weight update is subtracted by an extra amount = to </a:t>
            </a:r>
            <a:r>
              <a:rPr lang="el-GR" sz="2400" dirty="0"/>
              <a:t>λ</a:t>
            </a:r>
            <a:r>
              <a:rPr lang="en-US" sz="2400" dirty="0"/>
              <a:t>w.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15A3594-B968-4BB4-8957-A7FFC836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89" b="-1"/>
          <a:stretch/>
        </p:blipFill>
        <p:spPr>
          <a:xfrm>
            <a:off x="169924" y="4944977"/>
            <a:ext cx="8120521" cy="598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0E3E39-0B42-4B20-8A1E-B3ECC27D16B9}"/>
              </a:ext>
            </a:extLst>
          </p:cNvPr>
          <p:cNvSpPr txBox="1"/>
          <p:nvPr/>
        </p:nvSpPr>
        <p:spPr>
          <a:xfrm>
            <a:off x="6304546" y="5001499"/>
            <a:ext cx="10972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b="1" dirty="0"/>
              <a:t>+ </a:t>
            </a:r>
            <a:r>
              <a:rPr lang="el-GR" sz="2000" b="1" dirty="0"/>
              <a:t>λ</a:t>
            </a:r>
            <a:r>
              <a:rPr lang="en-US" sz="2000" b="1" dirty="0"/>
              <a:t>w  </a:t>
            </a:r>
          </a:p>
        </p:txBody>
      </p:sp>
    </p:spTree>
    <p:extLst>
      <p:ext uri="{BB962C8B-B14F-4D97-AF65-F5344CB8AC3E}">
        <p14:creationId xmlns:p14="http://schemas.microsoft.com/office/powerpoint/2010/main" val="18095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Downloads: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54107"/>
            <a:ext cx="7761768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hlinkClick r:id="rId2"/>
              </a:rPr>
              <a:t>https://github.com/kc13/CS1675/rec5_KNN.m</a:t>
            </a:r>
            <a:endParaRPr lang="en-US" sz="2200" dirty="0"/>
          </a:p>
          <a:p>
            <a:pPr lvl="1"/>
            <a:r>
              <a:rPr lang="en-US" sz="2200" dirty="0">
                <a:hlinkClick r:id="rId3" action="ppaction://hlinkfile"/>
              </a:rPr>
              <a:t>https://github.com/kc13/CS1675/rec5_knn_data.mat</a:t>
            </a:r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EC0887-601F-4B97-9389-9EC9E74E9A84}"/>
              </a:ext>
            </a:extLst>
          </p:cNvPr>
          <p:cNvSpPr txBox="1"/>
          <p:nvPr/>
        </p:nvSpPr>
        <p:spPr>
          <a:xfrm>
            <a:off x="218980" y="523220"/>
            <a:ext cx="8605531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KNN (make sure all in the same working directory):</a:t>
            </a:r>
          </a:p>
        </p:txBody>
      </p:sp>
    </p:spTree>
    <p:extLst>
      <p:ext uri="{BB962C8B-B14F-4D97-AF65-F5344CB8AC3E}">
        <p14:creationId xmlns:p14="http://schemas.microsoft.com/office/powerpoint/2010/main" val="25593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tasks: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EC0887-601F-4B97-9389-9EC9E74E9A84}"/>
              </a:ext>
            </a:extLst>
          </p:cNvPr>
          <p:cNvSpPr txBox="1"/>
          <p:nvPr/>
        </p:nvSpPr>
        <p:spPr>
          <a:xfrm>
            <a:off x="218980" y="523220"/>
            <a:ext cx="8605531" cy="62170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As described in the .m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first few sections to load and plot the training and test data.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Estimate the labels for the test data </a:t>
            </a:r>
            <a:r>
              <a:rPr lang="en-US" sz="2200" u="sng" dirty="0"/>
              <a:t>by hand</a:t>
            </a:r>
            <a:r>
              <a:rPr lang="en-US" sz="2200" dirty="0"/>
              <a:t> (or by eye</a:t>
            </a:r>
            <a:r>
              <a:rPr lang="en-US" sz="2200"/>
              <a:t>)  for </a:t>
            </a:r>
            <a:r>
              <a:rPr lang="en-US" sz="2200" dirty="0"/>
              <a:t>a K-Nearest Neighbors classifier, assuming a Euclidean distance metric and K = 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See slides 9-14 from the classification slides for a reminder of how KNN works.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" name="Picture 9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F0D5F0FB-2762-412C-9B6A-37485259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" y="1318351"/>
            <a:ext cx="4167188" cy="3124200"/>
          </a:xfrm>
          <a:prstGeom prst="rect">
            <a:avLst/>
          </a:prstGeom>
        </p:spPr>
      </p:pic>
      <p:pic>
        <p:nvPicPr>
          <p:cNvPr id="12" name="Picture 11" descr="A close up of a computer&#10;&#10;Description generated with high confidence">
            <a:extLst>
              <a:ext uri="{FF2B5EF4-FFF2-40B4-BE49-F238E27FC236}">
                <a16:creationId xmlns="" xmlns:a16="http://schemas.microsoft.com/office/drawing/2014/main" id="{3E88B37E-2DFF-4184-83FF-BB8D3A7A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32" y="1318351"/>
            <a:ext cx="416718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KNN tasks: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EC0887-601F-4B97-9389-9EC9E74E9A84}"/>
              </a:ext>
            </a:extLst>
          </p:cNvPr>
          <p:cNvSpPr txBox="1"/>
          <p:nvPr/>
        </p:nvSpPr>
        <p:spPr>
          <a:xfrm>
            <a:off x="218980" y="523220"/>
            <a:ext cx="8605531" cy="62170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One you have found the predicted labels: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the designated place in the script, create a </a:t>
            </a:r>
            <a:r>
              <a:rPr lang="en-US" sz="2200" dirty="0" err="1"/>
              <a:t>yPred</a:t>
            </a:r>
            <a:r>
              <a:rPr lang="en-US" sz="2200" dirty="0"/>
              <a:t> vector of labels that correspond to the data in </a:t>
            </a:r>
            <a:r>
              <a:rPr lang="en-US" sz="2200" dirty="0" err="1"/>
              <a:t>xTrain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Then run the next section of the script.  This will create plots that will help visualize the KNN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Compare </a:t>
            </a:r>
            <a:r>
              <a:rPr lang="en-US" sz="2200" dirty="0" err="1"/>
              <a:t>yPred</a:t>
            </a:r>
            <a:r>
              <a:rPr lang="en-US" sz="2200" dirty="0"/>
              <a:t> to </a:t>
            </a:r>
            <a:r>
              <a:rPr lang="en-US" sz="2200" dirty="0" err="1"/>
              <a:t>yTest</a:t>
            </a:r>
            <a:r>
              <a:rPr lang="en-US" sz="2200" dirty="0"/>
              <a:t>.  How well did KNN perform? 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answer to this is already available in the slides.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Does performance change with different values of 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answer to this will be posted after recitation.</a:t>
            </a: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59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</TotalTime>
  <Words>621</Words>
  <Application>Microsoft Office PowerPoint</Application>
  <PresentationFormat>On-screen Show (4:3)</PresentationFormat>
  <Paragraphs>77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268</cp:revision>
  <dcterms:created xsi:type="dcterms:W3CDTF">2016-10-06T23:04:54Z</dcterms:created>
  <dcterms:modified xsi:type="dcterms:W3CDTF">2018-09-28T17:49:45Z</dcterms:modified>
</cp:coreProperties>
</file>