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0" r:id="rId3"/>
    <p:sldId id="259"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6" autoAdjust="0"/>
    <p:restoredTop sz="93037" autoAdjust="0"/>
  </p:normalViewPr>
  <p:slideViewPr>
    <p:cSldViewPr snapToGrid="0" showGuides="1">
      <p:cViewPr varScale="1">
        <p:scale>
          <a:sx n="80" d="100"/>
          <a:sy n="80" d="100"/>
        </p:scale>
        <p:origin x="1086" y="102"/>
      </p:cViewPr>
      <p:guideLst>
        <p:guide orient="horz" pos="528"/>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10/4/2018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a:t>
            </a:fld>
            <a:endParaRPr lang="en-US"/>
          </a:p>
        </p:txBody>
      </p:sp>
    </p:spTree>
    <p:extLst>
      <p:ext uri="{BB962C8B-B14F-4D97-AF65-F5344CB8AC3E}">
        <p14:creationId xmlns:p14="http://schemas.microsoft.com/office/powerpoint/2010/main" val="206370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4</a:t>
            </a:fld>
            <a:endParaRPr lang="en-US"/>
          </a:p>
        </p:txBody>
      </p:sp>
    </p:spTree>
    <p:extLst>
      <p:ext uri="{BB962C8B-B14F-4D97-AF65-F5344CB8AC3E}">
        <p14:creationId xmlns:p14="http://schemas.microsoft.com/office/powerpoint/2010/main" val="257013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267419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6</a:t>
            </a:fld>
            <a:endParaRPr lang="en-US"/>
          </a:p>
        </p:txBody>
      </p:sp>
    </p:spTree>
    <p:extLst>
      <p:ext uri="{BB962C8B-B14F-4D97-AF65-F5344CB8AC3E}">
        <p14:creationId xmlns:p14="http://schemas.microsoft.com/office/powerpoint/2010/main" val="345178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7</a:t>
            </a:fld>
            <a:endParaRPr lang="en-US"/>
          </a:p>
        </p:txBody>
      </p:sp>
    </p:spTree>
    <p:extLst>
      <p:ext uri="{BB962C8B-B14F-4D97-AF65-F5344CB8AC3E}">
        <p14:creationId xmlns:p14="http://schemas.microsoft.com/office/powerpoint/2010/main" val="4024173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8</a:t>
            </a:fld>
            <a:endParaRPr lang="en-US"/>
          </a:p>
        </p:txBody>
      </p:sp>
    </p:spTree>
    <p:extLst>
      <p:ext uri="{BB962C8B-B14F-4D97-AF65-F5344CB8AC3E}">
        <p14:creationId xmlns:p14="http://schemas.microsoft.com/office/powerpoint/2010/main" val="146749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9</a:t>
            </a:fld>
            <a:endParaRPr lang="en-US"/>
          </a:p>
        </p:txBody>
      </p:sp>
    </p:spTree>
    <p:extLst>
      <p:ext uri="{BB962C8B-B14F-4D97-AF65-F5344CB8AC3E}">
        <p14:creationId xmlns:p14="http://schemas.microsoft.com/office/powerpoint/2010/main" val="40174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10</a:t>
            </a:fld>
            <a:endParaRPr lang="en-US"/>
          </a:p>
        </p:txBody>
      </p:sp>
    </p:spTree>
    <p:extLst>
      <p:ext uri="{BB962C8B-B14F-4D97-AF65-F5344CB8AC3E}">
        <p14:creationId xmlns:p14="http://schemas.microsoft.com/office/powerpoint/2010/main" val="305294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11</a:t>
            </a:fld>
            <a:endParaRPr lang="en-US"/>
          </a:p>
        </p:txBody>
      </p:sp>
    </p:spTree>
    <p:extLst>
      <p:ext uri="{BB962C8B-B14F-4D97-AF65-F5344CB8AC3E}">
        <p14:creationId xmlns:p14="http://schemas.microsoft.com/office/powerpoint/2010/main" val="14247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10/4/2018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c13/CS1675/rec5_knn_data.ma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#6: 10/5/18</a:t>
            </a:r>
          </a:p>
        </p:txBody>
      </p:sp>
      <p:sp>
        <p:nvSpPr>
          <p:cNvPr id="6" name="TextBox 5"/>
          <p:cNvSpPr txBox="1"/>
          <p:nvPr/>
        </p:nvSpPr>
        <p:spPr>
          <a:xfrm>
            <a:off x="400146" y="1756103"/>
            <a:ext cx="7333695" cy="1523494"/>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457200" indent="-457200">
              <a:buFont typeface="+mj-lt"/>
              <a:buAutoNum type="arabicPeriod"/>
            </a:pPr>
            <a:r>
              <a:rPr lang="en-US" sz="2300" dirty="0"/>
              <a:t>Selected questions from Socrative Quizzes</a:t>
            </a:r>
          </a:p>
          <a:p>
            <a:pPr marL="914400" lvl="1" indent="-457200">
              <a:buFont typeface="Arial" panose="020B0604020202020204" pitchFamily="34" charset="0"/>
              <a:buChar char="•"/>
            </a:pPr>
            <a:r>
              <a:rPr lang="en-US" sz="2300" dirty="0"/>
              <a:t>10/2: 6,8,9,10,11</a:t>
            </a:r>
          </a:p>
          <a:p>
            <a:pPr marL="457200" indent="-457200">
              <a:buFont typeface="+mj-lt"/>
              <a:buAutoNum type="arabicPeriod"/>
            </a:pPr>
            <a:r>
              <a:rPr lang="en-US" sz="2300" dirty="0"/>
              <a:t>Logistic regression exercise </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https://github.com/kc13/CS1675</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523220"/>
          </a:xfrm>
          <a:prstGeom prst="rect">
            <a:avLst/>
          </a:prstGeom>
        </p:spPr>
        <p:txBody>
          <a:bodyPr rtlCol="0">
            <a:spAutoFit/>
          </a:bodyPr>
          <a:lstStyle/>
          <a:p>
            <a:r>
              <a:rPr lang="en-US" sz="2800" dirty="0">
                <a:solidFill>
                  <a:srgbClr val="002060"/>
                </a:solidFill>
              </a:rPr>
              <a:t>For the exercise:</a:t>
            </a:r>
          </a:p>
        </p:txBody>
      </p:sp>
      <p:sp>
        <p:nvSpPr>
          <p:cNvPr id="7" name="TextBox 6">
            <a:extLst>
              <a:ext uri="{FF2B5EF4-FFF2-40B4-BE49-F238E27FC236}">
                <a16:creationId xmlns:a16="http://schemas.microsoft.com/office/drawing/2014/main" id="{63C023A8-F33F-43CA-97B1-13E12D70BC9E}"/>
              </a:ext>
            </a:extLst>
          </p:cNvPr>
          <p:cNvSpPr txBox="1"/>
          <p:nvPr/>
        </p:nvSpPr>
        <p:spPr>
          <a:xfrm>
            <a:off x="290322" y="484416"/>
            <a:ext cx="7481231" cy="830997"/>
          </a:xfrm>
          <a:prstGeom prst="rect">
            <a:avLst/>
          </a:prstGeom>
        </p:spPr>
        <p:txBody>
          <a:bodyPr wrap="square" rtlCol="0">
            <a:spAutoFit/>
          </a:bodyPr>
          <a:lstStyle/>
          <a:p>
            <a:r>
              <a:rPr lang="en-US" sz="2400" u="sng" dirty="0"/>
              <a:t>Gradient ascent update rule (from whiteboard notes):</a:t>
            </a:r>
          </a:p>
          <a:p>
            <a:endParaRPr lang="en-US" sz="2400" dirty="0"/>
          </a:p>
        </p:txBody>
      </p:sp>
      <p:pic>
        <p:nvPicPr>
          <p:cNvPr id="3" name="Picture 2">
            <a:extLst>
              <a:ext uri="{FF2B5EF4-FFF2-40B4-BE49-F238E27FC236}">
                <a16:creationId xmlns:a16="http://schemas.microsoft.com/office/drawing/2014/main" id="{754B1D99-C966-4CC0-94C0-7B0451E4225C}"/>
              </a:ext>
            </a:extLst>
          </p:cNvPr>
          <p:cNvPicPr>
            <a:picLocks noChangeAspect="1"/>
          </p:cNvPicPr>
          <p:nvPr/>
        </p:nvPicPr>
        <p:blipFill>
          <a:blip r:embed="rId3"/>
          <a:stretch>
            <a:fillRect/>
          </a:stretch>
        </p:blipFill>
        <p:spPr>
          <a:xfrm>
            <a:off x="373922" y="1007636"/>
            <a:ext cx="7314030" cy="1078800"/>
          </a:xfrm>
          <a:prstGeom prst="rect">
            <a:avLst/>
          </a:prstGeom>
        </p:spPr>
      </p:pic>
      <p:sp>
        <p:nvSpPr>
          <p:cNvPr id="5" name="TextBox 4">
            <a:extLst>
              <a:ext uri="{FF2B5EF4-FFF2-40B4-BE49-F238E27FC236}">
                <a16:creationId xmlns:a16="http://schemas.microsoft.com/office/drawing/2014/main" id="{0DD73522-6E71-4114-ACB3-7B4D73B7684E}"/>
              </a:ext>
            </a:extLst>
          </p:cNvPr>
          <p:cNvSpPr txBox="1"/>
          <p:nvPr/>
        </p:nvSpPr>
        <p:spPr>
          <a:xfrm>
            <a:off x="373922" y="2086436"/>
            <a:ext cx="7481231" cy="1200329"/>
          </a:xfrm>
          <a:prstGeom prst="rect">
            <a:avLst/>
          </a:prstGeom>
        </p:spPr>
        <p:txBody>
          <a:bodyPr wrap="square" rtlCol="0">
            <a:spAutoFit/>
          </a:bodyPr>
          <a:lstStyle/>
          <a:p>
            <a:r>
              <a:rPr lang="en-US" sz="2400" dirty="0"/>
              <a:t>Where </a:t>
            </a:r>
            <a:r>
              <a:rPr lang="en-US" sz="2400" dirty="0" err="1"/>
              <a:t>y</a:t>
            </a:r>
            <a:r>
              <a:rPr lang="en-US" sz="2400" baseline="-25000" dirty="0" err="1"/>
              <a:t>i</a:t>
            </a:r>
            <a:r>
              <a:rPr lang="en-US" sz="2400" dirty="0"/>
              <a:t> is the training label, x</a:t>
            </a:r>
            <a:r>
              <a:rPr lang="en-US" sz="2400" baseline="-25000" dirty="0"/>
              <a:t>i</a:t>
            </a:r>
            <a:r>
              <a:rPr lang="en-US" sz="2400" i="1" dirty="0"/>
              <a:t> </a:t>
            </a:r>
            <a:r>
              <a:rPr lang="en-US" sz="2400" dirty="0"/>
              <a:t>is the vector of training features,  </a:t>
            </a:r>
            <a:r>
              <a:rPr lang="el-GR" sz="2400" dirty="0"/>
              <a:t>η</a:t>
            </a:r>
            <a:r>
              <a:rPr lang="en-US" sz="2400" dirty="0"/>
              <a:t> = learning rate (try .01) and </a:t>
            </a:r>
            <a:r>
              <a:rPr lang="el-GR" sz="2400" dirty="0"/>
              <a:t>σ</a:t>
            </a:r>
            <a:r>
              <a:rPr lang="en-US" sz="2400" dirty="0"/>
              <a:t> = sigmoid function =</a:t>
            </a:r>
          </a:p>
        </p:txBody>
      </p:sp>
      <p:pic>
        <p:nvPicPr>
          <p:cNvPr id="4" name="Picture 3">
            <a:extLst>
              <a:ext uri="{FF2B5EF4-FFF2-40B4-BE49-F238E27FC236}">
                <a16:creationId xmlns:a16="http://schemas.microsoft.com/office/drawing/2014/main" id="{65708A68-D3D1-4873-986C-7D4052170A3D}"/>
              </a:ext>
            </a:extLst>
          </p:cNvPr>
          <p:cNvPicPr>
            <a:picLocks noChangeAspect="1"/>
          </p:cNvPicPr>
          <p:nvPr/>
        </p:nvPicPr>
        <p:blipFill>
          <a:blip r:embed="rId4"/>
          <a:stretch>
            <a:fillRect/>
          </a:stretch>
        </p:blipFill>
        <p:spPr>
          <a:xfrm>
            <a:off x="1775261" y="2916535"/>
            <a:ext cx="1463040" cy="1088001"/>
          </a:xfrm>
          <a:prstGeom prst="rect">
            <a:avLst/>
          </a:prstGeom>
        </p:spPr>
      </p:pic>
      <p:sp>
        <p:nvSpPr>
          <p:cNvPr id="8" name="TextBox 7">
            <a:extLst>
              <a:ext uri="{FF2B5EF4-FFF2-40B4-BE49-F238E27FC236}">
                <a16:creationId xmlns:a16="http://schemas.microsoft.com/office/drawing/2014/main" id="{6404BBF8-5F92-4DFE-B37A-8215E70BEF2B}"/>
              </a:ext>
            </a:extLst>
          </p:cNvPr>
          <p:cNvSpPr txBox="1"/>
          <p:nvPr/>
        </p:nvSpPr>
        <p:spPr>
          <a:xfrm>
            <a:off x="652835" y="4234470"/>
            <a:ext cx="7481231" cy="2123658"/>
          </a:xfrm>
          <a:prstGeom prst="rect">
            <a:avLst/>
          </a:prstGeom>
        </p:spPr>
        <p:txBody>
          <a:bodyPr wrap="square" rtlCol="0">
            <a:spAutoFit/>
          </a:bodyPr>
          <a:lstStyle/>
          <a:p>
            <a:r>
              <a:rPr lang="en-US" sz="2200" u="sng" dirty="0"/>
              <a:t>In words</a:t>
            </a:r>
            <a:r>
              <a:rPr lang="en-US" sz="2200" dirty="0"/>
              <a:t>: For each training sample, find the current prediction (given the current </a:t>
            </a:r>
            <a:r>
              <a:rPr lang="en-US" sz="2200" b="1" dirty="0"/>
              <a:t>w</a:t>
            </a:r>
            <a:r>
              <a:rPr lang="en-US" sz="2200" dirty="0"/>
              <a:t> and the sigmoid function; note this will = 0.5 if </a:t>
            </a:r>
            <a:r>
              <a:rPr lang="en-US" sz="2200" b="1" dirty="0"/>
              <a:t>w </a:t>
            </a:r>
            <a:r>
              <a:rPr lang="en-US" sz="2200" dirty="0"/>
              <a:t>= [0 0 0]), then subtract this prediction from the actual label, multiply the result by the training feature vector, sum this to an ongoing accumulation of these gradient values across samples, multiply by eta, and add to the current </a:t>
            </a:r>
            <a:r>
              <a:rPr lang="en-US" sz="2200" b="1" dirty="0"/>
              <a:t>w.</a:t>
            </a:r>
            <a:endParaRPr lang="en-US" sz="2200" dirty="0"/>
          </a:p>
        </p:txBody>
      </p:sp>
    </p:spTree>
    <p:extLst>
      <p:ext uri="{BB962C8B-B14F-4D97-AF65-F5344CB8AC3E}">
        <p14:creationId xmlns:p14="http://schemas.microsoft.com/office/powerpoint/2010/main" val="200987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523220"/>
          </a:xfrm>
          <a:prstGeom prst="rect">
            <a:avLst/>
          </a:prstGeom>
        </p:spPr>
        <p:txBody>
          <a:bodyPr rtlCol="0">
            <a:spAutoFit/>
          </a:bodyPr>
          <a:lstStyle/>
          <a:p>
            <a:r>
              <a:rPr lang="en-US" sz="2800" dirty="0">
                <a:solidFill>
                  <a:srgbClr val="002060"/>
                </a:solidFill>
              </a:rPr>
              <a:t>Solutions:</a:t>
            </a:r>
          </a:p>
        </p:txBody>
      </p:sp>
      <p:sp>
        <p:nvSpPr>
          <p:cNvPr id="9" name="TextBox 8">
            <a:extLst>
              <a:ext uri="{FF2B5EF4-FFF2-40B4-BE49-F238E27FC236}">
                <a16:creationId xmlns:a16="http://schemas.microsoft.com/office/drawing/2014/main" id="{02E90B73-A078-4528-928E-C231CF40E310}"/>
              </a:ext>
            </a:extLst>
          </p:cNvPr>
          <p:cNvSpPr txBox="1"/>
          <p:nvPr/>
        </p:nvSpPr>
        <p:spPr>
          <a:xfrm>
            <a:off x="472361" y="624996"/>
            <a:ext cx="7481231" cy="2800767"/>
          </a:xfrm>
          <a:prstGeom prst="rect">
            <a:avLst/>
          </a:prstGeom>
        </p:spPr>
        <p:txBody>
          <a:bodyPr wrap="square" rtlCol="0">
            <a:spAutoFit/>
          </a:bodyPr>
          <a:lstStyle/>
          <a:p>
            <a:r>
              <a:rPr lang="en-US" sz="2200" dirty="0"/>
              <a:t>For an initial </a:t>
            </a:r>
            <a:r>
              <a:rPr lang="en-US" sz="2200" b="1" dirty="0"/>
              <a:t>w(0) </a:t>
            </a:r>
            <a:r>
              <a:rPr lang="en-US" sz="2200" dirty="0"/>
              <a:t>of [0 0 0]:</a:t>
            </a:r>
          </a:p>
          <a:p>
            <a:pPr lvl="1"/>
            <a:r>
              <a:rPr lang="en-US" sz="2200" dirty="0"/>
              <a:t> </a:t>
            </a:r>
          </a:p>
          <a:p>
            <a:pPr lvl="1"/>
            <a:r>
              <a:rPr lang="en-US" sz="2200" dirty="0"/>
              <a:t>w(t = 1) = [0    0.0500    0.0150]</a:t>
            </a:r>
          </a:p>
          <a:p>
            <a:pPr lvl="1"/>
            <a:endParaRPr lang="en-US" sz="2200" dirty="0"/>
          </a:p>
          <a:p>
            <a:pPr lvl="1"/>
            <a:r>
              <a:rPr lang="en-US" sz="2200" dirty="0"/>
              <a:t>w(t = 2) =  [-0.0034    0.0851    0.0196]</a:t>
            </a:r>
          </a:p>
          <a:p>
            <a:pPr lvl="1"/>
            <a:endParaRPr lang="en-US" sz="2200" dirty="0"/>
          </a:p>
          <a:p>
            <a:pPr lvl="1"/>
            <a:r>
              <a:rPr lang="en-US" sz="2200" dirty="0"/>
              <a:t>Do these weights make sense?</a:t>
            </a:r>
          </a:p>
          <a:p>
            <a:pPr lvl="1"/>
            <a:r>
              <a:rPr lang="en-US" sz="2200" dirty="0"/>
              <a:t>(It may help to plot the training data.)</a:t>
            </a:r>
          </a:p>
        </p:txBody>
      </p:sp>
    </p:spTree>
    <p:extLst>
      <p:ext uri="{BB962C8B-B14F-4D97-AF65-F5344CB8AC3E}">
        <p14:creationId xmlns:p14="http://schemas.microsoft.com/office/powerpoint/2010/main" val="243176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8158515" cy="1200329"/>
          </a:xfrm>
          <a:prstGeom prst="rect">
            <a:avLst/>
          </a:prstGeom>
        </p:spPr>
        <p:txBody>
          <a:bodyPr wrap="none">
            <a:spAutoFit/>
          </a:bodyPr>
          <a:lstStyle/>
          <a:p>
            <a:r>
              <a:rPr lang="en-US" sz="2400" b="1" dirty="0">
                <a:solidFill>
                  <a:srgbClr val="555555"/>
                </a:solidFill>
                <a:latin typeface="OpenSans-Bold"/>
              </a:rPr>
              <a:t>#6: </a:t>
            </a:r>
            <a:r>
              <a:rPr lang="en-US" sz="2400" dirty="0"/>
              <a:t>If the features are one-dimensional, linear regression finds a</a:t>
            </a:r>
          </a:p>
          <a:p>
            <a:r>
              <a:rPr lang="en-US" sz="2400" dirty="0"/>
              <a:t>line that maps these features to a continuous label, and there</a:t>
            </a:r>
          </a:p>
          <a:p>
            <a:r>
              <a:rPr lang="en-US" sz="2400" dirty="0"/>
              <a:t>are two parameters of the model.</a:t>
            </a:r>
          </a:p>
        </p:txBody>
      </p:sp>
      <p:sp>
        <p:nvSpPr>
          <p:cNvPr id="8" name="Rectangle 7">
            <a:extLst>
              <a:ext uri="{FF2B5EF4-FFF2-40B4-BE49-F238E27FC236}">
                <a16:creationId xmlns:a16="http://schemas.microsoft.com/office/drawing/2014/main" id="{EE6FC513-2AFC-4DF9-B950-3E695E4F602D}"/>
              </a:ext>
            </a:extLst>
          </p:cNvPr>
          <p:cNvSpPr/>
          <p:nvPr/>
        </p:nvSpPr>
        <p:spPr>
          <a:xfrm>
            <a:off x="4572000" y="1269904"/>
            <a:ext cx="739433" cy="461665"/>
          </a:xfrm>
          <a:prstGeom prst="rect">
            <a:avLst/>
          </a:prstGeom>
        </p:spPr>
        <p:txBody>
          <a:bodyPr wrap="none">
            <a:spAutoFit/>
          </a:bodyPr>
          <a:lstStyle/>
          <a:p>
            <a:r>
              <a:rPr lang="en-US" sz="2400" dirty="0">
                <a:solidFill>
                  <a:srgbClr val="00B050"/>
                </a:solidFill>
              </a:rPr>
              <a:t>True</a:t>
            </a:r>
            <a:endParaRPr lang="en-US" sz="2400" dirty="0"/>
          </a:p>
        </p:txBody>
      </p:sp>
      <p:grpSp>
        <p:nvGrpSpPr>
          <p:cNvPr id="35" name="Group 34">
            <a:extLst>
              <a:ext uri="{FF2B5EF4-FFF2-40B4-BE49-F238E27FC236}">
                <a16:creationId xmlns:a16="http://schemas.microsoft.com/office/drawing/2014/main" id="{F879E3C7-C362-41BA-A9B2-2EDAB4DE62F2}"/>
              </a:ext>
            </a:extLst>
          </p:cNvPr>
          <p:cNvGrpSpPr/>
          <p:nvPr/>
        </p:nvGrpSpPr>
        <p:grpSpPr>
          <a:xfrm>
            <a:off x="84223" y="1848855"/>
            <a:ext cx="8578515" cy="4108573"/>
            <a:chOff x="84223" y="1848855"/>
            <a:chExt cx="8578515" cy="4108573"/>
          </a:xfrm>
        </p:grpSpPr>
        <p:grpSp>
          <p:nvGrpSpPr>
            <p:cNvPr id="33" name="Group 32">
              <a:extLst>
                <a:ext uri="{FF2B5EF4-FFF2-40B4-BE49-F238E27FC236}">
                  <a16:creationId xmlns:a16="http://schemas.microsoft.com/office/drawing/2014/main" id="{0991744D-8A2F-44C2-B83F-7F0A83238A17}"/>
                </a:ext>
              </a:extLst>
            </p:cNvPr>
            <p:cNvGrpSpPr/>
            <p:nvPr/>
          </p:nvGrpSpPr>
          <p:grpSpPr>
            <a:xfrm>
              <a:off x="84223" y="1848855"/>
              <a:ext cx="8578515" cy="4108573"/>
              <a:chOff x="84223" y="1848855"/>
              <a:chExt cx="8578515" cy="4108573"/>
            </a:xfrm>
          </p:grpSpPr>
          <p:pic>
            <p:nvPicPr>
              <p:cNvPr id="11" name="Picture 10">
                <a:extLst>
                  <a:ext uri="{FF2B5EF4-FFF2-40B4-BE49-F238E27FC236}">
                    <a16:creationId xmlns:a16="http://schemas.microsoft.com/office/drawing/2014/main" id="{8EFA9CB1-0B91-4494-B412-D16FFA089E46}"/>
                  </a:ext>
                </a:extLst>
              </p:cNvPr>
              <p:cNvPicPr>
                <a:picLocks noChangeAspect="1"/>
              </p:cNvPicPr>
              <p:nvPr/>
            </p:nvPicPr>
            <p:blipFill rotWithShape="1">
              <a:blip r:embed="rId2"/>
              <a:srcRect t="85536" r="12862" b="-480"/>
              <a:stretch/>
            </p:blipFill>
            <p:spPr>
              <a:xfrm>
                <a:off x="2049326" y="1848855"/>
                <a:ext cx="6613412" cy="621376"/>
              </a:xfrm>
              <a:prstGeom prst="rect">
                <a:avLst/>
              </a:prstGeom>
            </p:spPr>
          </p:pic>
          <p:sp>
            <p:nvSpPr>
              <p:cNvPr id="9" name="Rectangle 8">
                <a:extLst>
                  <a:ext uri="{FF2B5EF4-FFF2-40B4-BE49-F238E27FC236}">
                    <a16:creationId xmlns:a16="http://schemas.microsoft.com/office/drawing/2014/main" id="{6FD4C771-F8EC-485B-96EA-AEA51CDEA1EF}"/>
                  </a:ext>
                </a:extLst>
              </p:cNvPr>
              <p:cNvSpPr/>
              <p:nvPr/>
            </p:nvSpPr>
            <p:spPr>
              <a:xfrm>
                <a:off x="84223" y="1896978"/>
                <a:ext cx="3123804" cy="430887"/>
              </a:xfrm>
              <a:prstGeom prst="rect">
                <a:avLst/>
              </a:prstGeom>
            </p:spPr>
            <p:txBody>
              <a:bodyPr wrap="none">
                <a:spAutoFit/>
              </a:bodyPr>
              <a:lstStyle/>
              <a:p>
                <a:r>
                  <a:rPr lang="en-US" sz="2200" dirty="0">
                    <a:solidFill>
                      <a:srgbClr val="002060"/>
                    </a:solidFill>
                  </a:rPr>
                  <a:t>From regression slide 12: </a:t>
                </a:r>
              </a:p>
            </p:txBody>
          </p:sp>
          <p:pic>
            <p:nvPicPr>
              <p:cNvPr id="10" name="Picture 9">
                <a:extLst>
                  <a:ext uri="{FF2B5EF4-FFF2-40B4-BE49-F238E27FC236}">
                    <a16:creationId xmlns:a16="http://schemas.microsoft.com/office/drawing/2014/main" id="{400A9CCC-5640-4D71-A541-93F4227D44E5}"/>
                  </a:ext>
                </a:extLst>
              </p:cNvPr>
              <p:cNvPicPr>
                <a:picLocks noChangeAspect="1"/>
              </p:cNvPicPr>
              <p:nvPr/>
            </p:nvPicPr>
            <p:blipFill rotWithShape="1">
              <a:blip r:embed="rId2"/>
              <a:srcRect l="50222" t="13947" r="11898" b="35542"/>
              <a:stretch/>
            </p:blipFill>
            <p:spPr>
              <a:xfrm>
                <a:off x="3671179" y="2470231"/>
                <a:ext cx="4297680" cy="3139586"/>
              </a:xfrm>
              <a:prstGeom prst="rect">
                <a:avLst/>
              </a:prstGeom>
            </p:spPr>
          </p:pic>
          <p:sp>
            <p:nvSpPr>
              <p:cNvPr id="15" name="TextBox 14">
                <a:extLst>
                  <a:ext uri="{FF2B5EF4-FFF2-40B4-BE49-F238E27FC236}">
                    <a16:creationId xmlns:a16="http://schemas.microsoft.com/office/drawing/2014/main" id="{E5AA8A7F-2AFE-48D1-8ACD-3675457670CF}"/>
                  </a:ext>
                </a:extLst>
              </p:cNvPr>
              <p:cNvSpPr txBox="1"/>
              <p:nvPr/>
            </p:nvSpPr>
            <p:spPr>
              <a:xfrm>
                <a:off x="4291811" y="5588096"/>
                <a:ext cx="3778003" cy="369332"/>
              </a:xfrm>
              <a:prstGeom prst="rect">
                <a:avLst/>
              </a:prstGeom>
              <a:noFill/>
            </p:spPr>
            <p:txBody>
              <a:bodyPr wrap="square" rtlCol="0">
                <a:spAutoFit/>
              </a:bodyPr>
              <a:lstStyle/>
              <a:p>
                <a:r>
                  <a:rPr lang="en-US" dirty="0">
                    <a:solidFill>
                      <a:srgbClr val="C00000"/>
                    </a:solidFill>
                  </a:rPr>
                  <a:t>X</a:t>
                </a:r>
                <a:r>
                  <a:rPr lang="en-US" baseline="-25000" dirty="0">
                    <a:solidFill>
                      <a:srgbClr val="C00000"/>
                    </a:solidFill>
                  </a:rPr>
                  <a:t>1</a:t>
                </a:r>
                <a:r>
                  <a:rPr lang="en-US" dirty="0">
                    <a:solidFill>
                      <a:srgbClr val="C00000"/>
                    </a:solidFill>
                  </a:rPr>
                  <a:t> = One dimensional feature value</a:t>
                </a:r>
              </a:p>
            </p:txBody>
          </p:sp>
          <p:cxnSp>
            <p:nvCxnSpPr>
              <p:cNvPr id="17" name="Straight Connector 16">
                <a:extLst>
                  <a:ext uri="{FF2B5EF4-FFF2-40B4-BE49-F238E27FC236}">
                    <a16:creationId xmlns:a16="http://schemas.microsoft.com/office/drawing/2014/main" id="{186A8AB7-8FD5-4B1B-AAB9-D24125A3A234}"/>
                  </a:ext>
                </a:extLst>
              </p:cNvPr>
              <p:cNvCxnSpPr/>
              <p:nvPr/>
            </p:nvCxnSpPr>
            <p:spPr>
              <a:xfrm>
                <a:off x="5149515" y="2285569"/>
                <a:ext cx="274320"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5C674F5F-4A6E-4877-B1A7-1564D56E64A0}"/>
                  </a:ext>
                </a:extLst>
              </p:cNvPr>
              <p:cNvCxnSpPr/>
              <p:nvPr/>
            </p:nvCxnSpPr>
            <p:spPr>
              <a:xfrm>
                <a:off x="7118684" y="2285569"/>
                <a:ext cx="274320"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6A2BE0F0-C89E-4FC5-BA10-4E60C81234EE}"/>
                  </a:ext>
                </a:extLst>
              </p:cNvPr>
              <p:cNvCxnSpPr/>
              <p:nvPr/>
            </p:nvCxnSpPr>
            <p:spPr>
              <a:xfrm>
                <a:off x="6180812" y="2285569"/>
                <a:ext cx="26811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24FB8D60-F050-44F0-A046-D8C0565F7540}"/>
                  </a:ext>
                </a:extLst>
              </p:cNvPr>
              <p:cNvCxnSpPr/>
              <p:nvPr/>
            </p:nvCxnSpPr>
            <p:spPr>
              <a:xfrm>
                <a:off x="3277404" y="4920915"/>
                <a:ext cx="745958"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4EEA4DCB-AFC0-4CAC-A5C8-BA9F696B9C37}"/>
                  </a:ext>
                </a:extLst>
              </p:cNvPr>
              <p:cNvSpPr txBox="1"/>
              <p:nvPr/>
            </p:nvSpPr>
            <p:spPr>
              <a:xfrm>
                <a:off x="1925053" y="4736249"/>
                <a:ext cx="1579511" cy="646331"/>
              </a:xfrm>
              <a:prstGeom prst="rect">
                <a:avLst/>
              </a:prstGeom>
              <a:noFill/>
            </p:spPr>
            <p:txBody>
              <a:bodyPr wrap="square" rtlCol="0">
                <a:spAutoFit/>
              </a:bodyPr>
              <a:lstStyle/>
              <a:p>
                <a:r>
                  <a:rPr lang="en-US" dirty="0">
                    <a:solidFill>
                      <a:srgbClr val="FFC000"/>
                    </a:solidFill>
                  </a:rPr>
                  <a:t>Y intercept = w</a:t>
                </a:r>
                <a:r>
                  <a:rPr lang="en-US" sz="1600" baseline="-25000" dirty="0">
                    <a:solidFill>
                      <a:srgbClr val="FFC000"/>
                    </a:solidFill>
                  </a:rPr>
                  <a:t>0</a:t>
                </a:r>
                <a:endParaRPr lang="en-US" dirty="0">
                  <a:solidFill>
                    <a:srgbClr val="FFC000"/>
                  </a:solidFill>
                </a:endParaRPr>
              </a:p>
            </p:txBody>
          </p:sp>
          <p:cxnSp>
            <p:nvCxnSpPr>
              <p:cNvPr id="29" name="Straight Connector 28">
                <a:extLst>
                  <a:ext uri="{FF2B5EF4-FFF2-40B4-BE49-F238E27FC236}">
                    <a16:creationId xmlns:a16="http://schemas.microsoft.com/office/drawing/2014/main" id="{84AE7DE5-509D-45B2-AF73-7F99AD446032}"/>
                  </a:ext>
                </a:extLst>
              </p:cNvPr>
              <p:cNvCxnSpPr/>
              <p:nvPr/>
            </p:nvCxnSpPr>
            <p:spPr>
              <a:xfrm>
                <a:off x="6845968" y="2285569"/>
                <a:ext cx="272716"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05FC14F4-050E-4B22-8B77-0B5AA5273A02}"/>
                  </a:ext>
                </a:extLst>
              </p:cNvPr>
              <p:cNvCxnSpPr>
                <a:cxnSpLocks/>
              </p:cNvCxnSpPr>
              <p:nvPr/>
            </p:nvCxnSpPr>
            <p:spPr>
              <a:xfrm>
                <a:off x="5149515" y="3858125"/>
                <a:ext cx="745958"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35DC922A-66C2-437E-8B98-75692C874434}"/>
                  </a:ext>
                </a:extLst>
              </p:cNvPr>
              <p:cNvSpPr txBox="1"/>
              <p:nvPr/>
            </p:nvSpPr>
            <p:spPr>
              <a:xfrm>
                <a:off x="4625049" y="3461539"/>
                <a:ext cx="847021" cy="646331"/>
              </a:xfrm>
              <a:prstGeom prst="rect">
                <a:avLst/>
              </a:prstGeom>
              <a:noFill/>
            </p:spPr>
            <p:txBody>
              <a:bodyPr wrap="square" rtlCol="0">
                <a:spAutoFit/>
              </a:bodyPr>
              <a:lstStyle/>
              <a:p>
                <a:r>
                  <a:rPr lang="en-US" dirty="0">
                    <a:solidFill>
                      <a:srgbClr val="00B050"/>
                    </a:solidFill>
                  </a:rPr>
                  <a:t>Slope = w</a:t>
                </a:r>
                <a:r>
                  <a:rPr lang="en-US" baseline="-25000" dirty="0">
                    <a:solidFill>
                      <a:srgbClr val="00B050"/>
                    </a:solidFill>
                  </a:rPr>
                  <a:t>1</a:t>
                </a:r>
                <a:endParaRPr lang="en-US" dirty="0">
                  <a:solidFill>
                    <a:srgbClr val="00B050"/>
                  </a:solidFill>
                </a:endParaRPr>
              </a:p>
            </p:txBody>
          </p:sp>
        </p:grpSp>
        <p:sp>
          <p:nvSpPr>
            <p:cNvPr id="34" name="TextBox 33">
              <a:extLst>
                <a:ext uri="{FF2B5EF4-FFF2-40B4-BE49-F238E27FC236}">
                  <a16:creationId xmlns:a16="http://schemas.microsoft.com/office/drawing/2014/main" id="{B1021BEC-C710-490A-8707-6DBAEE79906B}"/>
                </a:ext>
              </a:extLst>
            </p:cNvPr>
            <p:cNvSpPr txBox="1"/>
            <p:nvPr/>
          </p:nvSpPr>
          <p:spPr>
            <a:xfrm>
              <a:off x="1775013" y="3600038"/>
              <a:ext cx="2220736" cy="369332"/>
            </a:xfrm>
            <a:prstGeom prst="rect">
              <a:avLst/>
            </a:prstGeom>
            <a:noFill/>
          </p:spPr>
          <p:txBody>
            <a:bodyPr wrap="square" rtlCol="0">
              <a:spAutoFit/>
            </a:bodyPr>
            <a:lstStyle/>
            <a:p>
              <a:r>
                <a:rPr lang="en-US" dirty="0">
                  <a:solidFill>
                    <a:schemeClr val="bg1">
                      <a:lumMod val="50000"/>
                    </a:schemeClr>
                  </a:solidFill>
                </a:rPr>
                <a:t>y* = continuous label</a:t>
              </a:r>
            </a:p>
          </p:txBody>
        </p:sp>
      </p:grpSp>
    </p:spTree>
    <p:extLst>
      <p:ext uri="{BB962C8B-B14F-4D97-AF65-F5344CB8AC3E}">
        <p14:creationId xmlns:p14="http://schemas.microsoft.com/office/powerpoint/2010/main" val="321708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8551957" cy="1200329"/>
          </a:xfrm>
          <a:prstGeom prst="rect">
            <a:avLst/>
          </a:prstGeom>
        </p:spPr>
        <p:txBody>
          <a:bodyPr wrap="none">
            <a:spAutoFit/>
          </a:bodyPr>
          <a:lstStyle/>
          <a:p>
            <a:r>
              <a:rPr lang="en-US" sz="2400" b="1" dirty="0">
                <a:solidFill>
                  <a:srgbClr val="555555"/>
                </a:solidFill>
                <a:latin typeface="OpenSans-Bold"/>
              </a:rPr>
              <a:t>#8: </a:t>
            </a:r>
            <a:r>
              <a:rPr lang="en-US" sz="2400" dirty="0">
                <a:solidFill>
                  <a:srgbClr val="555555"/>
                </a:solidFill>
                <a:latin typeface="OpenSans-Bold"/>
              </a:rPr>
              <a:t>If we compute the gradient analytically, we are using the form</a:t>
            </a:r>
          </a:p>
          <a:p>
            <a:r>
              <a:rPr lang="en-US" sz="2400" dirty="0">
                <a:solidFill>
                  <a:srgbClr val="555555"/>
                </a:solidFill>
                <a:latin typeface="OpenSans-Bold"/>
              </a:rPr>
              <a:t>of the loss equation; if we compute it numerically, we just</a:t>
            </a:r>
          </a:p>
          <a:p>
            <a:r>
              <a:rPr lang="en-US" sz="2400" dirty="0">
                <a:solidFill>
                  <a:srgbClr val="555555"/>
                </a:solidFill>
                <a:latin typeface="OpenSans-Bold"/>
              </a:rPr>
              <a:t>need a black box that outputs loss when weights are input.</a:t>
            </a:r>
            <a:endParaRPr lang="en-US" sz="2400" dirty="0"/>
          </a:p>
        </p:txBody>
      </p:sp>
      <p:sp>
        <p:nvSpPr>
          <p:cNvPr id="8" name="Rectangle 7">
            <a:extLst>
              <a:ext uri="{FF2B5EF4-FFF2-40B4-BE49-F238E27FC236}">
                <a16:creationId xmlns:a16="http://schemas.microsoft.com/office/drawing/2014/main" id="{EE6FC513-2AFC-4DF9-B950-3E695E4F602D}"/>
              </a:ext>
            </a:extLst>
          </p:cNvPr>
          <p:cNvSpPr/>
          <p:nvPr/>
        </p:nvSpPr>
        <p:spPr>
          <a:xfrm>
            <a:off x="7764349" y="1293968"/>
            <a:ext cx="739433" cy="461665"/>
          </a:xfrm>
          <a:prstGeom prst="rect">
            <a:avLst/>
          </a:prstGeom>
        </p:spPr>
        <p:txBody>
          <a:bodyPr wrap="none">
            <a:spAutoFit/>
          </a:bodyPr>
          <a:lstStyle/>
          <a:p>
            <a:r>
              <a:rPr lang="en-US" sz="2400" dirty="0">
                <a:solidFill>
                  <a:srgbClr val="00B050"/>
                </a:solidFill>
              </a:rPr>
              <a:t>True</a:t>
            </a:r>
            <a:endParaRPr lang="en-US" sz="2400" dirty="0"/>
          </a:p>
        </p:txBody>
      </p:sp>
      <p:grpSp>
        <p:nvGrpSpPr>
          <p:cNvPr id="50" name="Group 49">
            <a:extLst>
              <a:ext uri="{FF2B5EF4-FFF2-40B4-BE49-F238E27FC236}">
                <a16:creationId xmlns:a16="http://schemas.microsoft.com/office/drawing/2014/main" id="{CC90FD9D-DB87-4FB4-809A-C851145515D8}"/>
              </a:ext>
            </a:extLst>
          </p:cNvPr>
          <p:cNvGrpSpPr/>
          <p:nvPr/>
        </p:nvGrpSpPr>
        <p:grpSpPr>
          <a:xfrm>
            <a:off x="84223" y="1896978"/>
            <a:ext cx="5097189" cy="4276843"/>
            <a:chOff x="84223" y="1896978"/>
            <a:chExt cx="5097189" cy="4276843"/>
          </a:xfrm>
        </p:grpSpPr>
        <p:sp>
          <p:nvSpPr>
            <p:cNvPr id="36" name="Rectangle 35">
              <a:extLst>
                <a:ext uri="{FF2B5EF4-FFF2-40B4-BE49-F238E27FC236}">
                  <a16:creationId xmlns:a16="http://schemas.microsoft.com/office/drawing/2014/main" id="{0E8F9846-BEEA-41B7-AA5E-E4EC75576612}"/>
                </a:ext>
              </a:extLst>
            </p:cNvPr>
            <p:cNvSpPr/>
            <p:nvPr/>
          </p:nvSpPr>
          <p:spPr>
            <a:xfrm>
              <a:off x="84223" y="1896978"/>
              <a:ext cx="3112583" cy="430887"/>
            </a:xfrm>
            <a:prstGeom prst="rect">
              <a:avLst/>
            </a:prstGeom>
          </p:spPr>
          <p:txBody>
            <a:bodyPr wrap="none">
              <a:spAutoFit/>
            </a:bodyPr>
            <a:lstStyle/>
            <a:p>
              <a:r>
                <a:rPr lang="en-US" sz="2200" dirty="0">
                  <a:solidFill>
                    <a:srgbClr val="002060"/>
                  </a:solidFill>
                </a:rPr>
                <a:t>From regression slide 15: </a:t>
              </a:r>
            </a:p>
          </p:txBody>
        </p:sp>
        <p:pic>
          <p:nvPicPr>
            <p:cNvPr id="37" name="Picture 36">
              <a:extLst>
                <a:ext uri="{FF2B5EF4-FFF2-40B4-BE49-F238E27FC236}">
                  <a16:creationId xmlns:a16="http://schemas.microsoft.com/office/drawing/2014/main" id="{69EBE1EB-1B9D-4D63-90CE-73F2BC7F1772}"/>
                </a:ext>
              </a:extLst>
            </p:cNvPr>
            <p:cNvPicPr>
              <a:picLocks noChangeAspect="1"/>
            </p:cNvPicPr>
            <p:nvPr/>
          </p:nvPicPr>
          <p:blipFill rotWithShape="1">
            <a:blip r:embed="rId3"/>
            <a:srcRect l="13220" t="1" b="41704"/>
            <a:stretch/>
          </p:blipFill>
          <p:spPr>
            <a:xfrm>
              <a:off x="509332" y="2675168"/>
              <a:ext cx="4206240" cy="715577"/>
            </a:xfrm>
            <a:prstGeom prst="rect">
              <a:avLst/>
            </a:prstGeom>
          </p:spPr>
        </p:pic>
        <p:sp>
          <p:nvSpPr>
            <p:cNvPr id="38" name="Rectangle 37">
              <a:extLst>
                <a:ext uri="{FF2B5EF4-FFF2-40B4-BE49-F238E27FC236}">
                  <a16:creationId xmlns:a16="http://schemas.microsoft.com/office/drawing/2014/main" id="{C4FBCE92-47BC-4CBD-BE21-15FB1E7296CC}"/>
                </a:ext>
              </a:extLst>
            </p:cNvPr>
            <p:cNvSpPr/>
            <p:nvPr/>
          </p:nvSpPr>
          <p:spPr>
            <a:xfrm>
              <a:off x="1678941" y="2327865"/>
              <a:ext cx="1352422" cy="400110"/>
            </a:xfrm>
            <a:prstGeom prst="rect">
              <a:avLst/>
            </a:prstGeom>
          </p:spPr>
          <p:txBody>
            <a:bodyPr wrap="none">
              <a:spAutoFit/>
            </a:bodyPr>
            <a:lstStyle/>
            <a:p>
              <a:r>
                <a:rPr lang="en-US" sz="2000" u="sng" dirty="0"/>
                <a:t>analytically</a:t>
              </a:r>
              <a:endParaRPr lang="en-US" sz="2000" dirty="0"/>
            </a:p>
          </p:txBody>
        </p:sp>
        <p:pic>
          <p:nvPicPr>
            <p:cNvPr id="39" name="Picture 38">
              <a:extLst>
                <a:ext uri="{FF2B5EF4-FFF2-40B4-BE49-F238E27FC236}">
                  <a16:creationId xmlns:a16="http://schemas.microsoft.com/office/drawing/2014/main" id="{B9B80E50-AD02-4A54-8BCD-754B52373AE3}"/>
                </a:ext>
              </a:extLst>
            </p:cNvPr>
            <p:cNvPicPr>
              <a:picLocks noChangeAspect="1"/>
            </p:cNvPicPr>
            <p:nvPr/>
          </p:nvPicPr>
          <p:blipFill rotWithShape="1">
            <a:blip r:embed="rId3"/>
            <a:srcRect t="50430"/>
            <a:stretch/>
          </p:blipFill>
          <p:spPr>
            <a:xfrm>
              <a:off x="509332" y="5649408"/>
              <a:ext cx="4672080" cy="524413"/>
            </a:xfrm>
            <a:prstGeom prst="rect">
              <a:avLst/>
            </a:prstGeom>
          </p:spPr>
        </p:pic>
        <p:sp>
          <p:nvSpPr>
            <p:cNvPr id="40" name="TextBox 39">
              <a:extLst>
                <a:ext uri="{FF2B5EF4-FFF2-40B4-BE49-F238E27FC236}">
                  <a16:creationId xmlns:a16="http://schemas.microsoft.com/office/drawing/2014/main" id="{E75C6473-E65C-48C7-836D-9903D8F67A40}"/>
                </a:ext>
              </a:extLst>
            </p:cNvPr>
            <p:cNvSpPr txBox="1"/>
            <p:nvPr/>
          </p:nvSpPr>
          <p:spPr>
            <a:xfrm>
              <a:off x="2058752" y="4236204"/>
              <a:ext cx="1573239" cy="923330"/>
            </a:xfrm>
            <a:prstGeom prst="rect">
              <a:avLst/>
            </a:prstGeom>
            <a:noFill/>
          </p:spPr>
          <p:txBody>
            <a:bodyPr wrap="square" rtlCol="0">
              <a:spAutoFit/>
            </a:bodyPr>
            <a:lstStyle/>
            <a:p>
              <a:r>
                <a:rPr lang="en-US" dirty="0">
                  <a:solidFill>
                    <a:srgbClr val="00B050"/>
                  </a:solidFill>
                </a:rPr>
                <a:t>Solve at 0 to find the minimum loss</a:t>
              </a:r>
            </a:p>
          </p:txBody>
        </p:sp>
        <p:sp>
          <p:nvSpPr>
            <p:cNvPr id="41" name="TextBox 40">
              <a:extLst>
                <a:ext uri="{FF2B5EF4-FFF2-40B4-BE49-F238E27FC236}">
                  <a16:creationId xmlns:a16="http://schemas.microsoft.com/office/drawing/2014/main" id="{081E0AAC-3046-42F6-B9BF-EA99916B8EA8}"/>
                </a:ext>
              </a:extLst>
            </p:cNvPr>
            <p:cNvSpPr txBox="1"/>
            <p:nvPr/>
          </p:nvSpPr>
          <p:spPr>
            <a:xfrm>
              <a:off x="212554" y="3388472"/>
              <a:ext cx="1772657" cy="1200329"/>
            </a:xfrm>
            <a:prstGeom prst="rect">
              <a:avLst/>
            </a:prstGeom>
            <a:noFill/>
          </p:spPr>
          <p:txBody>
            <a:bodyPr wrap="square" rtlCol="0">
              <a:spAutoFit/>
            </a:bodyPr>
            <a:lstStyle/>
            <a:p>
              <a:r>
                <a:rPr lang="en-US" dirty="0">
                  <a:solidFill>
                    <a:srgbClr val="002060"/>
                  </a:solidFill>
                </a:rPr>
                <a:t>Loss gradient w/</a:t>
              </a:r>
            </a:p>
            <a:p>
              <a:r>
                <a:rPr lang="en-US" dirty="0">
                  <a:solidFill>
                    <a:srgbClr val="002060"/>
                  </a:solidFill>
                </a:rPr>
                <a:t>respect to change in weights</a:t>
              </a:r>
            </a:p>
          </p:txBody>
        </p:sp>
        <p:sp>
          <p:nvSpPr>
            <p:cNvPr id="42" name="TextBox 41">
              <a:extLst>
                <a:ext uri="{FF2B5EF4-FFF2-40B4-BE49-F238E27FC236}">
                  <a16:creationId xmlns:a16="http://schemas.microsoft.com/office/drawing/2014/main" id="{B55E35DB-2115-45D7-8D82-8C04524220CD}"/>
                </a:ext>
              </a:extLst>
            </p:cNvPr>
            <p:cNvSpPr txBox="1"/>
            <p:nvPr/>
          </p:nvSpPr>
          <p:spPr>
            <a:xfrm>
              <a:off x="2017294" y="3291161"/>
              <a:ext cx="2249905" cy="923330"/>
            </a:xfrm>
            <a:prstGeom prst="rect">
              <a:avLst/>
            </a:prstGeom>
            <a:noFill/>
          </p:spPr>
          <p:txBody>
            <a:bodyPr wrap="square" rtlCol="0">
              <a:spAutoFit/>
            </a:bodyPr>
            <a:lstStyle/>
            <a:p>
              <a:r>
                <a:rPr lang="en-US" dirty="0">
                  <a:solidFill>
                    <a:srgbClr val="C00000"/>
                  </a:solidFill>
                </a:rPr>
                <a:t>Loss function L(w) (sum of squared errors)</a:t>
              </a:r>
            </a:p>
          </p:txBody>
        </p:sp>
        <p:cxnSp>
          <p:nvCxnSpPr>
            <p:cNvPr id="44" name="Straight Arrow Connector 43">
              <a:extLst>
                <a:ext uri="{FF2B5EF4-FFF2-40B4-BE49-F238E27FC236}">
                  <a16:creationId xmlns:a16="http://schemas.microsoft.com/office/drawing/2014/main" id="{823B8C0F-F81E-4121-8943-64E264C9E042}"/>
                </a:ext>
              </a:extLst>
            </p:cNvPr>
            <p:cNvCxnSpPr>
              <a:cxnSpLocks/>
            </p:cNvCxnSpPr>
            <p:nvPr/>
          </p:nvCxnSpPr>
          <p:spPr>
            <a:xfrm flipH="1">
              <a:off x="3393976" y="3291161"/>
              <a:ext cx="873223" cy="1124023"/>
            </a:xfrm>
            <a:prstGeom prst="straightConnector1">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F5E1DEB3-9B94-454D-AAE8-1A8E5D9D7D99}"/>
                </a:ext>
              </a:extLst>
            </p:cNvPr>
            <p:cNvCxnSpPr>
              <a:cxnSpLocks/>
            </p:cNvCxnSpPr>
            <p:nvPr/>
          </p:nvCxnSpPr>
          <p:spPr>
            <a:xfrm>
              <a:off x="2890518" y="5159534"/>
              <a:ext cx="622466" cy="489874"/>
            </a:xfrm>
            <a:prstGeom prst="straightConnector1">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grpSp>
      <p:grpSp>
        <p:nvGrpSpPr>
          <p:cNvPr id="63" name="Group 62">
            <a:extLst>
              <a:ext uri="{FF2B5EF4-FFF2-40B4-BE49-F238E27FC236}">
                <a16:creationId xmlns:a16="http://schemas.microsoft.com/office/drawing/2014/main" id="{902583FA-23E0-47D4-A394-32FF075272F3}"/>
              </a:ext>
            </a:extLst>
          </p:cNvPr>
          <p:cNvGrpSpPr/>
          <p:nvPr/>
        </p:nvGrpSpPr>
        <p:grpSpPr>
          <a:xfrm>
            <a:off x="4440128" y="1896978"/>
            <a:ext cx="4491318" cy="4387863"/>
            <a:chOff x="4440128" y="1896978"/>
            <a:chExt cx="4491318" cy="4387863"/>
          </a:xfrm>
        </p:grpSpPr>
        <p:grpSp>
          <p:nvGrpSpPr>
            <p:cNvPr id="51" name="Group 50">
              <a:extLst>
                <a:ext uri="{FF2B5EF4-FFF2-40B4-BE49-F238E27FC236}">
                  <a16:creationId xmlns:a16="http://schemas.microsoft.com/office/drawing/2014/main" id="{629529FD-626F-49F7-A991-ABFE1D4D6BE6}"/>
                </a:ext>
              </a:extLst>
            </p:cNvPr>
            <p:cNvGrpSpPr/>
            <p:nvPr/>
          </p:nvGrpSpPr>
          <p:grpSpPr>
            <a:xfrm>
              <a:off x="4440128" y="1896978"/>
              <a:ext cx="3659207" cy="830997"/>
              <a:chOff x="84223" y="1896978"/>
              <a:chExt cx="3659207" cy="830997"/>
            </a:xfrm>
          </p:grpSpPr>
          <p:sp>
            <p:nvSpPr>
              <p:cNvPr id="52" name="Rectangle 51">
                <a:extLst>
                  <a:ext uri="{FF2B5EF4-FFF2-40B4-BE49-F238E27FC236}">
                    <a16:creationId xmlns:a16="http://schemas.microsoft.com/office/drawing/2014/main" id="{F4075ADB-D63A-4390-B0BB-E976D5EB22FA}"/>
                  </a:ext>
                </a:extLst>
              </p:cNvPr>
              <p:cNvSpPr/>
              <p:nvPr/>
            </p:nvSpPr>
            <p:spPr>
              <a:xfrm>
                <a:off x="84223" y="1896978"/>
                <a:ext cx="3659207" cy="430887"/>
              </a:xfrm>
              <a:prstGeom prst="rect">
                <a:avLst/>
              </a:prstGeom>
            </p:spPr>
            <p:txBody>
              <a:bodyPr wrap="none">
                <a:spAutoFit/>
              </a:bodyPr>
              <a:lstStyle/>
              <a:p>
                <a:r>
                  <a:rPr lang="en-US" sz="2200" dirty="0">
                    <a:solidFill>
                      <a:srgbClr val="002060"/>
                    </a:solidFill>
                  </a:rPr>
                  <a:t>From regression slides 19-25 : </a:t>
                </a:r>
              </a:p>
            </p:txBody>
          </p:sp>
          <p:sp>
            <p:nvSpPr>
              <p:cNvPr id="54" name="Rectangle 53">
                <a:extLst>
                  <a:ext uri="{FF2B5EF4-FFF2-40B4-BE49-F238E27FC236}">
                    <a16:creationId xmlns:a16="http://schemas.microsoft.com/office/drawing/2014/main" id="{3B663278-B5CA-4444-AA0A-06CE6A46E712}"/>
                  </a:ext>
                </a:extLst>
              </p:cNvPr>
              <p:cNvSpPr/>
              <p:nvPr/>
            </p:nvSpPr>
            <p:spPr>
              <a:xfrm>
                <a:off x="1678941" y="2327865"/>
                <a:ext cx="1400833" cy="400110"/>
              </a:xfrm>
              <a:prstGeom prst="rect">
                <a:avLst/>
              </a:prstGeom>
            </p:spPr>
            <p:txBody>
              <a:bodyPr wrap="none">
                <a:spAutoFit/>
              </a:bodyPr>
              <a:lstStyle/>
              <a:p>
                <a:r>
                  <a:rPr lang="en-US" sz="2000" u="sng" dirty="0"/>
                  <a:t>numerically</a:t>
                </a:r>
                <a:endParaRPr lang="en-US" sz="2000" dirty="0"/>
              </a:p>
            </p:txBody>
          </p:sp>
        </p:grpSp>
        <p:pic>
          <p:nvPicPr>
            <p:cNvPr id="61" name="Picture 60">
              <a:extLst>
                <a:ext uri="{FF2B5EF4-FFF2-40B4-BE49-F238E27FC236}">
                  <a16:creationId xmlns:a16="http://schemas.microsoft.com/office/drawing/2014/main" id="{7C604684-7A71-49AA-9C1D-81D21C9245D3}"/>
                </a:ext>
              </a:extLst>
            </p:cNvPr>
            <p:cNvPicPr>
              <a:picLocks noChangeAspect="1"/>
            </p:cNvPicPr>
            <p:nvPr/>
          </p:nvPicPr>
          <p:blipFill>
            <a:blip r:embed="rId4"/>
            <a:stretch>
              <a:fillRect/>
            </a:stretch>
          </p:blipFill>
          <p:spPr>
            <a:xfrm>
              <a:off x="4898444" y="2727176"/>
              <a:ext cx="3291840" cy="846945"/>
            </a:xfrm>
            <a:prstGeom prst="rect">
              <a:avLst/>
            </a:prstGeom>
          </p:spPr>
        </p:pic>
        <p:sp>
          <p:nvSpPr>
            <p:cNvPr id="62" name="TextBox 61">
              <a:extLst>
                <a:ext uri="{FF2B5EF4-FFF2-40B4-BE49-F238E27FC236}">
                  <a16:creationId xmlns:a16="http://schemas.microsoft.com/office/drawing/2014/main" id="{A1A9FA8F-78BB-44BC-A270-69BA787B9DE2}"/>
                </a:ext>
              </a:extLst>
            </p:cNvPr>
            <p:cNvSpPr txBox="1"/>
            <p:nvPr/>
          </p:nvSpPr>
          <p:spPr>
            <a:xfrm>
              <a:off x="5244466" y="3699518"/>
              <a:ext cx="36869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Approximate gradient by using a small step size </a:t>
              </a:r>
              <a:r>
                <a:rPr lang="en-US" i="1" dirty="0">
                  <a:solidFill>
                    <a:srgbClr val="002060"/>
                  </a:solidFill>
                </a:rPr>
                <a:t>h</a:t>
              </a:r>
              <a:r>
                <a:rPr lang="en-US" dirty="0">
                  <a:solidFill>
                    <a:srgbClr val="002060"/>
                  </a:solidFill>
                </a:rPr>
                <a:t>.</a:t>
              </a:r>
            </a:p>
            <a:p>
              <a:pPr marL="285750" indent="-285750">
                <a:buFont typeface="Arial" panose="020B0604020202020204" pitchFamily="34" charset="0"/>
                <a:buChar char="•"/>
              </a:pPr>
              <a:r>
                <a:rPr lang="en-US" dirty="0">
                  <a:solidFill>
                    <a:srgbClr val="002060"/>
                  </a:solidFill>
                </a:rPr>
                <a:t>For each dimension of </a:t>
              </a:r>
              <a:r>
                <a:rPr lang="en-US" i="1" dirty="0">
                  <a:solidFill>
                    <a:srgbClr val="002060"/>
                  </a:solidFill>
                </a:rPr>
                <a:t>w</a:t>
              </a:r>
              <a:r>
                <a:rPr lang="en-US" dirty="0">
                  <a:solidFill>
                    <a:srgbClr val="002060"/>
                  </a:solidFill>
                </a:rPr>
                <a:t>: Ask the black box for the loss before and after the dimension is incremented by </a:t>
              </a:r>
              <a:r>
                <a:rPr lang="en-US" i="1" dirty="0">
                  <a:solidFill>
                    <a:srgbClr val="002060"/>
                  </a:solidFill>
                </a:rPr>
                <a:t>h </a:t>
              </a:r>
              <a:r>
                <a:rPr lang="en-US" dirty="0">
                  <a:solidFill>
                    <a:srgbClr val="002060"/>
                  </a:solidFill>
                </a:rPr>
                <a:t>(represented by f(x) and f(</a:t>
              </a:r>
              <a:r>
                <a:rPr lang="en-US" dirty="0" err="1">
                  <a:solidFill>
                    <a:srgbClr val="002060"/>
                  </a:solidFill>
                </a:rPr>
                <a:t>x+h</a:t>
              </a:r>
              <a:r>
                <a:rPr lang="en-US" dirty="0">
                  <a:solidFill>
                    <a:srgbClr val="002060"/>
                  </a:solidFill>
                </a:rPr>
                <a:t>) above).</a:t>
              </a:r>
            </a:p>
            <a:p>
              <a:pPr marL="285750" indent="-285750">
                <a:buFont typeface="Arial" panose="020B0604020202020204" pitchFamily="34" charset="0"/>
                <a:buChar char="•"/>
              </a:pPr>
              <a:r>
                <a:rPr lang="en-US" dirty="0">
                  <a:solidFill>
                    <a:srgbClr val="002060"/>
                  </a:solidFill>
                </a:rPr>
                <a:t>Use (</a:t>
              </a:r>
              <a:r>
                <a:rPr lang="en-US" dirty="0" err="1">
                  <a:solidFill>
                    <a:srgbClr val="002060"/>
                  </a:solidFill>
                </a:rPr>
                <a:t>loss</a:t>
              </a:r>
              <a:r>
                <a:rPr lang="en-US" baseline="-25000" dirty="0" err="1">
                  <a:solidFill>
                    <a:srgbClr val="002060"/>
                  </a:solidFill>
                </a:rPr>
                <a:t>new</a:t>
              </a:r>
              <a:r>
                <a:rPr lang="en-US" dirty="0">
                  <a:solidFill>
                    <a:srgbClr val="002060"/>
                  </a:solidFill>
                </a:rPr>
                <a:t> – </a:t>
              </a:r>
              <a:r>
                <a:rPr lang="en-US" dirty="0" err="1">
                  <a:solidFill>
                    <a:srgbClr val="002060"/>
                  </a:solidFill>
                </a:rPr>
                <a:t>loss</a:t>
              </a:r>
              <a:r>
                <a:rPr lang="en-US" baseline="-25000" dirty="0" err="1">
                  <a:solidFill>
                    <a:srgbClr val="002060"/>
                  </a:solidFill>
                </a:rPr>
                <a:t>old</a:t>
              </a:r>
              <a:r>
                <a:rPr lang="en-US" dirty="0">
                  <a:solidFill>
                    <a:srgbClr val="002060"/>
                  </a:solidFill>
                </a:rPr>
                <a:t>)</a:t>
              </a:r>
              <a:r>
                <a:rPr lang="en-US" baseline="-25000" dirty="0">
                  <a:solidFill>
                    <a:srgbClr val="002060"/>
                  </a:solidFill>
                </a:rPr>
                <a:t> </a:t>
              </a:r>
              <a:r>
                <a:rPr lang="en-US" dirty="0">
                  <a:solidFill>
                    <a:srgbClr val="002060"/>
                  </a:solidFill>
                </a:rPr>
                <a:t> / h to estimate the gradient.</a:t>
              </a:r>
            </a:p>
          </p:txBody>
        </p:sp>
      </p:grpSp>
    </p:spTree>
    <p:extLst>
      <p:ext uri="{BB962C8B-B14F-4D97-AF65-F5344CB8AC3E}">
        <p14:creationId xmlns:p14="http://schemas.microsoft.com/office/powerpoint/2010/main" val="198857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7518725" cy="461665"/>
          </a:xfrm>
          <a:prstGeom prst="rect">
            <a:avLst/>
          </a:prstGeom>
        </p:spPr>
        <p:txBody>
          <a:bodyPr wrap="none">
            <a:spAutoFit/>
          </a:bodyPr>
          <a:lstStyle/>
          <a:p>
            <a:r>
              <a:rPr lang="en-US" sz="2400" b="1" dirty="0">
                <a:solidFill>
                  <a:srgbClr val="555555"/>
                </a:solidFill>
                <a:latin typeface="OpenSans-Bold"/>
              </a:rPr>
              <a:t>#9: </a:t>
            </a:r>
            <a:r>
              <a:rPr lang="en-US" sz="2400" dirty="0">
                <a:solidFill>
                  <a:srgbClr val="555555"/>
                </a:solidFill>
                <a:latin typeface="OpenSans-Bold"/>
              </a:rPr>
              <a:t>Being very sensitive to the training set is always good.</a:t>
            </a:r>
            <a:endParaRPr lang="en-US" sz="2400" dirty="0"/>
          </a:p>
        </p:txBody>
      </p:sp>
      <p:sp>
        <p:nvSpPr>
          <p:cNvPr id="8" name="Rectangle 7">
            <a:extLst>
              <a:ext uri="{FF2B5EF4-FFF2-40B4-BE49-F238E27FC236}">
                <a16:creationId xmlns:a16="http://schemas.microsoft.com/office/drawing/2014/main" id="{EE6FC513-2AFC-4DF9-B950-3E695E4F602D}"/>
              </a:ext>
            </a:extLst>
          </p:cNvPr>
          <p:cNvSpPr/>
          <p:nvPr/>
        </p:nvSpPr>
        <p:spPr>
          <a:xfrm>
            <a:off x="701812" y="1016969"/>
            <a:ext cx="809581" cy="461665"/>
          </a:xfrm>
          <a:prstGeom prst="rect">
            <a:avLst/>
          </a:prstGeom>
        </p:spPr>
        <p:txBody>
          <a:bodyPr wrap="none">
            <a:spAutoFit/>
          </a:bodyPr>
          <a:lstStyle/>
          <a:p>
            <a:r>
              <a:rPr lang="en-US" sz="2400" dirty="0">
                <a:solidFill>
                  <a:srgbClr val="00B050"/>
                </a:solidFill>
              </a:rPr>
              <a:t>False</a:t>
            </a:r>
            <a:endParaRPr lang="en-US" sz="2400" dirty="0"/>
          </a:p>
        </p:txBody>
      </p:sp>
      <p:grpSp>
        <p:nvGrpSpPr>
          <p:cNvPr id="6" name="Group 5">
            <a:extLst>
              <a:ext uri="{FF2B5EF4-FFF2-40B4-BE49-F238E27FC236}">
                <a16:creationId xmlns:a16="http://schemas.microsoft.com/office/drawing/2014/main" id="{D58BB5C6-BEDA-4AB5-9F62-08ACCF80FAA9}"/>
              </a:ext>
            </a:extLst>
          </p:cNvPr>
          <p:cNvGrpSpPr/>
          <p:nvPr/>
        </p:nvGrpSpPr>
        <p:grpSpPr>
          <a:xfrm>
            <a:off x="156438" y="1509412"/>
            <a:ext cx="8164100" cy="5094838"/>
            <a:chOff x="156438" y="1509412"/>
            <a:chExt cx="8164100" cy="5094838"/>
          </a:xfrm>
        </p:grpSpPr>
        <p:sp>
          <p:nvSpPr>
            <p:cNvPr id="21" name="Rectangle 20">
              <a:extLst>
                <a:ext uri="{FF2B5EF4-FFF2-40B4-BE49-F238E27FC236}">
                  <a16:creationId xmlns:a16="http://schemas.microsoft.com/office/drawing/2014/main" id="{5E2D1B1C-CA90-4FB5-9B37-5B019D0A4365}"/>
                </a:ext>
              </a:extLst>
            </p:cNvPr>
            <p:cNvSpPr/>
            <p:nvPr/>
          </p:nvSpPr>
          <p:spPr>
            <a:xfrm>
              <a:off x="324855" y="1509412"/>
              <a:ext cx="3595087" cy="430887"/>
            </a:xfrm>
            <a:prstGeom prst="rect">
              <a:avLst/>
            </a:prstGeom>
          </p:spPr>
          <p:txBody>
            <a:bodyPr wrap="none">
              <a:spAutoFit/>
            </a:bodyPr>
            <a:lstStyle/>
            <a:p>
              <a:r>
                <a:rPr lang="en-US" sz="2200" dirty="0">
                  <a:solidFill>
                    <a:srgbClr val="002060"/>
                  </a:solidFill>
                </a:rPr>
                <a:t>From regression slides 56-57: </a:t>
              </a:r>
            </a:p>
          </p:txBody>
        </p:sp>
        <p:pic>
          <p:nvPicPr>
            <p:cNvPr id="4" name="Picture 3">
              <a:extLst>
                <a:ext uri="{FF2B5EF4-FFF2-40B4-BE49-F238E27FC236}">
                  <a16:creationId xmlns:a16="http://schemas.microsoft.com/office/drawing/2014/main" id="{5C56284E-B986-4BE2-8EA9-CB2B7F9DAC8D}"/>
                </a:ext>
              </a:extLst>
            </p:cNvPr>
            <p:cNvPicPr>
              <a:picLocks noChangeAspect="1"/>
            </p:cNvPicPr>
            <p:nvPr/>
          </p:nvPicPr>
          <p:blipFill>
            <a:blip r:embed="rId3"/>
            <a:stretch>
              <a:fillRect/>
            </a:stretch>
          </p:blipFill>
          <p:spPr>
            <a:xfrm>
              <a:off x="156438" y="1963089"/>
              <a:ext cx="3931920" cy="3217055"/>
            </a:xfrm>
            <a:prstGeom prst="rect">
              <a:avLst/>
            </a:prstGeom>
          </p:spPr>
        </p:pic>
        <p:sp>
          <p:nvSpPr>
            <p:cNvPr id="24" name="Rectangle 23">
              <a:extLst>
                <a:ext uri="{FF2B5EF4-FFF2-40B4-BE49-F238E27FC236}">
                  <a16:creationId xmlns:a16="http://schemas.microsoft.com/office/drawing/2014/main" id="{4DD31936-EF38-4918-9506-1696F4E646E3}"/>
                </a:ext>
              </a:extLst>
            </p:cNvPr>
            <p:cNvSpPr/>
            <p:nvPr/>
          </p:nvSpPr>
          <p:spPr>
            <a:xfrm>
              <a:off x="474868" y="5287157"/>
              <a:ext cx="3445074" cy="1107996"/>
            </a:xfrm>
            <a:prstGeom prst="rect">
              <a:avLst/>
            </a:prstGeom>
          </p:spPr>
          <p:txBody>
            <a:bodyPr wrap="square">
              <a:spAutoFit/>
            </a:bodyPr>
            <a:lstStyle/>
            <a:p>
              <a:r>
                <a:rPr lang="en-US" sz="2200" dirty="0">
                  <a:solidFill>
                    <a:srgbClr val="002060"/>
                  </a:solidFill>
                </a:rPr>
                <a:t>Fitting the noise instead of the underlying trend (overfitting)</a:t>
              </a:r>
            </a:p>
          </p:txBody>
        </p:sp>
        <p:pic>
          <p:nvPicPr>
            <p:cNvPr id="5" name="Picture 4">
              <a:extLst>
                <a:ext uri="{FF2B5EF4-FFF2-40B4-BE49-F238E27FC236}">
                  <a16:creationId xmlns:a16="http://schemas.microsoft.com/office/drawing/2014/main" id="{0A9FE6D9-A586-4325-A38F-7030C630A798}"/>
                </a:ext>
              </a:extLst>
            </p:cNvPr>
            <p:cNvPicPr>
              <a:picLocks noChangeAspect="1"/>
            </p:cNvPicPr>
            <p:nvPr/>
          </p:nvPicPr>
          <p:blipFill>
            <a:blip r:embed="rId4"/>
            <a:stretch>
              <a:fillRect/>
            </a:stretch>
          </p:blipFill>
          <p:spPr>
            <a:xfrm>
              <a:off x="4440487" y="2714031"/>
              <a:ext cx="3880051" cy="2450407"/>
            </a:xfrm>
            <a:prstGeom prst="rect">
              <a:avLst/>
            </a:prstGeom>
          </p:spPr>
        </p:pic>
        <p:sp>
          <p:nvSpPr>
            <p:cNvPr id="26" name="Rectangle 25">
              <a:extLst>
                <a:ext uri="{FF2B5EF4-FFF2-40B4-BE49-F238E27FC236}">
                  <a16:creationId xmlns:a16="http://schemas.microsoft.com/office/drawing/2014/main" id="{3C00359F-A361-43D5-B49B-6E38CBBD1B6B}"/>
                </a:ext>
              </a:extLst>
            </p:cNvPr>
            <p:cNvSpPr/>
            <p:nvPr/>
          </p:nvSpPr>
          <p:spPr>
            <a:xfrm>
              <a:off x="4875464" y="5157700"/>
              <a:ext cx="3445074" cy="1446550"/>
            </a:xfrm>
            <a:prstGeom prst="rect">
              <a:avLst/>
            </a:prstGeom>
          </p:spPr>
          <p:txBody>
            <a:bodyPr wrap="square">
              <a:spAutoFit/>
            </a:bodyPr>
            <a:lstStyle/>
            <a:p>
              <a:r>
                <a:rPr lang="en-US" sz="2200" dirty="0">
                  <a:solidFill>
                    <a:srgbClr val="002060"/>
                  </a:solidFill>
                </a:rPr>
                <a:t>As # of parameters becomes very high, estimate of underlying trend poorer; ↑ error on test set.</a:t>
              </a:r>
            </a:p>
          </p:txBody>
        </p:sp>
      </p:grpSp>
    </p:spTree>
    <p:extLst>
      <p:ext uri="{BB962C8B-B14F-4D97-AF65-F5344CB8AC3E}">
        <p14:creationId xmlns:p14="http://schemas.microsoft.com/office/powerpoint/2010/main" val="348963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4" y="555304"/>
            <a:ext cx="7725961" cy="461665"/>
          </a:xfrm>
          <a:prstGeom prst="rect">
            <a:avLst/>
          </a:prstGeom>
        </p:spPr>
        <p:txBody>
          <a:bodyPr wrap="none">
            <a:spAutoFit/>
          </a:bodyPr>
          <a:lstStyle/>
          <a:p>
            <a:r>
              <a:rPr lang="en-US" sz="2400" b="1" dirty="0">
                <a:solidFill>
                  <a:srgbClr val="555555"/>
                </a:solidFill>
                <a:latin typeface="OpenSans-Bold"/>
              </a:rPr>
              <a:t>#10: </a:t>
            </a:r>
            <a:r>
              <a:rPr lang="en-US" sz="2400" dirty="0"/>
              <a:t>Being very insensitive to the training set is always good.</a:t>
            </a:r>
          </a:p>
        </p:txBody>
      </p:sp>
      <p:sp>
        <p:nvSpPr>
          <p:cNvPr id="8" name="Rectangle 7">
            <a:extLst>
              <a:ext uri="{FF2B5EF4-FFF2-40B4-BE49-F238E27FC236}">
                <a16:creationId xmlns:a16="http://schemas.microsoft.com/office/drawing/2014/main" id="{EE6FC513-2AFC-4DF9-B950-3E695E4F602D}"/>
              </a:ext>
            </a:extLst>
          </p:cNvPr>
          <p:cNvSpPr/>
          <p:nvPr/>
        </p:nvSpPr>
        <p:spPr>
          <a:xfrm>
            <a:off x="701812" y="1016969"/>
            <a:ext cx="809581" cy="461665"/>
          </a:xfrm>
          <a:prstGeom prst="rect">
            <a:avLst/>
          </a:prstGeom>
        </p:spPr>
        <p:txBody>
          <a:bodyPr wrap="none">
            <a:spAutoFit/>
          </a:bodyPr>
          <a:lstStyle/>
          <a:p>
            <a:r>
              <a:rPr lang="en-US" sz="2400" dirty="0">
                <a:solidFill>
                  <a:srgbClr val="00B050"/>
                </a:solidFill>
              </a:rPr>
              <a:t>False</a:t>
            </a:r>
            <a:endParaRPr lang="en-US" sz="2400" dirty="0"/>
          </a:p>
        </p:txBody>
      </p:sp>
      <p:sp>
        <p:nvSpPr>
          <p:cNvPr id="21" name="Rectangle 20">
            <a:extLst>
              <a:ext uri="{FF2B5EF4-FFF2-40B4-BE49-F238E27FC236}">
                <a16:creationId xmlns:a16="http://schemas.microsoft.com/office/drawing/2014/main" id="{5E2D1B1C-CA90-4FB5-9B37-5B019D0A4365}"/>
              </a:ext>
            </a:extLst>
          </p:cNvPr>
          <p:cNvSpPr/>
          <p:nvPr/>
        </p:nvSpPr>
        <p:spPr>
          <a:xfrm>
            <a:off x="324855" y="1509412"/>
            <a:ext cx="4495974" cy="430887"/>
          </a:xfrm>
          <a:prstGeom prst="rect">
            <a:avLst/>
          </a:prstGeom>
        </p:spPr>
        <p:txBody>
          <a:bodyPr wrap="none">
            <a:spAutoFit/>
          </a:bodyPr>
          <a:lstStyle/>
          <a:p>
            <a:r>
              <a:rPr lang="en-US" sz="2200" dirty="0">
                <a:solidFill>
                  <a:srgbClr val="002060"/>
                </a:solidFill>
              </a:rPr>
              <a:t>From regression slides and 54 and 57:</a:t>
            </a:r>
          </a:p>
        </p:txBody>
      </p:sp>
      <p:grpSp>
        <p:nvGrpSpPr>
          <p:cNvPr id="11" name="Group 10">
            <a:extLst>
              <a:ext uri="{FF2B5EF4-FFF2-40B4-BE49-F238E27FC236}">
                <a16:creationId xmlns:a16="http://schemas.microsoft.com/office/drawing/2014/main" id="{BBA15AAE-E135-4750-8AC7-B30063966CC1}"/>
              </a:ext>
            </a:extLst>
          </p:cNvPr>
          <p:cNvGrpSpPr/>
          <p:nvPr/>
        </p:nvGrpSpPr>
        <p:grpSpPr>
          <a:xfrm>
            <a:off x="474868" y="2714031"/>
            <a:ext cx="7845670" cy="3890219"/>
            <a:chOff x="474868" y="2714031"/>
            <a:chExt cx="7845670" cy="3890219"/>
          </a:xfrm>
        </p:grpSpPr>
        <p:sp>
          <p:nvSpPr>
            <p:cNvPr id="14" name="Rectangle 13">
              <a:extLst>
                <a:ext uri="{FF2B5EF4-FFF2-40B4-BE49-F238E27FC236}">
                  <a16:creationId xmlns:a16="http://schemas.microsoft.com/office/drawing/2014/main" id="{C505372B-CB87-4B41-A6BD-D2BF479328AE}"/>
                </a:ext>
              </a:extLst>
            </p:cNvPr>
            <p:cNvSpPr/>
            <p:nvPr/>
          </p:nvSpPr>
          <p:spPr>
            <a:xfrm>
              <a:off x="474868" y="5287157"/>
              <a:ext cx="3445074" cy="769441"/>
            </a:xfrm>
            <a:prstGeom prst="rect">
              <a:avLst/>
            </a:prstGeom>
          </p:spPr>
          <p:txBody>
            <a:bodyPr wrap="square">
              <a:spAutoFit/>
            </a:bodyPr>
            <a:lstStyle/>
            <a:p>
              <a:r>
                <a:rPr lang="en-US" sz="2200" dirty="0">
                  <a:solidFill>
                    <a:srgbClr val="002060"/>
                  </a:solidFill>
                </a:rPr>
                <a:t>Not enough flexibility to fit the underlying trend</a:t>
              </a:r>
            </a:p>
          </p:txBody>
        </p:sp>
        <p:pic>
          <p:nvPicPr>
            <p:cNvPr id="15" name="Picture 14">
              <a:extLst>
                <a:ext uri="{FF2B5EF4-FFF2-40B4-BE49-F238E27FC236}">
                  <a16:creationId xmlns:a16="http://schemas.microsoft.com/office/drawing/2014/main" id="{7F616BE3-319E-4F05-AFA0-3D35F403D837}"/>
                </a:ext>
              </a:extLst>
            </p:cNvPr>
            <p:cNvPicPr>
              <a:picLocks noChangeAspect="1"/>
            </p:cNvPicPr>
            <p:nvPr/>
          </p:nvPicPr>
          <p:blipFill>
            <a:blip r:embed="rId3"/>
            <a:stretch>
              <a:fillRect/>
            </a:stretch>
          </p:blipFill>
          <p:spPr>
            <a:xfrm>
              <a:off x="4440487" y="2714031"/>
              <a:ext cx="3880051" cy="2450407"/>
            </a:xfrm>
            <a:prstGeom prst="rect">
              <a:avLst/>
            </a:prstGeom>
          </p:spPr>
        </p:pic>
        <p:sp>
          <p:nvSpPr>
            <p:cNvPr id="16" name="Rectangle 15">
              <a:extLst>
                <a:ext uri="{FF2B5EF4-FFF2-40B4-BE49-F238E27FC236}">
                  <a16:creationId xmlns:a16="http://schemas.microsoft.com/office/drawing/2014/main" id="{25B1052E-F285-406E-8310-BEBA351C7C64}"/>
                </a:ext>
              </a:extLst>
            </p:cNvPr>
            <p:cNvSpPr/>
            <p:nvPr/>
          </p:nvSpPr>
          <p:spPr>
            <a:xfrm>
              <a:off x="4875464" y="5157700"/>
              <a:ext cx="3445074" cy="1446550"/>
            </a:xfrm>
            <a:prstGeom prst="rect">
              <a:avLst/>
            </a:prstGeom>
          </p:spPr>
          <p:txBody>
            <a:bodyPr wrap="square">
              <a:spAutoFit/>
            </a:bodyPr>
            <a:lstStyle/>
            <a:p>
              <a:r>
                <a:rPr lang="en-US" sz="2200" dirty="0">
                  <a:solidFill>
                    <a:srgbClr val="002060"/>
                  </a:solidFill>
                </a:rPr>
                <a:t>As # of parameters becomes very low, estimate of underlying trend poorer; ↑ error on test set.</a:t>
              </a:r>
            </a:p>
          </p:txBody>
        </p:sp>
      </p:grpSp>
      <p:pic>
        <p:nvPicPr>
          <p:cNvPr id="3" name="Picture 2">
            <a:extLst>
              <a:ext uri="{FF2B5EF4-FFF2-40B4-BE49-F238E27FC236}">
                <a16:creationId xmlns:a16="http://schemas.microsoft.com/office/drawing/2014/main" id="{FCBD97FD-CFD8-40A4-96BD-36484676DE0D}"/>
              </a:ext>
            </a:extLst>
          </p:cNvPr>
          <p:cNvPicPr>
            <a:picLocks noChangeAspect="1"/>
          </p:cNvPicPr>
          <p:nvPr/>
        </p:nvPicPr>
        <p:blipFill>
          <a:blip r:embed="rId4"/>
          <a:stretch>
            <a:fillRect/>
          </a:stretch>
        </p:blipFill>
        <p:spPr>
          <a:xfrm>
            <a:off x="557020" y="1964207"/>
            <a:ext cx="3420630" cy="3299041"/>
          </a:xfrm>
          <a:prstGeom prst="rect">
            <a:avLst/>
          </a:prstGeom>
        </p:spPr>
      </p:pic>
    </p:spTree>
    <p:extLst>
      <p:ext uri="{BB962C8B-B14F-4D97-AF65-F5344CB8AC3E}">
        <p14:creationId xmlns:p14="http://schemas.microsoft.com/office/powerpoint/2010/main" val="412055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Socrative Quiz review requests (all for Oct. 2 quiz)</a:t>
            </a:r>
          </a:p>
        </p:txBody>
      </p:sp>
      <p:sp>
        <p:nvSpPr>
          <p:cNvPr id="7" name="Rectangle 6">
            <a:extLst>
              <a:ext uri="{FF2B5EF4-FFF2-40B4-BE49-F238E27FC236}">
                <a16:creationId xmlns:a16="http://schemas.microsoft.com/office/drawing/2014/main" id="{372BDDB1-C346-4ADA-987B-8D97D0F378F4}"/>
              </a:ext>
            </a:extLst>
          </p:cNvPr>
          <p:cNvSpPr/>
          <p:nvPr/>
        </p:nvSpPr>
        <p:spPr>
          <a:xfrm>
            <a:off x="212553" y="555304"/>
            <a:ext cx="8606591" cy="1200329"/>
          </a:xfrm>
          <a:prstGeom prst="rect">
            <a:avLst/>
          </a:prstGeom>
        </p:spPr>
        <p:txBody>
          <a:bodyPr wrap="square">
            <a:spAutoFit/>
          </a:bodyPr>
          <a:lstStyle/>
          <a:p>
            <a:r>
              <a:rPr lang="en-US" sz="2400" b="1" dirty="0">
                <a:solidFill>
                  <a:srgbClr val="555555"/>
                </a:solidFill>
                <a:latin typeface="OpenSans-Bold"/>
              </a:rPr>
              <a:t>#11: </a:t>
            </a:r>
            <a:r>
              <a:rPr lang="en-US" sz="2400" dirty="0"/>
              <a:t>To determine the optimal complexity of our model, we try all</a:t>
            </a:r>
          </a:p>
          <a:p>
            <a:r>
              <a:rPr lang="en-US" sz="2400" dirty="0"/>
              <a:t>complexities on the test set, and pick the model with the</a:t>
            </a:r>
          </a:p>
          <a:p>
            <a:r>
              <a:rPr lang="en-US" sz="2400" dirty="0"/>
              <a:t>lowest error on the test set.</a:t>
            </a:r>
          </a:p>
        </p:txBody>
      </p:sp>
      <p:sp>
        <p:nvSpPr>
          <p:cNvPr id="8" name="Rectangle 7">
            <a:extLst>
              <a:ext uri="{FF2B5EF4-FFF2-40B4-BE49-F238E27FC236}">
                <a16:creationId xmlns:a16="http://schemas.microsoft.com/office/drawing/2014/main" id="{EE6FC513-2AFC-4DF9-B950-3E695E4F602D}"/>
              </a:ext>
            </a:extLst>
          </p:cNvPr>
          <p:cNvSpPr/>
          <p:nvPr/>
        </p:nvSpPr>
        <p:spPr>
          <a:xfrm>
            <a:off x="3898946" y="1293968"/>
            <a:ext cx="809581" cy="461665"/>
          </a:xfrm>
          <a:prstGeom prst="rect">
            <a:avLst/>
          </a:prstGeom>
        </p:spPr>
        <p:txBody>
          <a:bodyPr wrap="none">
            <a:spAutoFit/>
          </a:bodyPr>
          <a:lstStyle/>
          <a:p>
            <a:r>
              <a:rPr lang="en-US" sz="2400" dirty="0">
                <a:solidFill>
                  <a:srgbClr val="00B050"/>
                </a:solidFill>
              </a:rPr>
              <a:t>False</a:t>
            </a:r>
            <a:endParaRPr lang="en-US" sz="2400" dirty="0"/>
          </a:p>
        </p:txBody>
      </p:sp>
      <p:grpSp>
        <p:nvGrpSpPr>
          <p:cNvPr id="6" name="Group 5">
            <a:extLst>
              <a:ext uri="{FF2B5EF4-FFF2-40B4-BE49-F238E27FC236}">
                <a16:creationId xmlns:a16="http://schemas.microsoft.com/office/drawing/2014/main" id="{B4ACF442-D198-4E40-81CF-1062A14936CC}"/>
              </a:ext>
            </a:extLst>
          </p:cNvPr>
          <p:cNvGrpSpPr/>
          <p:nvPr/>
        </p:nvGrpSpPr>
        <p:grpSpPr>
          <a:xfrm>
            <a:off x="212553" y="1833154"/>
            <a:ext cx="8931447" cy="4601836"/>
            <a:chOff x="212553" y="1833154"/>
            <a:chExt cx="8931447" cy="4601836"/>
          </a:xfrm>
        </p:grpSpPr>
        <p:sp>
          <p:nvSpPr>
            <p:cNvPr id="30" name="Rectangle 29">
              <a:extLst>
                <a:ext uri="{FF2B5EF4-FFF2-40B4-BE49-F238E27FC236}">
                  <a16:creationId xmlns:a16="http://schemas.microsoft.com/office/drawing/2014/main" id="{1962FAEE-C42F-48AE-97FE-0852E571860A}"/>
                </a:ext>
              </a:extLst>
            </p:cNvPr>
            <p:cNvSpPr/>
            <p:nvPr/>
          </p:nvSpPr>
          <p:spPr>
            <a:xfrm>
              <a:off x="212553" y="1833154"/>
              <a:ext cx="3974742" cy="430887"/>
            </a:xfrm>
            <a:prstGeom prst="rect">
              <a:avLst/>
            </a:prstGeom>
          </p:spPr>
          <p:txBody>
            <a:bodyPr wrap="none">
              <a:spAutoFit/>
            </a:bodyPr>
            <a:lstStyle/>
            <a:p>
              <a:r>
                <a:rPr lang="en-US" sz="2200" dirty="0">
                  <a:solidFill>
                    <a:srgbClr val="002060"/>
                  </a:solidFill>
                </a:rPr>
                <a:t>Paraphrasing regression slide 69:</a:t>
              </a:r>
            </a:p>
          </p:txBody>
        </p:sp>
        <p:sp>
          <p:nvSpPr>
            <p:cNvPr id="63" name="TextBox 62">
              <a:extLst>
                <a:ext uri="{FF2B5EF4-FFF2-40B4-BE49-F238E27FC236}">
                  <a16:creationId xmlns:a16="http://schemas.microsoft.com/office/drawing/2014/main" id="{9A47B3BE-75BE-4833-8A16-B9128246E7DF}"/>
                </a:ext>
              </a:extLst>
            </p:cNvPr>
            <p:cNvSpPr txBox="1"/>
            <p:nvPr/>
          </p:nvSpPr>
          <p:spPr>
            <a:xfrm>
              <a:off x="303605" y="2341562"/>
              <a:ext cx="476943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Do this on a validation set, not the test set.</a:t>
              </a:r>
            </a:p>
            <a:p>
              <a:pPr marL="742950" lvl="1" indent="-285750">
                <a:buFont typeface="Arial" panose="020B0604020202020204" pitchFamily="34" charset="0"/>
                <a:buChar char="•"/>
              </a:pPr>
              <a:r>
                <a:rPr lang="en-US" sz="2000" dirty="0"/>
                <a:t>This is often a random subset of the training data that is held out (like in Part 2 of HW4).</a:t>
              </a:r>
            </a:p>
            <a:p>
              <a:pPr marL="742950" lvl="1" indent="-285750">
                <a:buFont typeface="Arial" panose="020B0604020202020204" pitchFamily="34" charset="0"/>
                <a:buChar char="•"/>
              </a:pPr>
              <a:r>
                <a:rPr lang="en-US" sz="2000" dirty="0"/>
                <a:t>Performance on the validation data set is expected to be a good estimate of that which would be seen with the test set (i.e., it should be close to the red curve).</a:t>
              </a:r>
            </a:p>
            <a:p>
              <a:pPr marL="742950" lvl="1" indent="-285750">
                <a:buFont typeface="Arial" panose="020B0604020202020204" pitchFamily="34" charset="0"/>
                <a:buChar char="•"/>
              </a:pPr>
              <a:r>
                <a:rPr lang="en-US" sz="2000" dirty="0"/>
                <a:t>Evaluation on the test set should not occur until all decisions regarding the model are finalized. </a:t>
              </a:r>
            </a:p>
          </p:txBody>
        </p:sp>
        <p:pic>
          <p:nvPicPr>
            <p:cNvPr id="64" name="Picture 63">
              <a:extLst>
                <a:ext uri="{FF2B5EF4-FFF2-40B4-BE49-F238E27FC236}">
                  <a16:creationId xmlns:a16="http://schemas.microsoft.com/office/drawing/2014/main" id="{6AF8488F-2FFD-4D5D-8BB0-89D49103C6F4}"/>
                </a:ext>
              </a:extLst>
            </p:cNvPr>
            <p:cNvPicPr>
              <a:picLocks noChangeAspect="1"/>
            </p:cNvPicPr>
            <p:nvPr/>
          </p:nvPicPr>
          <p:blipFill>
            <a:blip r:embed="rId3"/>
            <a:stretch>
              <a:fillRect/>
            </a:stretch>
          </p:blipFill>
          <p:spPr>
            <a:xfrm>
              <a:off x="5263949" y="3877164"/>
              <a:ext cx="3880051" cy="2450407"/>
            </a:xfrm>
            <a:prstGeom prst="rect">
              <a:avLst/>
            </a:prstGeom>
          </p:spPr>
        </p:pic>
      </p:grpSp>
    </p:spTree>
    <p:extLst>
      <p:ext uri="{BB962C8B-B14F-4D97-AF65-F5344CB8AC3E}">
        <p14:creationId xmlns:p14="http://schemas.microsoft.com/office/powerpoint/2010/main" val="27359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Logistic regression exercise: Data</a:t>
            </a:r>
          </a:p>
        </p:txBody>
      </p:sp>
      <p:sp>
        <p:nvSpPr>
          <p:cNvPr id="12" name="TextBox 11">
            <a:extLst>
              <a:ext uri="{FF2B5EF4-FFF2-40B4-BE49-F238E27FC236}">
                <a16:creationId xmlns:a16="http://schemas.microsoft.com/office/drawing/2014/main" id="{F5406307-4535-4192-A82F-6ED75592DF98}"/>
              </a:ext>
            </a:extLst>
          </p:cNvPr>
          <p:cNvSpPr txBox="1"/>
          <p:nvPr/>
        </p:nvSpPr>
        <p:spPr>
          <a:xfrm>
            <a:off x="186149" y="1585049"/>
            <a:ext cx="7761768" cy="769441"/>
          </a:xfrm>
          <a:prstGeom prst="rect">
            <a:avLst/>
          </a:prstGeom>
        </p:spPr>
        <p:txBody>
          <a:bodyPr wrap="square" rtlCol="0">
            <a:spAutoFit/>
          </a:bodyPr>
          <a:lstStyle/>
          <a:p>
            <a:pPr lvl="1"/>
            <a:r>
              <a:rPr lang="en-US" sz="2200" dirty="0">
                <a:hlinkClick r:id="rId3"/>
              </a:rPr>
              <a:t>https://github.com/kc13/CS1675/rec6_LR_data.mat</a:t>
            </a:r>
            <a:endParaRPr lang="en-US" sz="2200" dirty="0"/>
          </a:p>
          <a:p>
            <a:pPr lvl="1"/>
            <a:endParaRPr lang="en-US" sz="2200" dirty="0"/>
          </a:p>
        </p:txBody>
      </p:sp>
      <p:sp>
        <p:nvSpPr>
          <p:cNvPr id="13" name="TextBox 12">
            <a:extLst>
              <a:ext uri="{FF2B5EF4-FFF2-40B4-BE49-F238E27FC236}">
                <a16:creationId xmlns:a16="http://schemas.microsoft.com/office/drawing/2014/main" id="{05026706-157A-4EB5-B0ED-33441E879E1A}"/>
              </a:ext>
            </a:extLst>
          </p:cNvPr>
          <p:cNvSpPr txBox="1"/>
          <p:nvPr/>
        </p:nvSpPr>
        <p:spPr>
          <a:xfrm>
            <a:off x="218980" y="523220"/>
            <a:ext cx="7481231" cy="2800767"/>
          </a:xfrm>
          <a:prstGeom prst="rect">
            <a:avLst/>
          </a:prstGeom>
        </p:spPr>
        <p:txBody>
          <a:bodyPr wrap="square" rtlCol="0">
            <a:spAutoFit/>
          </a:bodyPr>
          <a:lstStyle/>
          <a:p>
            <a:pPr marL="342900" indent="-342900">
              <a:buFont typeface="Arial" panose="020B0604020202020204" pitchFamily="34" charset="0"/>
              <a:buChar char="•"/>
            </a:pPr>
            <a:r>
              <a:rPr lang="en-US" sz="2200" dirty="0"/>
              <a:t>Same as recitation 5 (KNN) </a:t>
            </a:r>
            <a:r>
              <a:rPr lang="en-US" sz="2200" u="sng" dirty="0"/>
              <a:t>except</a:t>
            </a:r>
            <a:r>
              <a:rPr lang="en-US" sz="2200" dirty="0"/>
              <a:t> a bias term has been added to </a:t>
            </a:r>
            <a:r>
              <a:rPr lang="en-US" sz="2200" dirty="0" err="1"/>
              <a:t>xTrain</a:t>
            </a:r>
            <a:r>
              <a:rPr lang="en-US" sz="2200" dirty="0"/>
              <a:t> and </a:t>
            </a:r>
            <a:r>
              <a:rPr lang="en-US" sz="2200" dirty="0" err="1"/>
              <a:t>xTest</a:t>
            </a:r>
            <a:r>
              <a:rPr lang="en-US" sz="2200" dirty="0"/>
              <a:t>.   </a:t>
            </a:r>
          </a:p>
          <a:p>
            <a:pPr marL="342900" indent="-342900">
              <a:buFont typeface="Arial" panose="020B0604020202020204" pitchFamily="34" charset="0"/>
              <a:buChar char="•"/>
            </a:pPr>
            <a:r>
              <a:rPr lang="en-US" sz="2200" dirty="0"/>
              <a:t>To access, download from here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and load into </a:t>
            </a:r>
            <a:r>
              <a:rPr lang="en-US" sz="2200" dirty="0" err="1"/>
              <a:t>Matlab</a:t>
            </a:r>
            <a:r>
              <a:rPr lang="en-US" sz="2200" dirty="0"/>
              <a:t> with load()</a:t>
            </a:r>
          </a:p>
          <a:p>
            <a:pPr marL="342900" indent="-342900">
              <a:buFont typeface="Arial" panose="020B0604020202020204" pitchFamily="34" charset="0"/>
              <a:buChar char="•"/>
            </a:pPr>
            <a:r>
              <a:rPr lang="en-US" sz="2200" dirty="0"/>
              <a:t>Alternatively, copy this:</a:t>
            </a:r>
          </a:p>
          <a:p>
            <a:endParaRPr lang="en-US" sz="2200" dirty="0"/>
          </a:p>
        </p:txBody>
      </p:sp>
      <p:pic>
        <p:nvPicPr>
          <p:cNvPr id="14" name="Picture 13">
            <a:extLst>
              <a:ext uri="{FF2B5EF4-FFF2-40B4-BE49-F238E27FC236}">
                <a16:creationId xmlns:a16="http://schemas.microsoft.com/office/drawing/2014/main" id="{D3BA868B-8FBC-4F6B-B675-39DB2F4D442A}"/>
              </a:ext>
            </a:extLst>
          </p:cNvPr>
          <p:cNvPicPr>
            <a:picLocks noChangeAspect="1"/>
          </p:cNvPicPr>
          <p:nvPr/>
        </p:nvPicPr>
        <p:blipFill>
          <a:blip r:embed="rId4"/>
          <a:stretch>
            <a:fillRect/>
          </a:stretch>
        </p:blipFill>
        <p:spPr>
          <a:xfrm>
            <a:off x="4572000" y="2532491"/>
            <a:ext cx="2893871" cy="4032504"/>
          </a:xfrm>
          <a:prstGeom prst="rect">
            <a:avLst/>
          </a:prstGeom>
        </p:spPr>
      </p:pic>
      <p:pic>
        <p:nvPicPr>
          <p:cNvPr id="15" name="Picture 14">
            <a:extLst>
              <a:ext uri="{FF2B5EF4-FFF2-40B4-BE49-F238E27FC236}">
                <a16:creationId xmlns:a16="http://schemas.microsoft.com/office/drawing/2014/main" id="{0D3D56AF-97FD-406B-9A72-7F7639760817}"/>
              </a:ext>
            </a:extLst>
          </p:cNvPr>
          <p:cNvPicPr>
            <a:picLocks noChangeAspect="1"/>
          </p:cNvPicPr>
          <p:nvPr/>
        </p:nvPicPr>
        <p:blipFill>
          <a:blip r:embed="rId5"/>
          <a:stretch>
            <a:fillRect/>
          </a:stretch>
        </p:blipFill>
        <p:spPr>
          <a:xfrm>
            <a:off x="6286466" y="2532491"/>
            <a:ext cx="2893152" cy="4031503"/>
          </a:xfrm>
          <a:prstGeom prst="rect">
            <a:avLst/>
          </a:prstGeom>
        </p:spPr>
      </p:pic>
    </p:spTree>
    <p:extLst>
      <p:ext uri="{BB962C8B-B14F-4D97-AF65-F5344CB8AC3E}">
        <p14:creationId xmlns:p14="http://schemas.microsoft.com/office/powerpoint/2010/main" val="28349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954107"/>
          </a:xfrm>
          <a:prstGeom prst="rect">
            <a:avLst/>
          </a:prstGeom>
        </p:spPr>
        <p:txBody>
          <a:bodyPr rtlCol="0">
            <a:spAutoFit/>
          </a:bodyPr>
          <a:lstStyle/>
          <a:p>
            <a:r>
              <a:rPr lang="en-US" sz="2800" dirty="0">
                <a:solidFill>
                  <a:srgbClr val="002060"/>
                </a:solidFill>
              </a:rPr>
              <a:t>Logistic regression (with images from classification slides / whiteboard notes)</a:t>
            </a:r>
          </a:p>
        </p:txBody>
      </p:sp>
      <p:sp>
        <p:nvSpPr>
          <p:cNvPr id="7" name="TextBox 6">
            <a:extLst>
              <a:ext uri="{FF2B5EF4-FFF2-40B4-BE49-F238E27FC236}">
                <a16:creationId xmlns:a16="http://schemas.microsoft.com/office/drawing/2014/main" id="{63C023A8-F33F-43CA-97B1-13E12D70BC9E}"/>
              </a:ext>
            </a:extLst>
          </p:cNvPr>
          <p:cNvSpPr txBox="1"/>
          <p:nvPr/>
        </p:nvSpPr>
        <p:spPr>
          <a:xfrm>
            <a:off x="326417" y="1002235"/>
            <a:ext cx="7481231" cy="830997"/>
          </a:xfrm>
          <a:prstGeom prst="rect">
            <a:avLst/>
          </a:prstGeom>
        </p:spPr>
        <p:txBody>
          <a:bodyPr wrap="square" rtlCol="0">
            <a:spAutoFit/>
          </a:bodyPr>
          <a:lstStyle/>
          <a:p>
            <a:pPr marL="342900" indent="-342900">
              <a:buFont typeface="Arial" panose="020B0604020202020204" pitchFamily="34" charset="0"/>
              <a:buChar char="•"/>
            </a:pPr>
            <a:r>
              <a:rPr lang="en-US" sz="2400" u="sng" dirty="0"/>
              <a:t>Goal</a:t>
            </a:r>
            <a:r>
              <a:rPr lang="en-US" sz="2400" dirty="0"/>
              <a:t>: Given a vector of features, what is the probability that the correct label should be a 1?</a:t>
            </a:r>
            <a:endParaRPr lang="en-US" sz="2400" u="sng" dirty="0"/>
          </a:p>
        </p:txBody>
      </p:sp>
      <p:pic>
        <p:nvPicPr>
          <p:cNvPr id="3" name="Picture 2">
            <a:extLst>
              <a:ext uri="{FF2B5EF4-FFF2-40B4-BE49-F238E27FC236}">
                <a16:creationId xmlns:a16="http://schemas.microsoft.com/office/drawing/2014/main" id="{324957CC-50DB-4B73-A97B-36A4F6994D50}"/>
              </a:ext>
            </a:extLst>
          </p:cNvPr>
          <p:cNvPicPr>
            <a:picLocks noChangeAspect="1"/>
          </p:cNvPicPr>
          <p:nvPr/>
        </p:nvPicPr>
        <p:blipFill>
          <a:blip r:embed="rId3"/>
          <a:stretch>
            <a:fillRect/>
          </a:stretch>
        </p:blipFill>
        <p:spPr>
          <a:xfrm>
            <a:off x="2573577" y="1833232"/>
            <a:ext cx="2294325" cy="772560"/>
          </a:xfrm>
          <a:prstGeom prst="rect">
            <a:avLst/>
          </a:prstGeom>
        </p:spPr>
      </p:pic>
      <p:sp>
        <p:nvSpPr>
          <p:cNvPr id="11" name="TextBox 10">
            <a:extLst>
              <a:ext uri="{FF2B5EF4-FFF2-40B4-BE49-F238E27FC236}">
                <a16:creationId xmlns:a16="http://schemas.microsoft.com/office/drawing/2014/main" id="{05BEF3D2-6C1F-4996-B787-61C27578B0C1}"/>
              </a:ext>
            </a:extLst>
          </p:cNvPr>
          <p:cNvSpPr txBox="1"/>
          <p:nvPr/>
        </p:nvSpPr>
        <p:spPr>
          <a:xfrm>
            <a:off x="326416" y="2674488"/>
            <a:ext cx="7481231" cy="461665"/>
          </a:xfrm>
          <a:prstGeom prst="rect">
            <a:avLst/>
          </a:prstGeom>
        </p:spPr>
        <p:txBody>
          <a:bodyPr wrap="square" rtlCol="0">
            <a:spAutoFit/>
          </a:bodyPr>
          <a:lstStyle/>
          <a:p>
            <a:pPr marL="342900" indent="-342900">
              <a:buFont typeface="Arial" panose="020B0604020202020204" pitchFamily="34" charset="0"/>
              <a:buChar char="•"/>
            </a:pPr>
            <a:r>
              <a:rPr lang="en-US" sz="2400" u="sng" dirty="0"/>
              <a:t>Model</a:t>
            </a:r>
            <a:r>
              <a:rPr lang="en-US" sz="2400" dirty="0"/>
              <a:t>: </a:t>
            </a:r>
            <a:endParaRPr lang="en-US" sz="2400" u="sng" dirty="0"/>
          </a:p>
        </p:txBody>
      </p:sp>
      <p:pic>
        <p:nvPicPr>
          <p:cNvPr id="5" name="Picture 4">
            <a:extLst>
              <a:ext uri="{FF2B5EF4-FFF2-40B4-BE49-F238E27FC236}">
                <a16:creationId xmlns:a16="http://schemas.microsoft.com/office/drawing/2014/main" id="{88B1A704-1EA8-4928-915C-AFDD25EBF91E}"/>
              </a:ext>
            </a:extLst>
          </p:cNvPr>
          <p:cNvPicPr>
            <a:picLocks noChangeAspect="1"/>
          </p:cNvPicPr>
          <p:nvPr/>
        </p:nvPicPr>
        <p:blipFill>
          <a:blip r:embed="rId4"/>
          <a:stretch>
            <a:fillRect/>
          </a:stretch>
        </p:blipFill>
        <p:spPr>
          <a:xfrm>
            <a:off x="630349" y="3228550"/>
            <a:ext cx="5645430" cy="2352480"/>
          </a:xfrm>
          <a:prstGeom prst="rect">
            <a:avLst/>
          </a:prstGeom>
        </p:spPr>
      </p:pic>
      <p:cxnSp>
        <p:nvCxnSpPr>
          <p:cNvPr id="8" name="Straight Arrow Connector 7">
            <a:extLst>
              <a:ext uri="{FF2B5EF4-FFF2-40B4-BE49-F238E27FC236}">
                <a16:creationId xmlns:a16="http://schemas.microsoft.com/office/drawing/2014/main" id="{82545D8F-6325-45F5-897D-4DE576865BCF}"/>
              </a:ext>
            </a:extLst>
          </p:cNvPr>
          <p:cNvCxnSpPr/>
          <p:nvPr/>
        </p:nvCxnSpPr>
        <p:spPr>
          <a:xfrm flipH="1">
            <a:off x="3838073" y="2905320"/>
            <a:ext cx="1467853" cy="39704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F2C809-916E-46C5-969F-7FF871F8CE55}"/>
              </a:ext>
            </a:extLst>
          </p:cNvPr>
          <p:cNvSpPr txBox="1"/>
          <p:nvPr/>
        </p:nvSpPr>
        <p:spPr>
          <a:xfrm>
            <a:off x="5462337" y="2429769"/>
            <a:ext cx="3051314" cy="923330"/>
          </a:xfrm>
          <a:prstGeom prst="rect">
            <a:avLst/>
          </a:prstGeom>
          <a:noFill/>
        </p:spPr>
        <p:txBody>
          <a:bodyPr wrap="square" rtlCol="0">
            <a:spAutoFit/>
          </a:bodyPr>
          <a:lstStyle/>
          <a:p>
            <a:r>
              <a:rPr lang="en-US" dirty="0"/>
              <a:t>As with linear regression, we can use a single </a:t>
            </a:r>
            <a:r>
              <a:rPr lang="en-US" b="1" dirty="0"/>
              <a:t>w</a:t>
            </a:r>
            <a:r>
              <a:rPr lang="en-US" dirty="0"/>
              <a:t> vector if we add a bias dimension to </a:t>
            </a:r>
            <a:r>
              <a:rPr lang="en-US" b="1" dirty="0"/>
              <a:t>x</a:t>
            </a:r>
            <a:r>
              <a:rPr lang="en-US" dirty="0"/>
              <a:t>.</a:t>
            </a:r>
          </a:p>
        </p:txBody>
      </p:sp>
      <p:cxnSp>
        <p:nvCxnSpPr>
          <p:cNvPr id="17" name="Straight Arrow Connector 16">
            <a:extLst>
              <a:ext uri="{FF2B5EF4-FFF2-40B4-BE49-F238E27FC236}">
                <a16:creationId xmlns:a16="http://schemas.microsoft.com/office/drawing/2014/main" id="{295E4455-8C51-45CE-AD7B-A2731C897DE9}"/>
              </a:ext>
            </a:extLst>
          </p:cNvPr>
          <p:cNvCxnSpPr>
            <a:cxnSpLocks/>
          </p:cNvCxnSpPr>
          <p:nvPr/>
        </p:nvCxnSpPr>
        <p:spPr>
          <a:xfrm flipH="1" flipV="1">
            <a:off x="1985212" y="4895338"/>
            <a:ext cx="1467852" cy="96042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812ED3A-DAC8-468C-B099-37BBD851E11D}"/>
              </a:ext>
            </a:extLst>
          </p:cNvPr>
          <p:cNvSpPr txBox="1"/>
          <p:nvPr/>
        </p:nvSpPr>
        <p:spPr>
          <a:xfrm>
            <a:off x="3224465" y="5948948"/>
            <a:ext cx="3051314" cy="369332"/>
          </a:xfrm>
          <a:prstGeom prst="rect">
            <a:avLst/>
          </a:prstGeom>
          <a:noFill/>
        </p:spPr>
        <p:txBody>
          <a:bodyPr wrap="square" rtlCol="0">
            <a:spAutoFit/>
          </a:bodyPr>
          <a:lstStyle/>
          <a:p>
            <a:r>
              <a:rPr lang="en-US" dirty="0"/>
              <a:t>a.k.a. sigmoid</a:t>
            </a:r>
          </a:p>
        </p:txBody>
      </p:sp>
    </p:spTree>
    <p:extLst>
      <p:ext uri="{BB962C8B-B14F-4D97-AF65-F5344CB8AC3E}">
        <p14:creationId xmlns:p14="http://schemas.microsoft.com/office/powerpoint/2010/main" val="269843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25E3-2CAB-47C9-9E0B-C45CC29352D9}"/>
              </a:ext>
            </a:extLst>
          </p:cNvPr>
          <p:cNvSpPr txBox="1"/>
          <p:nvPr/>
        </p:nvSpPr>
        <p:spPr>
          <a:xfrm>
            <a:off x="0" y="-38804"/>
            <a:ext cx="8134066" cy="523220"/>
          </a:xfrm>
          <a:prstGeom prst="rect">
            <a:avLst/>
          </a:prstGeom>
        </p:spPr>
        <p:txBody>
          <a:bodyPr rtlCol="0">
            <a:spAutoFit/>
          </a:bodyPr>
          <a:lstStyle/>
          <a:p>
            <a:r>
              <a:rPr lang="en-US" sz="2800" dirty="0">
                <a:solidFill>
                  <a:srgbClr val="002060"/>
                </a:solidFill>
              </a:rPr>
              <a:t>For the exercise:</a:t>
            </a:r>
          </a:p>
        </p:txBody>
      </p:sp>
      <p:sp>
        <p:nvSpPr>
          <p:cNvPr id="7" name="TextBox 6">
            <a:extLst>
              <a:ext uri="{FF2B5EF4-FFF2-40B4-BE49-F238E27FC236}">
                <a16:creationId xmlns:a16="http://schemas.microsoft.com/office/drawing/2014/main" id="{63C023A8-F33F-43CA-97B1-13E12D70BC9E}"/>
              </a:ext>
            </a:extLst>
          </p:cNvPr>
          <p:cNvSpPr txBox="1"/>
          <p:nvPr/>
        </p:nvSpPr>
        <p:spPr>
          <a:xfrm>
            <a:off x="326417" y="484416"/>
            <a:ext cx="7481231" cy="3970318"/>
          </a:xfrm>
          <a:prstGeom prst="rect">
            <a:avLst/>
          </a:prstGeom>
        </p:spPr>
        <p:txBody>
          <a:bodyPr wrap="square" rtlCol="0">
            <a:spAutoFit/>
          </a:bodyPr>
          <a:lstStyle/>
          <a:p>
            <a:r>
              <a:rPr lang="en-US" sz="2400" dirty="0"/>
              <a:t>Use </a:t>
            </a:r>
            <a:r>
              <a:rPr lang="en-US" sz="2400" dirty="0" err="1"/>
              <a:t>xTrain</a:t>
            </a:r>
            <a:r>
              <a:rPr lang="en-US" sz="2400" dirty="0"/>
              <a:t> and </a:t>
            </a:r>
            <a:r>
              <a:rPr lang="en-US" sz="2400" dirty="0" err="1"/>
              <a:t>yTrain</a:t>
            </a:r>
            <a:r>
              <a:rPr lang="en-US" sz="2400" dirty="0"/>
              <a:t> to run 1 or more iterations of batch </a:t>
            </a:r>
            <a:r>
              <a:rPr lang="en-US" sz="2400" u="sng" dirty="0"/>
              <a:t>gradient ascent</a:t>
            </a:r>
            <a:r>
              <a:rPr lang="en-US" sz="2400" dirty="0"/>
              <a:t> to begin the process of estimating </a:t>
            </a:r>
            <a:r>
              <a:rPr lang="en-US" sz="2400" b="1" dirty="0"/>
              <a:t>w</a:t>
            </a:r>
            <a:r>
              <a:rPr lang="en-US" sz="2400" dirty="0"/>
              <a:t>.</a:t>
            </a:r>
          </a:p>
          <a:p>
            <a:pPr marL="800100" lvl="1" indent="-342900">
              <a:buFont typeface="Arial" panose="020B0604020202020204" pitchFamily="34" charset="0"/>
              <a:buChar char="•"/>
            </a:pPr>
            <a:r>
              <a:rPr lang="en-US" sz="2200" dirty="0">
                <a:solidFill>
                  <a:srgbClr val="5F4B8B"/>
                </a:solidFill>
              </a:rPr>
              <a:t>You are encouraged to do the majority of this by hand.  It may help to use </a:t>
            </a:r>
            <a:r>
              <a:rPr lang="en-US" sz="2200" dirty="0" err="1">
                <a:solidFill>
                  <a:srgbClr val="5F4B8B"/>
                </a:solidFill>
              </a:rPr>
              <a:t>Matlab</a:t>
            </a:r>
            <a:r>
              <a:rPr lang="en-US" sz="2200" dirty="0">
                <a:solidFill>
                  <a:srgbClr val="5F4B8B"/>
                </a:solidFill>
              </a:rPr>
              <a:t> (or another tool) for the more tedious calculations.</a:t>
            </a:r>
          </a:p>
          <a:p>
            <a:pPr marL="800100" lvl="1" indent="-342900">
              <a:buFont typeface="Arial" panose="020B0604020202020204" pitchFamily="34" charset="0"/>
              <a:buChar char="•"/>
            </a:pPr>
            <a:r>
              <a:rPr lang="en-US" sz="2200" dirty="0">
                <a:solidFill>
                  <a:srgbClr val="5F4B8B"/>
                </a:solidFill>
              </a:rPr>
              <a:t>We use gradient ascent because we are trying to maximize the log likelihood of seeing our data set given the weight vector.</a:t>
            </a:r>
          </a:p>
          <a:p>
            <a:pPr marL="800100" lvl="1" indent="-342900">
              <a:buFont typeface="Arial" panose="020B0604020202020204" pitchFamily="34" charset="0"/>
              <a:buChar char="•"/>
            </a:pPr>
            <a:r>
              <a:rPr lang="en-US" sz="2200" dirty="0">
                <a:solidFill>
                  <a:srgbClr val="5F4B8B"/>
                </a:solidFill>
              </a:rPr>
              <a:t>See gradient ascent update formula on the next slide</a:t>
            </a:r>
            <a:r>
              <a:rPr lang="en-US" sz="2600" dirty="0"/>
              <a:t>.</a:t>
            </a:r>
          </a:p>
          <a:p>
            <a:pPr marL="1257300" lvl="2" indent="-342900">
              <a:buFont typeface="Arial" panose="020B0604020202020204" pitchFamily="34" charset="0"/>
              <a:buChar char="•"/>
            </a:pPr>
            <a:r>
              <a:rPr lang="en-US" sz="2200" dirty="0">
                <a:solidFill>
                  <a:srgbClr val="5F4B8B"/>
                </a:solidFill>
              </a:rPr>
              <a:t> The weights can be initialized as a vector of 0s.</a:t>
            </a:r>
          </a:p>
          <a:p>
            <a:pPr lvl="1" algn="r"/>
            <a:endParaRPr lang="en-US" sz="2400" dirty="0"/>
          </a:p>
        </p:txBody>
      </p:sp>
    </p:spTree>
    <p:extLst>
      <p:ext uri="{BB962C8B-B14F-4D97-AF65-F5344CB8AC3E}">
        <p14:creationId xmlns:p14="http://schemas.microsoft.com/office/powerpoint/2010/main" val="3235774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4248</TotalTime>
  <Words>932</Words>
  <Application>Microsoft Office PowerPoint</Application>
  <PresentationFormat>On-screen Show (4:3)</PresentationFormat>
  <Paragraphs>96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OpenSans-Bold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292</cp:revision>
  <dcterms:created xsi:type="dcterms:W3CDTF">2016-10-06T23:04:54Z</dcterms:created>
  <dcterms:modified xsi:type="dcterms:W3CDTF">2018-10-05T05:30:15Z</dcterms:modified>
</cp:coreProperties>
</file>