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0" r:id="rId2"/>
    <p:sldId id="27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9" r:id="rId19"/>
    <p:sldId id="280" r:id="rId20"/>
    <p:sldId id="27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2" pos="37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92" autoAdjust="0"/>
    <p:restoredTop sz="89121" autoAdjust="0"/>
  </p:normalViewPr>
  <p:slideViewPr>
    <p:cSldViewPr snapToGrid="0" showGuides="1">
      <p:cViewPr varScale="1">
        <p:scale>
          <a:sx n="76" d="100"/>
          <a:sy n="76" d="100"/>
        </p:scale>
        <p:origin x="1950" y="96"/>
      </p:cViewPr>
      <p:guideLst>
        <p:guide orient="horz" pos="720"/>
        <p:guide pos="37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12/6/2018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a:t>
            </a:fld>
            <a:endParaRPr lang="en-US"/>
          </a:p>
        </p:txBody>
      </p:sp>
    </p:spTree>
    <p:extLst>
      <p:ext uri="{BB962C8B-B14F-4D97-AF65-F5344CB8AC3E}">
        <p14:creationId xmlns:p14="http://schemas.microsoft.com/office/powerpoint/2010/main" val="3229655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10</a:t>
            </a:fld>
            <a:endParaRPr lang="en-US"/>
          </a:p>
        </p:txBody>
      </p:sp>
    </p:spTree>
    <p:extLst>
      <p:ext uri="{BB962C8B-B14F-4D97-AF65-F5344CB8AC3E}">
        <p14:creationId xmlns:p14="http://schemas.microsoft.com/office/powerpoint/2010/main" val="228300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11</a:t>
            </a:fld>
            <a:endParaRPr lang="en-US"/>
          </a:p>
        </p:txBody>
      </p:sp>
    </p:spTree>
    <p:extLst>
      <p:ext uri="{BB962C8B-B14F-4D97-AF65-F5344CB8AC3E}">
        <p14:creationId xmlns:p14="http://schemas.microsoft.com/office/powerpoint/2010/main" val="4103625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12</a:t>
            </a:fld>
            <a:endParaRPr lang="en-US"/>
          </a:p>
        </p:txBody>
      </p:sp>
    </p:spTree>
    <p:extLst>
      <p:ext uri="{BB962C8B-B14F-4D97-AF65-F5344CB8AC3E}">
        <p14:creationId xmlns:p14="http://schemas.microsoft.com/office/powerpoint/2010/main" val="4155684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13</a:t>
            </a:fld>
            <a:endParaRPr lang="en-US"/>
          </a:p>
        </p:txBody>
      </p:sp>
    </p:spTree>
    <p:extLst>
      <p:ext uri="{BB962C8B-B14F-4D97-AF65-F5344CB8AC3E}">
        <p14:creationId xmlns:p14="http://schemas.microsoft.com/office/powerpoint/2010/main" val="1533872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14</a:t>
            </a:fld>
            <a:endParaRPr lang="en-US"/>
          </a:p>
        </p:txBody>
      </p:sp>
    </p:spTree>
    <p:extLst>
      <p:ext uri="{BB962C8B-B14F-4D97-AF65-F5344CB8AC3E}">
        <p14:creationId xmlns:p14="http://schemas.microsoft.com/office/powerpoint/2010/main" val="2964504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15</a:t>
            </a:fld>
            <a:endParaRPr lang="en-US"/>
          </a:p>
        </p:txBody>
      </p:sp>
    </p:spTree>
    <p:extLst>
      <p:ext uri="{BB962C8B-B14F-4D97-AF65-F5344CB8AC3E}">
        <p14:creationId xmlns:p14="http://schemas.microsoft.com/office/powerpoint/2010/main" val="3955251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16</a:t>
            </a:fld>
            <a:endParaRPr lang="en-US"/>
          </a:p>
        </p:txBody>
      </p:sp>
    </p:spTree>
    <p:extLst>
      <p:ext uri="{BB962C8B-B14F-4D97-AF65-F5344CB8AC3E}">
        <p14:creationId xmlns:p14="http://schemas.microsoft.com/office/powerpoint/2010/main" val="3306321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17</a:t>
            </a:fld>
            <a:endParaRPr lang="en-US"/>
          </a:p>
        </p:txBody>
      </p:sp>
    </p:spTree>
    <p:extLst>
      <p:ext uri="{BB962C8B-B14F-4D97-AF65-F5344CB8AC3E}">
        <p14:creationId xmlns:p14="http://schemas.microsoft.com/office/powerpoint/2010/main" val="1828245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18</a:t>
            </a:fld>
            <a:endParaRPr lang="en-US"/>
          </a:p>
        </p:txBody>
      </p:sp>
    </p:spTree>
    <p:extLst>
      <p:ext uri="{BB962C8B-B14F-4D97-AF65-F5344CB8AC3E}">
        <p14:creationId xmlns:p14="http://schemas.microsoft.com/office/powerpoint/2010/main" val="3243236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19</a:t>
            </a:fld>
            <a:endParaRPr lang="en-US"/>
          </a:p>
        </p:txBody>
      </p:sp>
    </p:spTree>
    <p:extLst>
      <p:ext uri="{BB962C8B-B14F-4D97-AF65-F5344CB8AC3E}">
        <p14:creationId xmlns:p14="http://schemas.microsoft.com/office/powerpoint/2010/main" val="204717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2</a:t>
            </a:fld>
            <a:endParaRPr lang="en-US"/>
          </a:p>
        </p:txBody>
      </p:sp>
    </p:spTree>
    <p:extLst>
      <p:ext uri="{BB962C8B-B14F-4D97-AF65-F5344CB8AC3E}">
        <p14:creationId xmlns:p14="http://schemas.microsoft.com/office/powerpoint/2010/main" val="3070985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20</a:t>
            </a:fld>
            <a:endParaRPr lang="en-US"/>
          </a:p>
        </p:txBody>
      </p:sp>
    </p:spTree>
    <p:extLst>
      <p:ext uri="{BB962C8B-B14F-4D97-AF65-F5344CB8AC3E}">
        <p14:creationId xmlns:p14="http://schemas.microsoft.com/office/powerpoint/2010/main" val="556423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3</a:t>
            </a:fld>
            <a:endParaRPr lang="en-US"/>
          </a:p>
        </p:txBody>
      </p:sp>
    </p:spTree>
    <p:extLst>
      <p:ext uri="{BB962C8B-B14F-4D97-AF65-F5344CB8AC3E}">
        <p14:creationId xmlns:p14="http://schemas.microsoft.com/office/powerpoint/2010/main" val="466171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4</a:t>
            </a:fld>
            <a:endParaRPr lang="en-US"/>
          </a:p>
        </p:txBody>
      </p:sp>
    </p:spTree>
    <p:extLst>
      <p:ext uri="{BB962C8B-B14F-4D97-AF65-F5344CB8AC3E}">
        <p14:creationId xmlns:p14="http://schemas.microsoft.com/office/powerpoint/2010/main" val="2030563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5</a:t>
            </a:fld>
            <a:endParaRPr lang="en-US"/>
          </a:p>
        </p:txBody>
      </p:sp>
    </p:spTree>
    <p:extLst>
      <p:ext uri="{BB962C8B-B14F-4D97-AF65-F5344CB8AC3E}">
        <p14:creationId xmlns:p14="http://schemas.microsoft.com/office/powerpoint/2010/main" val="1264360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6</a:t>
            </a:fld>
            <a:endParaRPr lang="en-US"/>
          </a:p>
        </p:txBody>
      </p:sp>
    </p:spTree>
    <p:extLst>
      <p:ext uri="{BB962C8B-B14F-4D97-AF65-F5344CB8AC3E}">
        <p14:creationId xmlns:p14="http://schemas.microsoft.com/office/powerpoint/2010/main" val="1047473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7</a:t>
            </a:fld>
            <a:endParaRPr lang="en-US"/>
          </a:p>
        </p:txBody>
      </p:sp>
    </p:spTree>
    <p:extLst>
      <p:ext uri="{BB962C8B-B14F-4D97-AF65-F5344CB8AC3E}">
        <p14:creationId xmlns:p14="http://schemas.microsoft.com/office/powerpoint/2010/main" val="4164664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8</a:t>
            </a:fld>
            <a:endParaRPr lang="en-US"/>
          </a:p>
        </p:txBody>
      </p:sp>
    </p:spTree>
    <p:extLst>
      <p:ext uri="{BB962C8B-B14F-4D97-AF65-F5344CB8AC3E}">
        <p14:creationId xmlns:p14="http://schemas.microsoft.com/office/powerpoint/2010/main" val="833283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9</a:t>
            </a:fld>
            <a:endParaRPr lang="en-US"/>
          </a:p>
        </p:txBody>
      </p:sp>
    </p:spTree>
    <p:extLst>
      <p:ext uri="{BB962C8B-B14F-4D97-AF65-F5344CB8AC3E}">
        <p14:creationId xmlns:p14="http://schemas.microsoft.com/office/powerpoint/2010/main" val="1386787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12/6/2018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c13/CS167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tm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tm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tm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tmp"/></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tmp"/></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CS1675 Recitation #13: 12/7/18</a:t>
            </a:r>
          </a:p>
        </p:txBody>
      </p:sp>
      <p:sp>
        <p:nvSpPr>
          <p:cNvPr id="6" name="TextBox 5"/>
          <p:cNvSpPr txBox="1"/>
          <p:nvPr/>
        </p:nvSpPr>
        <p:spPr>
          <a:xfrm>
            <a:off x="400146" y="1756103"/>
            <a:ext cx="7333695" cy="2939266"/>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p>
          <a:p>
            <a:pPr marL="457200" indent="-457200">
              <a:buFont typeface="+mj-lt"/>
              <a:buAutoNum type="arabicPeriod"/>
            </a:pPr>
            <a:r>
              <a:rPr lang="en-US" sz="2300" dirty="0"/>
              <a:t>Info regarding finals week</a:t>
            </a:r>
          </a:p>
          <a:p>
            <a:pPr marL="457200" indent="-457200">
              <a:buFont typeface="+mj-lt"/>
              <a:buAutoNum type="arabicPeriod"/>
            </a:pPr>
            <a:r>
              <a:rPr lang="en-US" sz="2300" dirty="0"/>
              <a:t>Review of Hidden Markov Models (HMMs)</a:t>
            </a:r>
          </a:p>
          <a:p>
            <a:pPr marL="914400" lvl="1" indent="-457200">
              <a:buFont typeface="Arial" panose="020B0604020202020204" pitchFamily="34" charset="0"/>
              <a:buChar char="•"/>
            </a:pPr>
            <a:r>
              <a:rPr lang="en-US" sz="2300" dirty="0"/>
              <a:t>Naïve/efficient solutions for computing the observation likelihood</a:t>
            </a:r>
          </a:p>
          <a:p>
            <a:pPr marL="457200" indent="-457200">
              <a:buFont typeface="+mj-lt"/>
              <a:buAutoNum type="arabicPeriod"/>
            </a:pPr>
            <a:r>
              <a:rPr lang="en-US" sz="2300" u="sng" dirty="0"/>
              <a:t>Exercise</a:t>
            </a:r>
            <a:r>
              <a:rPr lang="en-US" sz="2300" dirty="0"/>
              <a:t>: Computing the efficient solution for a sample problem (based on tables given in HW9)</a:t>
            </a:r>
          </a:p>
          <a:p>
            <a:pPr marL="457200" indent="-457200">
              <a:buFont typeface="+mj-lt"/>
              <a:buAutoNum type="arabicPeriod"/>
            </a:pPr>
            <a:endParaRPr lang="en-US" sz="2300" dirty="0"/>
          </a:p>
        </p:txBody>
      </p:sp>
      <p:sp>
        <p:nvSpPr>
          <p:cNvPr id="7" name="TextBox 6"/>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3"/>
              </a:rPr>
              <a:t>https://github.com/kc13/CS1675</a:t>
            </a:r>
            <a:endParaRPr lang="en-US" sz="2400" dirty="0"/>
          </a:p>
        </p:txBody>
      </p:sp>
      <p:sp>
        <p:nvSpPr>
          <p:cNvPr id="2" name="TextBox 1">
            <a:extLst>
              <a:ext uri="{FF2B5EF4-FFF2-40B4-BE49-F238E27FC236}">
                <a16:creationId xmlns:a16="http://schemas.microsoft.com/office/drawing/2014/main" id="{6A64C7F4-FA5C-4814-A23C-76367B7D30DD}"/>
              </a:ext>
            </a:extLst>
          </p:cNvPr>
          <p:cNvSpPr txBox="1"/>
          <p:nvPr/>
        </p:nvSpPr>
        <p:spPr>
          <a:xfrm>
            <a:off x="3002693" y="6519446"/>
            <a:ext cx="6141307" cy="338554"/>
          </a:xfrm>
          <a:prstGeom prst="rect">
            <a:avLst/>
          </a:prstGeom>
          <a:noFill/>
        </p:spPr>
        <p:txBody>
          <a:bodyPr wrap="square" rtlCol="0">
            <a:spAutoFit/>
          </a:bodyPr>
          <a:lstStyle/>
          <a:p>
            <a:pPr algn="r"/>
            <a:r>
              <a:rPr lang="en-US" sz="1600" dirty="0"/>
              <a:t>Note: some material/images from lecture slides</a:t>
            </a:r>
          </a:p>
        </p:txBody>
      </p:sp>
    </p:spTree>
    <p:extLst>
      <p:ext uri="{BB962C8B-B14F-4D97-AF65-F5344CB8AC3E}">
        <p14:creationId xmlns:p14="http://schemas.microsoft.com/office/powerpoint/2010/main" val="718366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847438" cy="492443"/>
          </a:xfrm>
          <a:prstGeom prst="rect">
            <a:avLst/>
          </a:prstGeom>
        </p:spPr>
        <p:txBody>
          <a:bodyPr wrap="square" rtlCol="0">
            <a:spAutoFit/>
          </a:bodyPr>
          <a:lstStyle/>
          <a:p>
            <a:r>
              <a:rPr lang="en-US" sz="2600" dirty="0">
                <a:solidFill>
                  <a:srgbClr val="002060"/>
                </a:solidFill>
              </a:rPr>
              <a:t>Observation likelihood: Efficient solution</a:t>
            </a:r>
          </a:p>
        </p:txBody>
      </p:sp>
      <p:sp>
        <p:nvSpPr>
          <p:cNvPr id="15" name="TextBox 14">
            <a:extLst>
              <a:ext uri="{FF2B5EF4-FFF2-40B4-BE49-F238E27FC236}">
                <a16:creationId xmlns:a16="http://schemas.microsoft.com/office/drawing/2014/main" id="{D4AB3B42-3B01-42E0-8CA2-20137D4C1313}"/>
              </a:ext>
            </a:extLst>
          </p:cNvPr>
          <p:cNvSpPr txBox="1"/>
          <p:nvPr/>
        </p:nvSpPr>
        <p:spPr>
          <a:xfrm>
            <a:off x="89616" y="541750"/>
            <a:ext cx="9054383" cy="2462213"/>
          </a:xfrm>
          <a:prstGeom prst="rect">
            <a:avLst/>
          </a:prstGeom>
          <a:noFill/>
        </p:spPr>
        <p:txBody>
          <a:bodyPr wrap="square" rtlCol="0">
            <a:spAutoFit/>
          </a:bodyPr>
          <a:lstStyle/>
          <a:p>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endParaRPr lang="en-US" sz="2200" dirty="0"/>
          </a:p>
        </p:txBody>
      </p:sp>
      <p:sp>
        <p:nvSpPr>
          <p:cNvPr id="7" name="TextBox 6">
            <a:extLst>
              <a:ext uri="{FF2B5EF4-FFF2-40B4-BE49-F238E27FC236}">
                <a16:creationId xmlns:a16="http://schemas.microsoft.com/office/drawing/2014/main" id="{D3C5C7F8-4BDB-4D0A-A7A1-24375AF79DDC}"/>
              </a:ext>
            </a:extLst>
          </p:cNvPr>
          <p:cNvSpPr txBox="1"/>
          <p:nvPr/>
        </p:nvSpPr>
        <p:spPr>
          <a:xfrm>
            <a:off x="237898" y="628233"/>
            <a:ext cx="7583930" cy="4308872"/>
          </a:xfrm>
          <a:prstGeom prst="rect">
            <a:avLst/>
          </a:prstGeom>
          <a:noFill/>
        </p:spPr>
        <p:txBody>
          <a:bodyPr wrap="square" rtlCol="0">
            <a:spAutoFit/>
          </a:bodyPr>
          <a:lstStyle/>
          <a:p>
            <a:pPr marL="457200" indent="-457200">
              <a:buFont typeface="+mj-lt"/>
              <a:buAutoNum type="arabicPeriod"/>
            </a:pPr>
            <a:r>
              <a:rPr lang="en-US" sz="2300" dirty="0"/>
              <a:t>The exercise today will involve computing the observation likelihood of “John ate” using the efficient solution and the probabilities given on the previous slides.</a:t>
            </a:r>
          </a:p>
          <a:p>
            <a:pPr marL="914400" lvl="1" indent="-457200">
              <a:buFont typeface="Arial" panose="020B0604020202020204" pitchFamily="34" charset="0"/>
              <a:buChar char="•"/>
            </a:pPr>
            <a:r>
              <a:rPr lang="en-US" sz="2100" dirty="0"/>
              <a:t>You can do this by hand, or with </a:t>
            </a:r>
            <a:r>
              <a:rPr lang="en-US" sz="2100" dirty="0" err="1"/>
              <a:t>Matlab</a:t>
            </a:r>
            <a:r>
              <a:rPr lang="en-US" sz="2100" dirty="0"/>
              <a:t>/another tool.</a:t>
            </a:r>
          </a:p>
          <a:p>
            <a:pPr marL="457200" indent="-457200">
              <a:buFont typeface="+mj-lt"/>
              <a:buAutoNum type="arabicPeriod"/>
            </a:pPr>
            <a:endParaRPr lang="en-US" sz="2300" dirty="0"/>
          </a:p>
          <a:p>
            <a:pPr marL="457200" indent="-457200">
              <a:buFont typeface="+mj-lt"/>
              <a:buAutoNum type="arabicPeriod"/>
            </a:pPr>
            <a:r>
              <a:rPr lang="en-US" sz="2300" dirty="0"/>
              <a:t>The next few slides will provide some guidelines on how to compute the observation likelihood using the efficient solution.</a:t>
            </a:r>
          </a:p>
          <a:p>
            <a:pPr marL="457200" indent="-457200">
              <a:buFont typeface="+mj-lt"/>
              <a:buAutoNum type="arabicPeriod"/>
            </a:pPr>
            <a:endParaRPr lang="en-US" sz="2300" dirty="0"/>
          </a:p>
          <a:p>
            <a:pPr marL="457200" indent="-457200">
              <a:buFont typeface="+mj-lt"/>
              <a:buAutoNum type="arabicPeriod"/>
            </a:pPr>
            <a:r>
              <a:rPr lang="en-US" sz="2300" dirty="0"/>
              <a:t>These will closely follow/borrow material from slides 75+ in the lecture slide deck.</a:t>
            </a:r>
          </a:p>
          <a:p>
            <a:endParaRPr lang="en-US" sz="2300" dirty="0"/>
          </a:p>
        </p:txBody>
      </p:sp>
    </p:spTree>
    <p:extLst>
      <p:ext uri="{BB962C8B-B14F-4D97-AF65-F5344CB8AC3E}">
        <p14:creationId xmlns:p14="http://schemas.microsoft.com/office/powerpoint/2010/main" val="1843987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847438" cy="492443"/>
          </a:xfrm>
          <a:prstGeom prst="rect">
            <a:avLst/>
          </a:prstGeom>
        </p:spPr>
        <p:txBody>
          <a:bodyPr wrap="square" rtlCol="0">
            <a:spAutoFit/>
          </a:bodyPr>
          <a:lstStyle/>
          <a:p>
            <a:r>
              <a:rPr lang="en-US" sz="2600" dirty="0">
                <a:solidFill>
                  <a:srgbClr val="002060"/>
                </a:solidFill>
              </a:rPr>
              <a:t>Observation likelihood: Efficient solution</a:t>
            </a:r>
          </a:p>
        </p:txBody>
      </p:sp>
      <p:sp>
        <p:nvSpPr>
          <p:cNvPr id="15" name="TextBox 14">
            <a:extLst>
              <a:ext uri="{FF2B5EF4-FFF2-40B4-BE49-F238E27FC236}">
                <a16:creationId xmlns:a16="http://schemas.microsoft.com/office/drawing/2014/main" id="{D4AB3B42-3B01-42E0-8CA2-20137D4C1313}"/>
              </a:ext>
            </a:extLst>
          </p:cNvPr>
          <p:cNvSpPr txBox="1"/>
          <p:nvPr/>
        </p:nvSpPr>
        <p:spPr>
          <a:xfrm>
            <a:off x="89616" y="541750"/>
            <a:ext cx="9054383" cy="2462213"/>
          </a:xfrm>
          <a:prstGeom prst="rect">
            <a:avLst/>
          </a:prstGeom>
          <a:noFill/>
        </p:spPr>
        <p:txBody>
          <a:bodyPr wrap="square" rtlCol="0">
            <a:spAutoFit/>
          </a:bodyPr>
          <a:lstStyle/>
          <a:p>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endParaRPr lang="en-US" sz="2200" dirty="0"/>
          </a:p>
        </p:txBody>
      </p:sp>
      <p:sp>
        <p:nvSpPr>
          <p:cNvPr id="7" name="TextBox 6">
            <a:extLst>
              <a:ext uri="{FF2B5EF4-FFF2-40B4-BE49-F238E27FC236}">
                <a16:creationId xmlns:a16="http://schemas.microsoft.com/office/drawing/2014/main" id="{D3C5C7F8-4BDB-4D0A-A7A1-24375AF79DDC}"/>
              </a:ext>
            </a:extLst>
          </p:cNvPr>
          <p:cNvSpPr txBox="1"/>
          <p:nvPr/>
        </p:nvSpPr>
        <p:spPr>
          <a:xfrm>
            <a:off x="237898" y="628233"/>
            <a:ext cx="7583930" cy="4339650"/>
          </a:xfrm>
          <a:prstGeom prst="rect">
            <a:avLst/>
          </a:prstGeom>
          <a:noFill/>
        </p:spPr>
        <p:txBody>
          <a:bodyPr wrap="square" rtlCol="0">
            <a:spAutoFit/>
          </a:bodyPr>
          <a:lstStyle/>
          <a:p>
            <a:pPr marL="457200" indent="-457200">
              <a:buFont typeface="+mj-lt"/>
              <a:buAutoNum type="arabicPeriod"/>
            </a:pPr>
            <a:r>
              <a:rPr lang="en-US" sz="2300" dirty="0"/>
              <a:t>As with the naïve approach, we first need to make sure that we have the two probability matrices available, and we need to know how many timepoints we have.</a:t>
            </a:r>
          </a:p>
          <a:p>
            <a:pPr marL="914400" lvl="1" indent="-457200">
              <a:buFont typeface="Arial" panose="020B0604020202020204" pitchFamily="34" charset="0"/>
              <a:buChar char="•"/>
            </a:pPr>
            <a:r>
              <a:rPr lang="en-US" sz="2300" dirty="0"/>
              <a:t>Remember “John ate” = 4 timepoints (after adding start and end states).  In these slides, </a:t>
            </a:r>
            <a:r>
              <a:rPr lang="en-US" sz="2300" dirty="0" err="1"/>
              <a:t>nT</a:t>
            </a:r>
            <a:r>
              <a:rPr lang="en-US" sz="2300" dirty="0"/>
              <a:t> will denote the # of timepoints.</a:t>
            </a:r>
          </a:p>
          <a:p>
            <a:endParaRPr lang="en-US" sz="2300" dirty="0"/>
          </a:p>
          <a:p>
            <a:pPr marL="457200" indent="-457200">
              <a:buFont typeface="+mj-lt"/>
              <a:buAutoNum type="arabicPeriod"/>
            </a:pPr>
            <a:endParaRPr lang="en-US" sz="2300" dirty="0"/>
          </a:p>
          <a:p>
            <a:pPr marL="457200" indent="-457200">
              <a:buFont typeface="+mj-lt"/>
              <a:buAutoNum type="arabicPeriod"/>
            </a:pPr>
            <a:endParaRPr lang="en-US" sz="2300" dirty="0"/>
          </a:p>
          <a:p>
            <a:pPr marL="457200" indent="-457200" algn="r">
              <a:buFont typeface="+mj-lt"/>
              <a:buAutoNum type="arabicPeriod"/>
            </a:pPr>
            <a:endParaRPr lang="en-US" sz="2300" dirty="0"/>
          </a:p>
          <a:p>
            <a:pPr marL="457200" indent="-457200">
              <a:buFont typeface="+mj-lt"/>
              <a:buAutoNum type="arabicPeriod"/>
            </a:pPr>
            <a:endParaRPr lang="en-US" sz="2300" dirty="0"/>
          </a:p>
          <a:p>
            <a:endParaRPr lang="en-US" sz="2300" dirty="0"/>
          </a:p>
        </p:txBody>
      </p:sp>
      <p:grpSp>
        <p:nvGrpSpPr>
          <p:cNvPr id="6" name="Group 5">
            <a:extLst>
              <a:ext uri="{FF2B5EF4-FFF2-40B4-BE49-F238E27FC236}">
                <a16:creationId xmlns:a16="http://schemas.microsoft.com/office/drawing/2014/main" id="{F5317884-6FDC-4AEA-8193-F0DC153ABCF9}"/>
              </a:ext>
            </a:extLst>
          </p:cNvPr>
          <p:cNvGrpSpPr/>
          <p:nvPr/>
        </p:nvGrpSpPr>
        <p:grpSpPr>
          <a:xfrm>
            <a:off x="167081" y="3026159"/>
            <a:ext cx="6550643" cy="1745745"/>
            <a:chOff x="130011" y="1778127"/>
            <a:chExt cx="6550643" cy="1745745"/>
          </a:xfrm>
        </p:grpSpPr>
        <p:pic>
          <p:nvPicPr>
            <p:cNvPr id="8" name="Picture 7" descr="C:\Users\kmc51\Google Drive\CS\CS1675\grading\hw9solutions\hmm_starter.m - Notepad++">
              <a:extLst>
                <a:ext uri="{FF2B5EF4-FFF2-40B4-BE49-F238E27FC236}">
                  <a16:creationId xmlns:a16="http://schemas.microsoft.com/office/drawing/2014/main" id="{4786E889-5BB0-4D62-BC7C-5551C225450B}"/>
                </a:ext>
              </a:extLst>
            </p:cNvPr>
            <p:cNvPicPr>
              <a:picLocks noChangeAspect="1"/>
            </p:cNvPicPr>
            <p:nvPr/>
          </p:nvPicPr>
          <p:blipFill rotWithShape="1">
            <a:blip r:embed="rId3">
              <a:extLst>
                <a:ext uri="{28A0092B-C50C-407E-A947-70E740481C1C}">
                  <a14:useLocalDpi xmlns:a14="http://schemas.microsoft.com/office/drawing/2010/main" val="0"/>
                </a:ext>
              </a:extLst>
            </a:blip>
            <a:srcRect l="2161" t="40177" r="4636" b="33930"/>
            <a:stretch/>
          </p:blipFill>
          <p:spPr>
            <a:xfrm>
              <a:off x="154725" y="2147459"/>
              <a:ext cx="6525929" cy="1376413"/>
            </a:xfrm>
            <a:prstGeom prst="rect">
              <a:avLst/>
            </a:prstGeom>
          </p:spPr>
        </p:pic>
        <p:sp>
          <p:nvSpPr>
            <p:cNvPr id="9" name="TextBox 8">
              <a:extLst>
                <a:ext uri="{FF2B5EF4-FFF2-40B4-BE49-F238E27FC236}">
                  <a16:creationId xmlns:a16="http://schemas.microsoft.com/office/drawing/2014/main" id="{C2661B41-EDBD-48B3-8618-2243361CE9C2}"/>
                </a:ext>
              </a:extLst>
            </p:cNvPr>
            <p:cNvSpPr txBox="1"/>
            <p:nvPr/>
          </p:nvSpPr>
          <p:spPr>
            <a:xfrm>
              <a:off x="130011" y="1778127"/>
              <a:ext cx="5630779" cy="369332"/>
            </a:xfrm>
            <a:prstGeom prst="rect">
              <a:avLst/>
            </a:prstGeom>
            <a:noFill/>
          </p:spPr>
          <p:txBody>
            <a:bodyPr wrap="square" rtlCol="0">
              <a:spAutoFit/>
            </a:bodyPr>
            <a:lstStyle/>
            <a:p>
              <a:r>
                <a:rPr lang="en-US" u="sng" dirty="0"/>
                <a:t>Transition matrix (A)</a:t>
              </a:r>
              <a:endParaRPr lang="en-US" dirty="0"/>
            </a:p>
          </p:txBody>
        </p:sp>
      </p:grpSp>
      <p:grpSp>
        <p:nvGrpSpPr>
          <p:cNvPr id="10" name="Group 9">
            <a:extLst>
              <a:ext uri="{FF2B5EF4-FFF2-40B4-BE49-F238E27FC236}">
                <a16:creationId xmlns:a16="http://schemas.microsoft.com/office/drawing/2014/main" id="{7A225A2B-12D5-40D3-96C4-BD164429B9D8}"/>
              </a:ext>
            </a:extLst>
          </p:cNvPr>
          <p:cNvGrpSpPr/>
          <p:nvPr/>
        </p:nvGrpSpPr>
        <p:grpSpPr>
          <a:xfrm>
            <a:off x="89617" y="4943069"/>
            <a:ext cx="8865911" cy="1721713"/>
            <a:chOff x="139044" y="2657069"/>
            <a:chExt cx="8865911" cy="1721713"/>
          </a:xfrm>
        </p:grpSpPr>
        <p:sp>
          <p:nvSpPr>
            <p:cNvPr id="11" name="TextBox 10">
              <a:extLst>
                <a:ext uri="{FF2B5EF4-FFF2-40B4-BE49-F238E27FC236}">
                  <a16:creationId xmlns:a16="http://schemas.microsoft.com/office/drawing/2014/main" id="{77F691C6-0FFC-46CF-990A-4F0B027710CC}"/>
                </a:ext>
              </a:extLst>
            </p:cNvPr>
            <p:cNvSpPr txBox="1"/>
            <p:nvPr/>
          </p:nvSpPr>
          <p:spPr>
            <a:xfrm>
              <a:off x="139044" y="2657069"/>
              <a:ext cx="8865911" cy="369332"/>
            </a:xfrm>
            <a:prstGeom prst="rect">
              <a:avLst/>
            </a:prstGeom>
            <a:noFill/>
          </p:spPr>
          <p:txBody>
            <a:bodyPr wrap="square" rtlCol="0">
              <a:spAutoFit/>
            </a:bodyPr>
            <a:lstStyle/>
            <a:p>
              <a:r>
                <a:rPr lang="en-US" u="sng" dirty="0"/>
                <a:t>Observation matrix (B)</a:t>
              </a:r>
              <a:endParaRPr lang="en-US" dirty="0"/>
            </a:p>
          </p:txBody>
        </p:sp>
        <p:pic>
          <p:nvPicPr>
            <p:cNvPr id="12" name="Picture 11" descr="CS1675: Homework 9 - Mozilla Firefox">
              <a:extLst>
                <a:ext uri="{FF2B5EF4-FFF2-40B4-BE49-F238E27FC236}">
                  <a16:creationId xmlns:a16="http://schemas.microsoft.com/office/drawing/2014/main" id="{06B2D575-000B-49FF-91CB-8408CB04E43F}"/>
                </a:ext>
              </a:extLst>
            </p:cNvPr>
            <p:cNvPicPr>
              <a:picLocks noChangeAspect="1"/>
            </p:cNvPicPr>
            <p:nvPr/>
          </p:nvPicPr>
          <p:blipFill rotWithShape="1">
            <a:blip r:embed="rId4">
              <a:extLst>
                <a:ext uri="{28A0092B-C50C-407E-A947-70E740481C1C}">
                  <a14:useLocalDpi xmlns:a14="http://schemas.microsoft.com/office/drawing/2010/main" val="0"/>
                </a:ext>
              </a:extLst>
            </a:blip>
            <a:srcRect l="708" t="42667" r="66705" b="43438"/>
            <a:stretch/>
          </p:blipFill>
          <p:spPr>
            <a:xfrm>
              <a:off x="139044" y="3038869"/>
              <a:ext cx="3749040" cy="1339913"/>
            </a:xfrm>
            <a:prstGeom prst="rect">
              <a:avLst/>
            </a:prstGeom>
          </p:spPr>
        </p:pic>
      </p:grpSp>
    </p:spTree>
    <p:extLst>
      <p:ext uri="{BB962C8B-B14F-4D97-AF65-F5344CB8AC3E}">
        <p14:creationId xmlns:p14="http://schemas.microsoft.com/office/powerpoint/2010/main" val="145069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847438" cy="492443"/>
          </a:xfrm>
          <a:prstGeom prst="rect">
            <a:avLst/>
          </a:prstGeom>
        </p:spPr>
        <p:txBody>
          <a:bodyPr wrap="square" rtlCol="0">
            <a:spAutoFit/>
          </a:bodyPr>
          <a:lstStyle/>
          <a:p>
            <a:r>
              <a:rPr lang="en-US" sz="2600" dirty="0">
                <a:solidFill>
                  <a:srgbClr val="002060"/>
                </a:solidFill>
              </a:rPr>
              <a:t>Observation likelihood: Efficient solution</a:t>
            </a:r>
          </a:p>
        </p:txBody>
      </p:sp>
      <p:sp>
        <p:nvSpPr>
          <p:cNvPr id="15" name="TextBox 14">
            <a:extLst>
              <a:ext uri="{FF2B5EF4-FFF2-40B4-BE49-F238E27FC236}">
                <a16:creationId xmlns:a16="http://schemas.microsoft.com/office/drawing/2014/main" id="{D4AB3B42-3B01-42E0-8CA2-20137D4C1313}"/>
              </a:ext>
            </a:extLst>
          </p:cNvPr>
          <p:cNvSpPr txBox="1"/>
          <p:nvPr/>
        </p:nvSpPr>
        <p:spPr>
          <a:xfrm>
            <a:off x="89616" y="541750"/>
            <a:ext cx="9054383" cy="2462213"/>
          </a:xfrm>
          <a:prstGeom prst="rect">
            <a:avLst/>
          </a:prstGeom>
          <a:noFill/>
        </p:spPr>
        <p:txBody>
          <a:bodyPr wrap="square" rtlCol="0">
            <a:spAutoFit/>
          </a:bodyPr>
          <a:lstStyle/>
          <a:p>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endParaRPr lang="en-US" sz="2200" dirty="0"/>
          </a:p>
        </p:txBody>
      </p:sp>
      <p:sp>
        <p:nvSpPr>
          <p:cNvPr id="7" name="TextBox 6">
            <a:extLst>
              <a:ext uri="{FF2B5EF4-FFF2-40B4-BE49-F238E27FC236}">
                <a16:creationId xmlns:a16="http://schemas.microsoft.com/office/drawing/2014/main" id="{D3C5C7F8-4BDB-4D0A-A7A1-24375AF79DDC}"/>
              </a:ext>
            </a:extLst>
          </p:cNvPr>
          <p:cNvSpPr txBox="1"/>
          <p:nvPr/>
        </p:nvSpPr>
        <p:spPr>
          <a:xfrm>
            <a:off x="237898" y="628233"/>
            <a:ext cx="7583930" cy="2215991"/>
          </a:xfrm>
          <a:prstGeom prst="rect">
            <a:avLst/>
          </a:prstGeom>
          <a:noFill/>
        </p:spPr>
        <p:txBody>
          <a:bodyPr wrap="square" rtlCol="0">
            <a:spAutoFit/>
          </a:bodyPr>
          <a:lstStyle/>
          <a:p>
            <a:pPr marL="457200" indent="-457200">
              <a:buFont typeface="+mj-lt"/>
              <a:buAutoNum type="arabicPeriod" startAt="2"/>
              <a:tabLst>
                <a:tab pos="3435350" algn="l"/>
              </a:tabLst>
            </a:pPr>
            <a:r>
              <a:rPr lang="en-US" sz="2300" dirty="0"/>
              <a:t>Next, we can initialize a matrix with </a:t>
            </a:r>
            <a:r>
              <a:rPr lang="en-US" sz="2300" dirty="0" err="1"/>
              <a:t>nT</a:t>
            </a:r>
            <a:r>
              <a:rPr lang="en-US" sz="2300" dirty="0"/>
              <a:t> - 2 columns and a # of rows equal to the # of possible non-start/non-end states.</a:t>
            </a:r>
          </a:p>
          <a:p>
            <a:pPr marL="914400" lvl="1" indent="-457200">
              <a:buFont typeface="Arial" panose="020B0604020202020204" pitchFamily="34" charset="0"/>
              <a:buChar char="•"/>
              <a:tabLst>
                <a:tab pos="3435350" algn="l"/>
              </a:tabLst>
            </a:pPr>
            <a:r>
              <a:rPr lang="en-US" sz="2300" dirty="0"/>
              <a:t> # non-start/non-end states = the total # of POS tags</a:t>
            </a:r>
          </a:p>
          <a:p>
            <a:pPr marL="914400" lvl="1" indent="-457200">
              <a:buFont typeface="Arial" panose="020B0604020202020204" pitchFamily="34" charset="0"/>
              <a:buChar char="•"/>
              <a:tabLst>
                <a:tab pos="3435350" algn="l"/>
              </a:tabLst>
            </a:pPr>
            <a:r>
              <a:rPr lang="en-US" sz="2300" dirty="0"/>
              <a:t>= 4 in this example</a:t>
            </a:r>
          </a:p>
          <a:p>
            <a:pPr marL="914400" lvl="1" indent="-457200">
              <a:buFont typeface="Arial" panose="020B0604020202020204" pitchFamily="34" charset="0"/>
              <a:buChar char="•"/>
              <a:tabLst>
                <a:tab pos="3435350" algn="l"/>
              </a:tabLst>
            </a:pPr>
            <a:r>
              <a:rPr lang="en-US" sz="2300" dirty="0"/>
              <a:t> hereafter denoted in these slides as </a:t>
            </a:r>
            <a:r>
              <a:rPr lang="en-US" sz="2300" dirty="0" err="1"/>
              <a:t>nS</a:t>
            </a:r>
            <a:endParaRPr lang="en-US" sz="2300" dirty="0"/>
          </a:p>
        </p:txBody>
      </p:sp>
      <p:graphicFrame>
        <p:nvGraphicFramePr>
          <p:cNvPr id="2" name="Table 1">
            <a:extLst>
              <a:ext uri="{FF2B5EF4-FFF2-40B4-BE49-F238E27FC236}">
                <a16:creationId xmlns:a16="http://schemas.microsoft.com/office/drawing/2014/main" id="{03B90F96-B965-468A-8FF0-B987982A6445}"/>
              </a:ext>
            </a:extLst>
          </p:cNvPr>
          <p:cNvGraphicFramePr>
            <a:graphicFrameLocks noGrp="1"/>
          </p:cNvGraphicFramePr>
          <p:nvPr>
            <p:extLst>
              <p:ext uri="{D42A27DB-BD31-4B8C-83A1-F6EECF244321}">
                <p14:modId xmlns:p14="http://schemas.microsoft.com/office/powerpoint/2010/main" val="2640792590"/>
              </p:ext>
            </p:extLst>
          </p:nvPr>
        </p:nvGraphicFramePr>
        <p:xfrm>
          <a:off x="6775621" y="3003963"/>
          <a:ext cx="1828800" cy="3657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486611713"/>
                    </a:ext>
                  </a:extLst>
                </a:gridCol>
                <a:gridCol w="914400">
                  <a:extLst>
                    <a:ext uri="{9D8B030D-6E8A-4147-A177-3AD203B41FA5}">
                      <a16:colId xmlns:a16="http://schemas.microsoft.com/office/drawing/2014/main" val="3439026916"/>
                    </a:ext>
                  </a:extLst>
                </a:gridCol>
              </a:tblGrid>
              <a:tr h="914400">
                <a:tc>
                  <a:txBody>
                    <a:bodyPr/>
                    <a:lstStyle/>
                    <a:p>
                      <a:endParaRPr lang="en-US" dirty="0"/>
                    </a:p>
                  </a:txBody>
                  <a:tcPr/>
                </a:tc>
                <a:tc>
                  <a:txBody>
                    <a:bodyPr/>
                    <a:lstStyle/>
                    <a:p>
                      <a:endParaRPr lang="en-US"/>
                    </a:p>
                  </a:txBody>
                  <a:tcPr/>
                </a:tc>
                <a:extLst>
                  <a:ext uri="{0D108BD9-81ED-4DB2-BD59-A6C34878D82A}">
                    <a16:rowId xmlns:a16="http://schemas.microsoft.com/office/drawing/2014/main" val="917873077"/>
                  </a:ext>
                </a:extLst>
              </a:tr>
              <a:tr h="914400">
                <a:tc>
                  <a:txBody>
                    <a:bodyPr/>
                    <a:lstStyle/>
                    <a:p>
                      <a:endParaRPr lang="en-US"/>
                    </a:p>
                  </a:txBody>
                  <a:tcPr/>
                </a:tc>
                <a:tc>
                  <a:txBody>
                    <a:bodyPr/>
                    <a:lstStyle/>
                    <a:p>
                      <a:endParaRPr lang="en-US" dirty="0"/>
                    </a:p>
                  </a:txBody>
                  <a:tcPr/>
                </a:tc>
                <a:extLst>
                  <a:ext uri="{0D108BD9-81ED-4DB2-BD59-A6C34878D82A}">
                    <a16:rowId xmlns:a16="http://schemas.microsoft.com/office/drawing/2014/main" val="1456745390"/>
                  </a:ext>
                </a:extLst>
              </a:tr>
              <a:tr h="9144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05715742"/>
                  </a:ext>
                </a:extLst>
              </a:tr>
              <a:tr h="914400">
                <a:tc>
                  <a:txBody>
                    <a:bodyPr/>
                    <a:lstStyle/>
                    <a:p>
                      <a:endParaRPr lang="en-US"/>
                    </a:p>
                  </a:txBody>
                  <a:tcPr/>
                </a:tc>
                <a:tc>
                  <a:txBody>
                    <a:bodyPr/>
                    <a:lstStyle/>
                    <a:p>
                      <a:endParaRPr lang="en-US" dirty="0"/>
                    </a:p>
                  </a:txBody>
                  <a:tcPr/>
                </a:tc>
                <a:extLst>
                  <a:ext uri="{0D108BD9-81ED-4DB2-BD59-A6C34878D82A}">
                    <a16:rowId xmlns:a16="http://schemas.microsoft.com/office/drawing/2014/main" val="889221487"/>
                  </a:ext>
                </a:extLst>
              </a:tr>
            </a:tbl>
          </a:graphicData>
        </a:graphic>
      </p:graphicFrame>
      <p:sp>
        <p:nvSpPr>
          <p:cNvPr id="13" name="TextBox 12">
            <a:extLst>
              <a:ext uri="{FF2B5EF4-FFF2-40B4-BE49-F238E27FC236}">
                <a16:creationId xmlns:a16="http://schemas.microsoft.com/office/drawing/2014/main" id="{32F00A30-9184-42BE-B150-32EE521992C9}"/>
              </a:ext>
            </a:extLst>
          </p:cNvPr>
          <p:cNvSpPr txBox="1"/>
          <p:nvPr/>
        </p:nvSpPr>
        <p:spPr>
          <a:xfrm>
            <a:off x="237898" y="3133695"/>
            <a:ext cx="4334102" cy="3277820"/>
          </a:xfrm>
          <a:prstGeom prst="rect">
            <a:avLst/>
          </a:prstGeom>
          <a:noFill/>
        </p:spPr>
        <p:txBody>
          <a:bodyPr wrap="square" rtlCol="0">
            <a:spAutoFit/>
          </a:bodyPr>
          <a:lstStyle/>
          <a:p>
            <a:pPr>
              <a:tabLst>
                <a:tab pos="3435350" algn="l"/>
              </a:tabLst>
            </a:pPr>
            <a:r>
              <a:rPr lang="en-US" sz="2300" dirty="0">
                <a:solidFill>
                  <a:srgbClr val="002060"/>
                </a:solidFill>
              </a:rPr>
              <a:t>The sum of each column of this matrix will reflect the observation likelihood for our sample sentence, </a:t>
            </a:r>
            <a:r>
              <a:rPr lang="en-US" sz="2300" u="sng" dirty="0">
                <a:solidFill>
                  <a:srgbClr val="002060"/>
                </a:solidFill>
              </a:rPr>
              <a:t>up through the timepoint</a:t>
            </a:r>
            <a:r>
              <a:rPr lang="en-US" sz="2300" dirty="0">
                <a:solidFill>
                  <a:srgbClr val="002060"/>
                </a:solidFill>
              </a:rPr>
              <a:t> represented by the column.  We will not use this matrix to represent timepoints 1 and 4 (since t = 1 must be at start and t = 4 must be at end).</a:t>
            </a:r>
          </a:p>
        </p:txBody>
      </p:sp>
      <p:sp>
        <p:nvSpPr>
          <p:cNvPr id="14" name="TextBox 13">
            <a:extLst>
              <a:ext uri="{FF2B5EF4-FFF2-40B4-BE49-F238E27FC236}">
                <a16:creationId xmlns:a16="http://schemas.microsoft.com/office/drawing/2014/main" id="{871F70E3-F6A7-4CBD-B718-711065A92DF4}"/>
              </a:ext>
            </a:extLst>
          </p:cNvPr>
          <p:cNvSpPr txBox="1"/>
          <p:nvPr/>
        </p:nvSpPr>
        <p:spPr>
          <a:xfrm>
            <a:off x="6831476" y="2557687"/>
            <a:ext cx="1717089" cy="446276"/>
          </a:xfrm>
          <a:prstGeom prst="rect">
            <a:avLst/>
          </a:prstGeom>
          <a:noFill/>
        </p:spPr>
        <p:txBody>
          <a:bodyPr wrap="square" rtlCol="0">
            <a:spAutoFit/>
          </a:bodyPr>
          <a:lstStyle/>
          <a:p>
            <a:pPr>
              <a:tabLst>
                <a:tab pos="3435350" algn="l"/>
              </a:tabLst>
            </a:pPr>
            <a:r>
              <a:rPr lang="en-US" sz="2300" dirty="0">
                <a:solidFill>
                  <a:schemeClr val="bg1">
                    <a:lumMod val="50000"/>
                  </a:schemeClr>
                </a:solidFill>
              </a:rPr>
              <a:t>T = 2    T = 3 </a:t>
            </a:r>
          </a:p>
        </p:txBody>
      </p:sp>
      <p:sp>
        <p:nvSpPr>
          <p:cNvPr id="16" name="TextBox 15">
            <a:extLst>
              <a:ext uri="{FF2B5EF4-FFF2-40B4-BE49-F238E27FC236}">
                <a16:creationId xmlns:a16="http://schemas.microsoft.com/office/drawing/2014/main" id="{6F2C407D-5F2E-49AF-A276-6BA989FE4744}"/>
              </a:ext>
            </a:extLst>
          </p:cNvPr>
          <p:cNvSpPr txBox="1"/>
          <p:nvPr/>
        </p:nvSpPr>
        <p:spPr>
          <a:xfrm>
            <a:off x="5377498" y="3350396"/>
            <a:ext cx="1717089" cy="2923877"/>
          </a:xfrm>
          <a:prstGeom prst="rect">
            <a:avLst/>
          </a:prstGeom>
          <a:noFill/>
        </p:spPr>
        <p:txBody>
          <a:bodyPr wrap="square" rtlCol="0">
            <a:spAutoFit/>
          </a:bodyPr>
          <a:lstStyle/>
          <a:p>
            <a:pPr>
              <a:tabLst>
                <a:tab pos="3435350" algn="l"/>
              </a:tabLst>
            </a:pPr>
            <a:r>
              <a:rPr lang="en-US" sz="2300" dirty="0" err="1">
                <a:solidFill>
                  <a:schemeClr val="bg1">
                    <a:lumMod val="50000"/>
                  </a:schemeClr>
                </a:solidFill>
              </a:rPr>
              <a:t>PropNoun</a:t>
            </a:r>
            <a:endParaRPr lang="en-US" sz="2300" dirty="0">
              <a:solidFill>
                <a:schemeClr val="bg1">
                  <a:lumMod val="50000"/>
                </a:schemeClr>
              </a:solidFill>
            </a:endParaRPr>
          </a:p>
          <a:p>
            <a:pPr>
              <a:tabLst>
                <a:tab pos="3435350" algn="l"/>
              </a:tabLst>
            </a:pPr>
            <a:endParaRPr lang="en-US" sz="2300" dirty="0">
              <a:solidFill>
                <a:schemeClr val="bg1">
                  <a:lumMod val="50000"/>
                </a:schemeClr>
              </a:solidFill>
            </a:endParaRPr>
          </a:p>
          <a:p>
            <a:pPr>
              <a:tabLst>
                <a:tab pos="3435350" algn="l"/>
              </a:tabLst>
            </a:pPr>
            <a:r>
              <a:rPr lang="en-US" sz="2300" dirty="0">
                <a:solidFill>
                  <a:schemeClr val="bg1">
                    <a:lumMod val="50000"/>
                  </a:schemeClr>
                </a:solidFill>
              </a:rPr>
              <a:t>Noun</a:t>
            </a:r>
          </a:p>
          <a:p>
            <a:pPr>
              <a:tabLst>
                <a:tab pos="3435350" algn="l"/>
              </a:tabLst>
            </a:pPr>
            <a:endParaRPr lang="en-US" sz="2300" dirty="0">
              <a:solidFill>
                <a:schemeClr val="bg1">
                  <a:lumMod val="50000"/>
                </a:schemeClr>
              </a:solidFill>
            </a:endParaRPr>
          </a:p>
          <a:p>
            <a:pPr>
              <a:tabLst>
                <a:tab pos="3435350" algn="l"/>
              </a:tabLst>
            </a:pPr>
            <a:endParaRPr lang="en-US" sz="2300" dirty="0">
              <a:solidFill>
                <a:schemeClr val="bg1">
                  <a:lumMod val="50000"/>
                </a:schemeClr>
              </a:solidFill>
            </a:endParaRPr>
          </a:p>
          <a:p>
            <a:pPr>
              <a:tabLst>
                <a:tab pos="3435350" algn="l"/>
              </a:tabLst>
            </a:pPr>
            <a:r>
              <a:rPr lang="en-US" sz="2300" dirty="0">
                <a:solidFill>
                  <a:schemeClr val="bg1">
                    <a:lumMod val="50000"/>
                  </a:schemeClr>
                </a:solidFill>
              </a:rPr>
              <a:t>Verb</a:t>
            </a:r>
          </a:p>
          <a:p>
            <a:pPr>
              <a:tabLst>
                <a:tab pos="3435350" algn="l"/>
              </a:tabLst>
            </a:pPr>
            <a:endParaRPr lang="en-US" sz="2300" dirty="0">
              <a:solidFill>
                <a:schemeClr val="bg1">
                  <a:lumMod val="50000"/>
                </a:schemeClr>
              </a:solidFill>
            </a:endParaRPr>
          </a:p>
          <a:p>
            <a:pPr>
              <a:tabLst>
                <a:tab pos="3435350" algn="l"/>
              </a:tabLst>
            </a:pPr>
            <a:r>
              <a:rPr lang="en-US" sz="2300" dirty="0">
                <a:solidFill>
                  <a:schemeClr val="bg1">
                    <a:lumMod val="50000"/>
                  </a:schemeClr>
                </a:solidFill>
              </a:rPr>
              <a:t>Det </a:t>
            </a:r>
          </a:p>
        </p:txBody>
      </p:sp>
    </p:spTree>
    <p:extLst>
      <p:ext uri="{BB962C8B-B14F-4D97-AF65-F5344CB8AC3E}">
        <p14:creationId xmlns:p14="http://schemas.microsoft.com/office/powerpoint/2010/main" val="3961428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847438" cy="492443"/>
          </a:xfrm>
          <a:prstGeom prst="rect">
            <a:avLst/>
          </a:prstGeom>
        </p:spPr>
        <p:txBody>
          <a:bodyPr wrap="square" rtlCol="0">
            <a:spAutoFit/>
          </a:bodyPr>
          <a:lstStyle/>
          <a:p>
            <a:r>
              <a:rPr lang="en-US" sz="2600" dirty="0">
                <a:solidFill>
                  <a:srgbClr val="002060"/>
                </a:solidFill>
              </a:rPr>
              <a:t>Observation likelihood: Efficient solution</a:t>
            </a:r>
          </a:p>
        </p:txBody>
      </p:sp>
      <p:sp>
        <p:nvSpPr>
          <p:cNvPr id="15" name="TextBox 14">
            <a:extLst>
              <a:ext uri="{FF2B5EF4-FFF2-40B4-BE49-F238E27FC236}">
                <a16:creationId xmlns:a16="http://schemas.microsoft.com/office/drawing/2014/main" id="{D4AB3B42-3B01-42E0-8CA2-20137D4C1313}"/>
              </a:ext>
            </a:extLst>
          </p:cNvPr>
          <p:cNvSpPr txBox="1"/>
          <p:nvPr/>
        </p:nvSpPr>
        <p:spPr>
          <a:xfrm>
            <a:off x="89617" y="583727"/>
            <a:ext cx="9054383" cy="2462213"/>
          </a:xfrm>
          <a:prstGeom prst="rect">
            <a:avLst/>
          </a:prstGeom>
          <a:noFill/>
        </p:spPr>
        <p:txBody>
          <a:bodyPr wrap="square" rtlCol="0">
            <a:spAutoFit/>
          </a:bodyPr>
          <a:lstStyle/>
          <a:p>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endParaRPr lang="en-US" sz="2200" dirty="0"/>
          </a:p>
        </p:txBody>
      </p:sp>
      <p:sp>
        <p:nvSpPr>
          <p:cNvPr id="7" name="TextBox 6">
            <a:extLst>
              <a:ext uri="{FF2B5EF4-FFF2-40B4-BE49-F238E27FC236}">
                <a16:creationId xmlns:a16="http://schemas.microsoft.com/office/drawing/2014/main" id="{D3C5C7F8-4BDB-4D0A-A7A1-24375AF79DDC}"/>
              </a:ext>
            </a:extLst>
          </p:cNvPr>
          <p:cNvSpPr txBox="1"/>
          <p:nvPr/>
        </p:nvSpPr>
        <p:spPr>
          <a:xfrm>
            <a:off x="237898" y="628233"/>
            <a:ext cx="4717161" cy="3801041"/>
          </a:xfrm>
          <a:prstGeom prst="rect">
            <a:avLst/>
          </a:prstGeom>
          <a:noFill/>
        </p:spPr>
        <p:txBody>
          <a:bodyPr wrap="square" rtlCol="0">
            <a:spAutoFit/>
          </a:bodyPr>
          <a:lstStyle/>
          <a:p>
            <a:pPr marL="457200" indent="-457200">
              <a:buFont typeface="+mj-lt"/>
              <a:buAutoNum type="arabicPeriod" startAt="3"/>
              <a:tabLst>
                <a:tab pos="3435350" algn="l"/>
              </a:tabLst>
            </a:pPr>
            <a:r>
              <a:rPr lang="en-US" sz="2300" dirty="0"/>
              <a:t>Next, we initialize the T = 2 column (i.e., the first non-start timepoint) by calculating, for each POS tag (row) i: </a:t>
            </a:r>
          </a:p>
          <a:p>
            <a:pPr marL="457200" indent="-457200">
              <a:buFont typeface="+mj-lt"/>
              <a:buAutoNum type="arabicPeriod" startAt="3"/>
              <a:tabLst>
                <a:tab pos="3435350" algn="l"/>
              </a:tabLst>
            </a:pPr>
            <a:endParaRPr lang="en-US" sz="2300" dirty="0"/>
          </a:p>
          <a:p>
            <a:pPr lvl="1">
              <a:tabLst>
                <a:tab pos="3435350" algn="l"/>
              </a:tabLst>
            </a:pPr>
            <a:r>
              <a:rPr lang="en-US" sz="2100" dirty="0">
                <a:solidFill>
                  <a:srgbClr val="0070C0"/>
                </a:solidFill>
              </a:rPr>
              <a:t>p(</a:t>
            </a:r>
            <a:r>
              <a:rPr lang="en-US" sz="2100" dirty="0" err="1">
                <a:solidFill>
                  <a:srgbClr val="0070C0"/>
                </a:solidFill>
              </a:rPr>
              <a:t>state</a:t>
            </a:r>
            <a:r>
              <a:rPr lang="en-US" sz="2100" baseline="-25000" dirty="0" err="1">
                <a:solidFill>
                  <a:srgbClr val="0070C0"/>
                </a:solidFill>
              </a:rPr>
              <a:t>t</a:t>
            </a:r>
            <a:r>
              <a:rPr lang="en-US" sz="2100" baseline="-25000" dirty="0">
                <a:solidFill>
                  <a:srgbClr val="0070C0"/>
                </a:solidFill>
              </a:rPr>
              <a:t>=2</a:t>
            </a:r>
            <a:r>
              <a:rPr lang="en-US" sz="2100" dirty="0">
                <a:solidFill>
                  <a:srgbClr val="0070C0"/>
                </a:solidFill>
              </a:rPr>
              <a:t> = </a:t>
            </a:r>
            <a:r>
              <a:rPr lang="en-US" sz="2100" dirty="0" err="1">
                <a:solidFill>
                  <a:srgbClr val="0070C0"/>
                </a:solidFill>
              </a:rPr>
              <a:t>POS</a:t>
            </a:r>
            <a:r>
              <a:rPr lang="en-US" sz="2100" baseline="-25000" dirty="0" err="1">
                <a:solidFill>
                  <a:srgbClr val="0070C0"/>
                </a:solidFill>
              </a:rPr>
              <a:t>i</a:t>
            </a:r>
            <a:r>
              <a:rPr lang="en-US" sz="2100" dirty="0">
                <a:solidFill>
                  <a:srgbClr val="0070C0"/>
                </a:solidFill>
              </a:rPr>
              <a:t>  | </a:t>
            </a:r>
            <a:r>
              <a:rPr lang="en-US" sz="2100" dirty="0" err="1">
                <a:solidFill>
                  <a:srgbClr val="0070C0"/>
                </a:solidFill>
              </a:rPr>
              <a:t>state</a:t>
            </a:r>
            <a:r>
              <a:rPr lang="en-US" sz="2100" baseline="-25000" dirty="0" err="1">
                <a:solidFill>
                  <a:srgbClr val="0070C0"/>
                </a:solidFill>
              </a:rPr>
              <a:t>t</a:t>
            </a:r>
            <a:r>
              <a:rPr lang="en-US" sz="2100" baseline="-25000" dirty="0">
                <a:solidFill>
                  <a:srgbClr val="0070C0"/>
                </a:solidFill>
              </a:rPr>
              <a:t>=1</a:t>
            </a:r>
            <a:r>
              <a:rPr lang="en-US" sz="2100" dirty="0">
                <a:solidFill>
                  <a:srgbClr val="0070C0"/>
                </a:solidFill>
              </a:rPr>
              <a:t> = start) </a:t>
            </a:r>
            <a:r>
              <a:rPr lang="en-US" sz="2100" dirty="0"/>
              <a:t>* </a:t>
            </a:r>
            <a:r>
              <a:rPr lang="en-US" sz="2100" dirty="0">
                <a:solidFill>
                  <a:srgbClr val="FFC000"/>
                </a:solidFill>
              </a:rPr>
              <a:t>p(</a:t>
            </a:r>
            <a:r>
              <a:rPr lang="en-US" sz="2000" dirty="0" err="1">
                <a:solidFill>
                  <a:srgbClr val="FFC000"/>
                </a:solidFill>
              </a:rPr>
              <a:t>word</a:t>
            </a:r>
            <a:r>
              <a:rPr lang="en-US" sz="2000" baseline="-25000" dirty="0" err="1">
                <a:solidFill>
                  <a:srgbClr val="FFC000"/>
                </a:solidFill>
              </a:rPr>
              <a:t>t</a:t>
            </a:r>
            <a:r>
              <a:rPr lang="en-US" sz="2000" baseline="-25000" dirty="0">
                <a:solidFill>
                  <a:srgbClr val="FFC000"/>
                </a:solidFill>
              </a:rPr>
              <a:t>=2</a:t>
            </a:r>
            <a:r>
              <a:rPr lang="en-US" sz="2100" dirty="0">
                <a:solidFill>
                  <a:srgbClr val="FFC000"/>
                </a:solidFill>
              </a:rPr>
              <a:t> = </a:t>
            </a:r>
            <a:r>
              <a:rPr lang="en-US" sz="2100" dirty="0" err="1">
                <a:solidFill>
                  <a:srgbClr val="FFC000"/>
                </a:solidFill>
              </a:rPr>
              <a:t>John|state</a:t>
            </a:r>
            <a:r>
              <a:rPr lang="en-US" sz="2100" baseline="-25000" dirty="0" err="1">
                <a:solidFill>
                  <a:srgbClr val="FFC000"/>
                </a:solidFill>
              </a:rPr>
              <a:t>t</a:t>
            </a:r>
            <a:r>
              <a:rPr lang="en-US" sz="2100" baseline="-25000" dirty="0">
                <a:solidFill>
                  <a:srgbClr val="FFC000"/>
                </a:solidFill>
              </a:rPr>
              <a:t>=2</a:t>
            </a:r>
            <a:r>
              <a:rPr lang="en-US" sz="2100" dirty="0">
                <a:solidFill>
                  <a:srgbClr val="FFC000"/>
                </a:solidFill>
              </a:rPr>
              <a:t> = </a:t>
            </a:r>
            <a:r>
              <a:rPr lang="en-US" sz="2100" dirty="0" err="1">
                <a:solidFill>
                  <a:srgbClr val="FFC000"/>
                </a:solidFill>
              </a:rPr>
              <a:t>POS</a:t>
            </a:r>
            <a:r>
              <a:rPr lang="en-US" sz="2100" baseline="-25000" dirty="0" err="1">
                <a:solidFill>
                  <a:srgbClr val="FFC000"/>
                </a:solidFill>
              </a:rPr>
              <a:t>i</a:t>
            </a:r>
            <a:r>
              <a:rPr lang="en-US" sz="2100" dirty="0">
                <a:solidFill>
                  <a:srgbClr val="FFC000"/>
                </a:solidFill>
              </a:rPr>
              <a:t>) </a:t>
            </a:r>
            <a:r>
              <a:rPr lang="en-US" sz="2100" dirty="0">
                <a:solidFill>
                  <a:srgbClr val="FF0000"/>
                </a:solidFill>
              </a:rPr>
              <a:t> </a:t>
            </a:r>
            <a:r>
              <a:rPr lang="en-US" sz="2100" dirty="0"/>
              <a:t>= </a:t>
            </a:r>
          </a:p>
          <a:p>
            <a:pPr lvl="1">
              <a:tabLst>
                <a:tab pos="3435350" algn="l"/>
              </a:tabLst>
            </a:pPr>
            <a:endParaRPr lang="en-US" sz="2100" dirty="0"/>
          </a:p>
          <a:p>
            <a:pPr lvl="1">
              <a:tabLst>
                <a:tab pos="3435350" algn="l"/>
              </a:tabLst>
            </a:pPr>
            <a:r>
              <a:rPr lang="en-US" sz="2100" dirty="0"/>
              <a:t>p(</a:t>
            </a:r>
            <a:r>
              <a:rPr lang="en-US" sz="2100" dirty="0" err="1"/>
              <a:t>word</a:t>
            </a:r>
            <a:r>
              <a:rPr lang="en-US" sz="2100" baseline="-25000" dirty="0" err="1"/>
              <a:t>t</a:t>
            </a:r>
            <a:r>
              <a:rPr lang="en-US" sz="2100" baseline="-25000" dirty="0"/>
              <a:t>=2</a:t>
            </a:r>
            <a:r>
              <a:rPr lang="en-US" sz="2100" dirty="0"/>
              <a:t> = John, </a:t>
            </a:r>
            <a:r>
              <a:rPr lang="en-US" sz="2100" dirty="0" err="1"/>
              <a:t>state</a:t>
            </a:r>
            <a:r>
              <a:rPr lang="en-US" sz="2100" baseline="-25000" dirty="0" err="1"/>
              <a:t>t</a:t>
            </a:r>
            <a:r>
              <a:rPr lang="en-US" sz="2100" baseline="-25000" dirty="0"/>
              <a:t>=2</a:t>
            </a:r>
            <a:r>
              <a:rPr lang="en-US" sz="2100" dirty="0"/>
              <a:t> = </a:t>
            </a:r>
            <a:r>
              <a:rPr lang="en-US" sz="2100" dirty="0" err="1"/>
              <a:t>POS</a:t>
            </a:r>
            <a:r>
              <a:rPr lang="en-US" sz="2100" baseline="-25000" dirty="0" err="1"/>
              <a:t>i</a:t>
            </a:r>
            <a:r>
              <a:rPr lang="en-US" sz="2100" dirty="0"/>
              <a:t>| </a:t>
            </a:r>
            <a:r>
              <a:rPr lang="en-US" sz="2100" dirty="0" err="1"/>
              <a:t>state</a:t>
            </a:r>
            <a:r>
              <a:rPr lang="en-US" sz="2100" baseline="-25000" dirty="0" err="1"/>
              <a:t>t</a:t>
            </a:r>
            <a:r>
              <a:rPr lang="en-US" sz="2100" baseline="-25000" dirty="0"/>
              <a:t>=1</a:t>
            </a:r>
            <a:r>
              <a:rPr lang="en-US" sz="2100" dirty="0"/>
              <a:t> = start)   </a:t>
            </a:r>
          </a:p>
          <a:p>
            <a:pPr lvl="1">
              <a:tabLst>
                <a:tab pos="3435350" algn="l"/>
              </a:tabLst>
            </a:pPr>
            <a:endParaRPr lang="en-US" sz="2100" dirty="0"/>
          </a:p>
        </p:txBody>
      </p:sp>
      <p:graphicFrame>
        <p:nvGraphicFramePr>
          <p:cNvPr id="2" name="Table 1">
            <a:extLst>
              <a:ext uri="{FF2B5EF4-FFF2-40B4-BE49-F238E27FC236}">
                <a16:creationId xmlns:a16="http://schemas.microsoft.com/office/drawing/2014/main" id="{03B90F96-B965-468A-8FF0-B987982A6445}"/>
              </a:ext>
            </a:extLst>
          </p:cNvPr>
          <p:cNvGraphicFramePr>
            <a:graphicFrameLocks noGrp="1"/>
          </p:cNvGraphicFramePr>
          <p:nvPr>
            <p:extLst/>
          </p:nvPr>
        </p:nvGraphicFramePr>
        <p:xfrm>
          <a:off x="6775621" y="3003963"/>
          <a:ext cx="1828800" cy="3657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486611713"/>
                    </a:ext>
                  </a:extLst>
                </a:gridCol>
                <a:gridCol w="914400">
                  <a:extLst>
                    <a:ext uri="{9D8B030D-6E8A-4147-A177-3AD203B41FA5}">
                      <a16:colId xmlns:a16="http://schemas.microsoft.com/office/drawing/2014/main" val="3439026916"/>
                    </a:ext>
                  </a:extLst>
                </a:gridCol>
              </a:tblGrid>
              <a:tr h="914400">
                <a:tc>
                  <a:txBody>
                    <a:bodyPr/>
                    <a:lstStyle/>
                    <a:p>
                      <a:endParaRPr lang="en-US" dirty="0"/>
                    </a:p>
                  </a:txBody>
                  <a:tcPr/>
                </a:tc>
                <a:tc>
                  <a:txBody>
                    <a:bodyPr/>
                    <a:lstStyle/>
                    <a:p>
                      <a:endParaRPr lang="en-US"/>
                    </a:p>
                  </a:txBody>
                  <a:tcPr/>
                </a:tc>
                <a:extLst>
                  <a:ext uri="{0D108BD9-81ED-4DB2-BD59-A6C34878D82A}">
                    <a16:rowId xmlns:a16="http://schemas.microsoft.com/office/drawing/2014/main" val="917873077"/>
                  </a:ext>
                </a:extLst>
              </a:tr>
              <a:tr h="914400">
                <a:tc>
                  <a:txBody>
                    <a:bodyPr/>
                    <a:lstStyle/>
                    <a:p>
                      <a:endParaRPr lang="en-US"/>
                    </a:p>
                  </a:txBody>
                  <a:tcPr/>
                </a:tc>
                <a:tc>
                  <a:txBody>
                    <a:bodyPr/>
                    <a:lstStyle/>
                    <a:p>
                      <a:endParaRPr lang="en-US" dirty="0"/>
                    </a:p>
                  </a:txBody>
                  <a:tcPr/>
                </a:tc>
                <a:extLst>
                  <a:ext uri="{0D108BD9-81ED-4DB2-BD59-A6C34878D82A}">
                    <a16:rowId xmlns:a16="http://schemas.microsoft.com/office/drawing/2014/main" val="1456745390"/>
                  </a:ext>
                </a:extLst>
              </a:tr>
              <a:tr h="9144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05715742"/>
                  </a:ext>
                </a:extLst>
              </a:tr>
              <a:tr h="914400">
                <a:tc>
                  <a:txBody>
                    <a:bodyPr/>
                    <a:lstStyle/>
                    <a:p>
                      <a:endParaRPr lang="en-US"/>
                    </a:p>
                  </a:txBody>
                  <a:tcPr/>
                </a:tc>
                <a:tc>
                  <a:txBody>
                    <a:bodyPr/>
                    <a:lstStyle/>
                    <a:p>
                      <a:endParaRPr lang="en-US" dirty="0"/>
                    </a:p>
                  </a:txBody>
                  <a:tcPr/>
                </a:tc>
                <a:extLst>
                  <a:ext uri="{0D108BD9-81ED-4DB2-BD59-A6C34878D82A}">
                    <a16:rowId xmlns:a16="http://schemas.microsoft.com/office/drawing/2014/main" val="889221487"/>
                  </a:ext>
                </a:extLst>
              </a:tr>
            </a:tbl>
          </a:graphicData>
        </a:graphic>
      </p:graphicFrame>
      <p:sp>
        <p:nvSpPr>
          <p:cNvPr id="14" name="TextBox 13">
            <a:extLst>
              <a:ext uri="{FF2B5EF4-FFF2-40B4-BE49-F238E27FC236}">
                <a16:creationId xmlns:a16="http://schemas.microsoft.com/office/drawing/2014/main" id="{871F70E3-F6A7-4CBD-B718-711065A92DF4}"/>
              </a:ext>
            </a:extLst>
          </p:cNvPr>
          <p:cNvSpPr txBox="1"/>
          <p:nvPr/>
        </p:nvSpPr>
        <p:spPr>
          <a:xfrm>
            <a:off x="6831476" y="2557687"/>
            <a:ext cx="1717089" cy="446276"/>
          </a:xfrm>
          <a:prstGeom prst="rect">
            <a:avLst/>
          </a:prstGeom>
          <a:noFill/>
        </p:spPr>
        <p:txBody>
          <a:bodyPr wrap="square" rtlCol="0">
            <a:spAutoFit/>
          </a:bodyPr>
          <a:lstStyle/>
          <a:p>
            <a:pPr>
              <a:tabLst>
                <a:tab pos="3435350" algn="l"/>
              </a:tabLst>
            </a:pPr>
            <a:r>
              <a:rPr lang="en-US" sz="2300" dirty="0">
                <a:solidFill>
                  <a:schemeClr val="bg1">
                    <a:lumMod val="50000"/>
                  </a:schemeClr>
                </a:solidFill>
              </a:rPr>
              <a:t>T = 2    T = 3 </a:t>
            </a:r>
          </a:p>
        </p:txBody>
      </p:sp>
      <p:sp>
        <p:nvSpPr>
          <p:cNvPr id="16" name="TextBox 15">
            <a:extLst>
              <a:ext uri="{FF2B5EF4-FFF2-40B4-BE49-F238E27FC236}">
                <a16:creationId xmlns:a16="http://schemas.microsoft.com/office/drawing/2014/main" id="{6F2C407D-5F2E-49AF-A276-6BA989FE4744}"/>
              </a:ext>
            </a:extLst>
          </p:cNvPr>
          <p:cNvSpPr txBox="1"/>
          <p:nvPr/>
        </p:nvSpPr>
        <p:spPr>
          <a:xfrm>
            <a:off x="5377498" y="3350396"/>
            <a:ext cx="1717089" cy="2923877"/>
          </a:xfrm>
          <a:prstGeom prst="rect">
            <a:avLst/>
          </a:prstGeom>
          <a:noFill/>
        </p:spPr>
        <p:txBody>
          <a:bodyPr wrap="square" rtlCol="0">
            <a:spAutoFit/>
          </a:bodyPr>
          <a:lstStyle/>
          <a:p>
            <a:pPr>
              <a:tabLst>
                <a:tab pos="3435350" algn="l"/>
              </a:tabLst>
            </a:pPr>
            <a:r>
              <a:rPr lang="en-US" sz="2300" dirty="0" err="1">
                <a:solidFill>
                  <a:schemeClr val="bg1">
                    <a:lumMod val="50000"/>
                  </a:schemeClr>
                </a:solidFill>
              </a:rPr>
              <a:t>PropNoun</a:t>
            </a:r>
            <a:endParaRPr lang="en-US" sz="2300" dirty="0">
              <a:solidFill>
                <a:schemeClr val="bg1">
                  <a:lumMod val="50000"/>
                </a:schemeClr>
              </a:solidFill>
            </a:endParaRPr>
          </a:p>
          <a:p>
            <a:pPr>
              <a:tabLst>
                <a:tab pos="3435350" algn="l"/>
              </a:tabLst>
            </a:pPr>
            <a:endParaRPr lang="en-US" sz="2300" dirty="0">
              <a:solidFill>
                <a:schemeClr val="bg1">
                  <a:lumMod val="50000"/>
                </a:schemeClr>
              </a:solidFill>
            </a:endParaRPr>
          </a:p>
          <a:p>
            <a:pPr>
              <a:tabLst>
                <a:tab pos="3435350" algn="l"/>
              </a:tabLst>
            </a:pPr>
            <a:r>
              <a:rPr lang="en-US" sz="2300" dirty="0">
                <a:solidFill>
                  <a:schemeClr val="bg1">
                    <a:lumMod val="50000"/>
                  </a:schemeClr>
                </a:solidFill>
              </a:rPr>
              <a:t>Noun</a:t>
            </a:r>
          </a:p>
          <a:p>
            <a:pPr>
              <a:tabLst>
                <a:tab pos="3435350" algn="l"/>
              </a:tabLst>
            </a:pPr>
            <a:endParaRPr lang="en-US" sz="2300" dirty="0">
              <a:solidFill>
                <a:schemeClr val="bg1">
                  <a:lumMod val="50000"/>
                </a:schemeClr>
              </a:solidFill>
            </a:endParaRPr>
          </a:p>
          <a:p>
            <a:pPr>
              <a:tabLst>
                <a:tab pos="3435350" algn="l"/>
              </a:tabLst>
            </a:pPr>
            <a:endParaRPr lang="en-US" sz="2300" dirty="0">
              <a:solidFill>
                <a:schemeClr val="bg1">
                  <a:lumMod val="50000"/>
                </a:schemeClr>
              </a:solidFill>
            </a:endParaRPr>
          </a:p>
          <a:p>
            <a:pPr>
              <a:tabLst>
                <a:tab pos="3435350" algn="l"/>
              </a:tabLst>
            </a:pPr>
            <a:r>
              <a:rPr lang="en-US" sz="2300" dirty="0">
                <a:solidFill>
                  <a:schemeClr val="bg1">
                    <a:lumMod val="50000"/>
                  </a:schemeClr>
                </a:solidFill>
              </a:rPr>
              <a:t>Verb</a:t>
            </a:r>
          </a:p>
          <a:p>
            <a:pPr>
              <a:tabLst>
                <a:tab pos="3435350" algn="l"/>
              </a:tabLst>
            </a:pPr>
            <a:endParaRPr lang="en-US" sz="2300" dirty="0">
              <a:solidFill>
                <a:schemeClr val="bg1">
                  <a:lumMod val="50000"/>
                </a:schemeClr>
              </a:solidFill>
            </a:endParaRPr>
          </a:p>
          <a:p>
            <a:pPr>
              <a:tabLst>
                <a:tab pos="3435350" algn="l"/>
              </a:tabLst>
            </a:pPr>
            <a:r>
              <a:rPr lang="en-US" sz="2300" dirty="0">
                <a:solidFill>
                  <a:schemeClr val="bg1">
                    <a:lumMod val="50000"/>
                  </a:schemeClr>
                </a:solidFill>
              </a:rPr>
              <a:t>Det </a:t>
            </a:r>
          </a:p>
        </p:txBody>
      </p:sp>
      <p:sp>
        <p:nvSpPr>
          <p:cNvPr id="9" name="TextBox 8">
            <a:extLst>
              <a:ext uri="{FF2B5EF4-FFF2-40B4-BE49-F238E27FC236}">
                <a16:creationId xmlns:a16="http://schemas.microsoft.com/office/drawing/2014/main" id="{9132CE99-E400-4C1C-8627-1E6770A1B01B}"/>
              </a:ext>
            </a:extLst>
          </p:cNvPr>
          <p:cNvSpPr txBox="1"/>
          <p:nvPr/>
        </p:nvSpPr>
        <p:spPr>
          <a:xfrm>
            <a:off x="449117" y="4259060"/>
            <a:ext cx="4717161" cy="738664"/>
          </a:xfrm>
          <a:prstGeom prst="rect">
            <a:avLst/>
          </a:prstGeom>
          <a:noFill/>
        </p:spPr>
        <p:txBody>
          <a:bodyPr wrap="square" rtlCol="0">
            <a:spAutoFit/>
          </a:bodyPr>
          <a:lstStyle/>
          <a:p>
            <a:pPr>
              <a:tabLst>
                <a:tab pos="3435350" algn="l"/>
              </a:tabLst>
            </a:pPr>
            <a:r>
              <a:rPr lang="en-US" sz="2100" dirty="0"/>
              <a:t>We can get the needed probabilities from the </a:t>
            </a:r>
            <a:r>
              <a:rPr lang="en-US" sz="2100" dirty="0">
                <a:solidFill>
                  <a:srgbClr val="0070C0"/>
                </a:solidFill>
              </a:rPr>
              <a:t>A </a:t>
            </a:r>
            <a:r>
              <a:rPr lang="en-US" sz="2100" dirty="0"/>
              <a:t>and </a:t>
            </a:r>
            <a:r>
              <a:rPr lang="en-US" sz="2100" dirty="0">
                <a:solidFill>
                  <a:srgbClr val="FFC000"/>
                </a:solidFill>
              </a:rPr>
              <a:t>B</a:t>
            </a:r>
            <a:r>
              <a:rPr lang="en-US" sz="2100" dirty="0"/>
              <a:t> matrices.</a:t>
            </a:r>
          </a:p>
        </p:txBody>
      </p:sp>
    </p:spTree>
    <p:extLst>
      <p:ext uri="{BB962C8B-B14F-4D97-AF65-F5344CB8AC3E}">
        <p14:creationId xmlns:p14="http://schemas.microsoft.com/office/powerpoint/2010/main" val="53396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847438" cy="492443"/>
          </a:xfrm>
          <a:prstGeom prst="rect">
            <a:avLst/>
          </a:prstGeom>
        </p:spPr>
        <p:txBody>
          <a:bodyPr wrap="square" rtlCol="0">
            <a:spAutoFit/>
          </a:bodyPr>
          <a:lstStyle/>
          <a:p>
            <a:r>
              <a:rPr lang="en-US" sz="2600" dirty="0">
                <a:solidFill>
                  <a:srgbClr val="002060"/>
                </a:solidFill>
              </a:rPr>
              <a:t>Observation likelihood: Efficient solution</a:t>
            </a:r>
          </a:p>
        </p:txBody>
      </p:sp>
      <p:sp>
        <p:nvSpPr>
          <p:cNvPr id="15" name="TextBox 14">
            <a:extLst>
              <a:ext uri="{FF2B5EF4-FFF2-40B4-BE49-F238E27FC236}">
                <a16:creationId xmlns:a16="http://schemas.microsoft.com/office/drawing/2014/main" id="{D4AB3B42-3B01-42E0-8CA2-20137D4C1313}"/>
              </a:ext>
            </a:extLst>
          </p:cNvPr>
          <p:cNvSpPr txBox="1"/>
          <p:nvPr/>
        </p:nvSpPr>
        <p:spPr>
          <a:xfrm>
            <a:off x="89617" y="583727"/>
            <a:ext cx="9054383" cy="2462213"/>
          </a:xfrm>
          <a:prstGeom prst="rect">
            <a:avLst/>
          </a:prstGeom>
          <a:noFill/>
        </p:spPr>
        <p:txBody>
          <a:bodyPr wrap="square" rtlCol="0">
            <a:spAutoFit/>
          </a:bodyPr>
          <a:lstStyle/>
          <a:p>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endParaRPr lang="en-US" sz="2200" dirty="0"/>
          </a:p>
        </p:txBody>
      </p:sp>
      <p:sp>
        <p:nvSpPr>
          <p:cNvPr id="7" name="TextBox 6">
            <a:extLst>
              <a:ext uri="{FF2B5EF4-FFF2-40B4-BE49-F238E27FC236}">
                <a16:creationId xmlns:a16="http://schemas.microsoft.com/office/drawing/2014/main" id="{D3C5C7F8-4BDB-4D0A-A7A1-24375AF79DDC}"/>
              </a:ext>
            </a:extLst>
          </p:cNvPr>
          <p:cNvSpPr txBox="1"/>
          <p:nvPr/>
        </p:nvSpPr>
        <p:spPr>
          <a:xfrm>
            <a:off x="237898" y="628233"/>
            <a:ext cx="4717161" cy="1508105"/>
          </a:xfrm>
          <a:prstGeom prst="rect">
            <a:avLst/>
          </a:prstGeom>
          <a:noFill/>
        </p:spPr>
        <p:txBody>
          <a:bodyPr wrap="square" rtlCol="0">
            <a:spAutoFit/>
          </a:bodyPr>
          <a:lstStyle/>
          <a:p>
            <a:pPr marL="457200" indent="-457200">
              <a:buFont typeface="+mj-lt"/>
              <a:buAutoNum type="arabicPeriod" startAt="4"/>
              <a:tabLst>
                <a:tab pos="3435350" algn="l"/>
              </a:tabLst>
            </a:pPr>
            <a:r>
              <a:rPr lang="en-US" sz="2300" dirty="0"/>
              <a:t>Next, we complete the T = 3 column by calculating, for each POS tag (row) i: </a:t>
            </a:r>
          </a:p>
          <a:p>
            <a:pPr marL="457200" indent="-457200">
              <a:buFont typeface="+mj-lt"/>
              <a:buAutoNum type="arabicPeriod" startAt="4"/>
              <a:tabLst>
                <a:tab pos="3435350" algn="l"/>
              </a:tabLst>
            </a:pPr>
            <a:endParaRPr lang="en-US" sz="2300" dirty="0"/>
          </a:p>
        </p:txBody>
      </p:sp>
      <p:graphicFrame>
        <p:nvGraphicFramePr>
          <p:cNvPr id="2" name="Table 1">
            <a:extLst>
              <a:ext uri="{FF2B5EF4-FFF2-40B4-BE49-F238E27FC236}">
                <a16:creationId xmlns:a16="http://schemas.microsoft.com/office/drawing/2014/main" id="{03B90F96-B965-468A-8FF0-B987982A6445}"/>
              </a:ext>
            </a:extLst>
          </p:cNvPr>
          <p:cNvGraphicFramePr>
            <a:graphicFrameLocks noGrp="1"/>
          </p:cNvGraphicFramePr>
          <p:nvPr>
            <p:extLst>
              <p:ext uri="{D42A27DB-BD31-4B8C-83A1-F6EECF244321}">
                <p14:modId xmlns:p14="http://schemas.microsoft.com/office/powerpoint/2010/main" val="1921445382"/>
              </p:ext>
            </p:extLst>
          </p:nvPr>
        </p:nvGraphicFramePr>
        <p:xfrm>
          <a:off x="6775621" y="3003963"/>
          <a:ext cx="1828800" cy="3657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486611713"/>
                    </a:ext>
                  </a:extLst>
                </a:gridCol>
                <a:gridCol w="914400">
                  <a:extLst>
                    <a:ext uri="{9D8B030D-6E8A-4147-A177-3AD203B41FA5}">
                      <a16:colId xmlns:a16="http://schemas.microsoft.com/office/drawing/2014/main" val="3439026916"/>
                    </a:ext>
                  </a:extLst>
                </a:gridCol>
              </a:tblGrid>
              <a:tr h="914400">
                <a:tc>
                  <a:txBody>
                    <a:bodyPr/>
                    <a:lstStyle/>
                    <a:p>
                      <a:pPr algn="ctr"/>
                      <a:r>
                        <a:rPr lang="en-US" dirty="0">
                          <a:solidFill>
                            <a:srgbClr val="7030A0"/>
                          </a:solidFill>
                        </a:rPr>
                        <a:t>##</a:t>
                      </a:r>
                    </a:p>
                  </a:txBody>
                  <a:tcPr anchor="ctr"/>
                </a:tc>
                <a:tc>
                  <a:txBody>
                    <a:bodyPr/>
                    <a:lstStyle/>
                    <a:p>
                      <a:pPr algn="ctr"/>
                      <a:endParaRPr lang="en-US" dirty="0"/>
                    </a:p>
                  </a:txBody>
                  <a:tcPr anchor="ctr"/>
                </a:tc>
                <a:extLst>
                  <a:ext uri="{0D108BD9-81ED-4DB2-BD59-A6C34878D82A}">
                    <a16:rowId xmlns:a16="http://schemas.microsoft.com/office/drawing/2014/main" val="917873077"/>
                  </a:ext>
                </a:extLst>
              </a:tr>
              <a:tr h="914400">
                <a:tc>
                  <a:txBody>
                    <a:bodyPr/>
                    <a:lstStyle/>
                    <a:p>
                      <a:pPr algn="ctr"/>
                      <a:r>
                        <a:rPr lang="en-US" dirty="0">
                          <a:solidFill>
                            <a:srgbClr val="7030A0"/>
                          </a:solidFill>
                        </a:rPr>
                        <a:t>##</a:t>
                      </a:r>
                    </a:p>
                  </a:txBody>
                  <a:tcPr anchor="ctr"/>
                </a:tc>
                <a:tc>
                  <a:txBody>
                    <a:bodyPr/>
                    <a:lstStyle/>
                    <a:p>
                      <a:pPr algn="ctr"/>
                      <a:endParaRPr lang="en-US" dirty="0"/>
                    </a:p>
                  </a:txBody>
                  <a:tcPr anchor="ctr"/>
                </a:tc>
                <a:extLst>
                  <a:ext uri="{0D108BD9-81ED-4DB2-BD59-A6C34878D82A}">
                    <a16:rowId xmlns:a16="http://schemas.microsoft.com/office/drawing/2014/main" val="1456745390"/>
                  </a:ext>
                </a:extLst>
              </a:tr>
              <a:tr h="914400">
                <a:tc>
                  <a:txBody>
                    <a:bodyPr/>
                    <a:lstStyle/>
                    <a:p>
                      <a:pPr algn="ctr"/>
                      <a:r>
                        <a:rPr lang="en-US" dirty="0">
                          <a:solidFill>
                            <a:srgbClr val="7030A0"/>
                          </a:solidFill>
                        </a:rPr>
                        <a:t>##</a:t>
                      </a:r>
                    </a:p>
                  </a:txBody>
                  <a:tcPr anchor="ctr"/>
                </a:tc>
                <a:tc>
                  <a:txBody>
                    <a:bodyPr/>
                    <a:lstStyle/>
                    <a:p>
                      <a:pPr algn="ctr"/>
                      <a:endParaRPr lang="en-US" dirty="0"/>
                    </a:p>
                  </a:txBody>
                  <a:tcPr anchor="ctr"/>
                </a:tc>
                <a:extLst>
                  <a:ext uri="{0D108BD9-81ED-4DB2-BD59-A6C34878D82A}">
                    <a16:rowId xmlns:a16="http://schemas.microsoft.com/office/drawing/2014/main" val="2805715742"/>
                  </a:ext>
                </a:extLst>
              </a:tr>
              <a:tr h="914400">
                <a:tc>
                  <a:txBody>
                    <a:bodyPr/>
                    <a:lstStyle/>
                    <a:p>
                      <a:pPr algn="ctr"/>
                      <a:r>
                        <a:rPr lang="en-US" dirty="0">
                          <a:solidFill>
                            <a:srgbClr val="7030A0"/>
                          </a:solidFill>
                        </a:rPr>
                        <a:t>##</a:t>
                      </a:r>
                    </a:p>
                  </a:txBody>
                  <a:tcPr anchor="ctr"/>
                </a:tc>
                <a:tc>
                  <a:txBody>
                    <a:bodyPr/>
                    <a:lstStyle/>
                    <a:p>
                      <a:pPr algn="ctr"/>
                      <a:endParaRPr lang="en-US" dirty="0"/>
                    </a:p>
                  </a:txBody>
                  <a:tcPr anchor="ctr"/>
                </a:tc>
                <a:extLst>
                  <a:ext uri="{0D108BD9-81ED-4DB2-BD59-A6C34878D82A}">
                    <a16:rowId xmlns:a16="http://schemas.microsoft.com/office/drawing/2014/main" val="889221487"/>
                  </a:ext>
                </a:extLst>
              </a:tr>
            </a:tbl>
          </a:graphicData>
        </a:graphic>
      </p:graphicFrame>
      <p:sp>
        <p:nvSpPr>
          <p:cNvPr id="14" name="TextBox 13">
            <a:extLst>
              <a:ext uri="{FF2B5EF4-FFF2-40B4-BE49-F238E27FC236}">
                <a16:creationId xmlns:a16="http://schemas.microsoft.com/office/drawing/2014/main" id="{871F70E3-F6A7-4CBD-B718-711065A92DF4}"/>
              </a:ext>
            </a:extLst>
          </p:cNvPr>
          <p:cNvSpPr txBox="1"/>
          <p:nvPr/>
        </p:nvSpPr>
        <p:spPr>
          <a:xfrm>
            <a:off x="6831476" y="2557687"/>
            <a:ext cx="1717089" cy="446276"/>
          </a:xfrm>
          <a:prstGeom prst="rect">
            <a:avLst/>
          </a:prstGeom>
          <a:noFill/>
        </p:spPr>
        <p:txBody>
          <a:bodyPr wrap="square" rtlCol="0">
            <a:spAutoFit/>
          </a:bodyPr>
          <a:lstStyle/>
          <a:p>
            <a:pPr>
              <a:tabLst>
                <a:tab pos="3435350" algn="l"/>
              </a:tabLst>
            </a:pPr>
            <a:r>
              <a:rPr lang="en-US" sz="2300" dirty="0">
                <a:solidFill>
                  <a:schemeClr val="bg1">
                    <a:lumMod val="50000"/>
                  </a:schemeClr>
                </a:solidFill>
              </a:rPr>
              <a:t>T = 2    T = 3 </a:t>
            </a:r>
          </a:p>
        </p:txBody>
      </p:sp>
      <p:sp>
        <p:nvSpPr>
          <p:cNvPr id="16" name="TextBox 15">
            <a:extLst>
              <a:ext uri="{FF2B5EF4-FFF2-40B4-BE49-F238E27FC236}">
                <a16:creationId xmlns:a16="http://schemas.microsoft.com/office/drawing/2014/main" id="{6F2C407D-5F2E-49AF-A276-6BA989FE4744}"/>
              </a:ext>
            </a:extLst>
          </p:cNvPr>
          <p:cNvSpPr txBox="1"/>
          <p:nvPr/>
        </p:nvSpPr>
        <p:spPr>
          <a:xfrm>
            <a:off x="5377498" y="3350396"/>
            <a:ext cx="1717089" cy="2923877"/>
          </a:xfrm>
          <a:prstGeom prst="rect">
            <a:avLst/>
          </a:prstGeom>
          <a:noFill/>
        </p:spPr>
        <p:txBody>
          <a:bodyPr wrap="square" rtlCol="0">
            <a:spAutoFit/>
          </a:bodyPr>
          <a:lstStyle/>
          <a:p>
            <a:pPr>
              <a:tabLst>
                <a:tab pos="3435350" algn="l"/>
              </a:tabLst>
            </a:pPr>
            <a:r>
              <a:rPr lang="en-US" sz="2300" dirty="0" err="1">
                <a:solidFill>
                  <a:schemeClr val="bg1">
                    <a:lumMod val="50000"/>
                  </a:schemeClr>
                </a:solidFill>
              </a:rPr>
              <a:t>PropNoun</a:t>
            </a:r>
            <a:endParaRPr lang="en-US" sz="2300" dirty="0">
              <a:solidFill>
                <a:schemeClr val="bg1">
                  <a:lumMod val="50000"/>
                </a:schemeClr>
              </a:solidFill>
            </a:endParaRPr>
          </a:p>
          <a:p>
            <a:pPr>
              <a:tabLst>
                <a:tab pos="3435350" algn="l"/>
              </a:tabLst>
            </a:pPr>
            <a:endParaRPr lang="en-US" sz="2300" dirty="0">
              <a:solidFill>
                <a:schemeClr val="bg1">
                  <a:lumMod val="50000"/>
                </a:schemeClr>
              </a:solidFill>
            </a:endParaRPr>
          </a:p>
          <a:p>
            <a:pPr>
              <a:tabLst>
                <a:tab pos="3435350" algn="l"/>
              </a:tabLst>
            </a:pPr>
            <a:r>
              <a:rPr lang="en-US" sz="2300" dirty="0">
                <a:solidFill>
                  <a:schemeClr val="bg1">
                    <a:lumMod val="50000"/>
                  </a:schemeClr>
                </a:solidFill>
              </a:rPr>
              <a:t>Noun</a:t>
            </a:r>
          </a:p>
          <a:p>
            <a:pPr>
              <a:tabLst>
                <a:tab pos="3435350" algn="l"/>
              </a:tabLst>
            </a:pPr>
            <a:endParaRPr lang="en-US" sz="2300" dirty="0">
              <a:solidFill>
                <a:schemeClr val="bg1">
                  <a:lumMod val="50000"/>
                </a:schemeClr>
              </a:solidFill>
            </a:endParaRPr>
          </a:p>
          <a:p>
            <a:pPr>
              <a:tabLst>
                <a:tab pos="3435350" algn="l"/>
              </a:tabLst>
            </a:pPr>
            <a:endParaRPr lang="en-US" sz="2300" dirty="0">
              <a:solidFill>
                <a:schemeClr val="bg1">
                  <a:lumMod val="50000"/>
                </a:schemeClr>
              </a:solidFill>
            </a:endParaRPr>
          </a:p>
          <a:p>
            <a:pPr>
              <a:tabLst>
                <a:tab pos="3435350" algn="l"/>
              </a:tabLst>
            </a:pPr>
            <a:r>
              <a:rPr lang="en-US" sz="2300" dirty="0">
                <a:solidFill>
                  <a:schemeClr val="bg1">
                    <a:lumMod val="50000"/>
                  </a:schemeClr>
                </a:solidFill>
              </a:rPr>
              <a:t>Verb</a:t>
            </a:r>
          </a:p>
          <a:p>
            <a:pPr>
              <a:tabLst>
                <a:tab pos="3435350" algn="l"/>
              </a:tabLst>
            </a:pPr>
            <a:endParaRPr lang="en-US" sz="2300" dirty="0">
              <a:solidFill>
                <a:schemeClr val="bg1">
                  <a:lumMod val="50000"/>
                </a:schemeClr>
              </a:solidFill>
            </a:endParaRPr>
          </a:p>
          <a:p>
            <a:pPr>
              <a:tabLst>
                <a:tab pos="3435350" algn="l"/>
              </a:tabLst>
            </a:pPr>
            <a:r>
              <a:rPr lang="en-US" sz="2300" dirty="0">
                <a:solidFill>
                  <a:schemeClr val="bg1">
                    <a:lumMod val="50000"/>
                  </a:schemeClr>
                </a:solidFill>
              </a:rPr>
              <a:t>Det </a:t>
            </a:r>
          </a:p>
        </p:txBody>
      </p:sp>
      <p:sp>
        <p:nvSpPr>
          <p:cNvPr id="10" name="TextBox 9">
            <a:extLst>
              <a:ext uri="{FF2B5EF4-FFF2-40B4-BE49-F238E27FC236}">
                <a16:creationId xmlns:a16="http://schemas.microsoft.com/office/drawing/2014/main" id="{98F65C6F-A5A6-4850-A387-FDC19F4C8144}"/>
              </a:ext>
            </a:extLst>
          </p:cNvPr>
          <p:cNvSpPr txBox="1"/>
          <p:nvPr/>
        </p:nvSpPr>
        <p:spPr>
          <a:xfrm>
            <a:off x="237897" y="3485574"/>
            <a:ext cx="4717161" cy="2862322"/>
          </a:xfrm>
          <a:prstGeom prst="rect">
            <a:avLst/>
          </a:prstGeom>
          <a:noFill/>
        </p:spPr>
        <p:txBody>
          <a:bodyPr wrap="square" rtlCol="0">
            <a:spAutoFit/>
          </a:bodyPr>
          <a:lstStyle/>
          <a:p>
            <a:pPr>
              <a:tabLst>
                <a:tab pos="3435350" algn="l"/>
              </a:tabLst>
            </a:pPr>
            <a:r>
              <a:rPr lang="en-US" dirty="0">
                <a:solidFill>
                  <a:srgbClr val="002060"/>
                </a:solidFill>
              </a:rPr>
              <a:t>We need to compute the sum over j to account for all of the different subsequences that might have led to </a:t>
            </a:r>
            <a:r>
              <a:rPr lang="en-US" dirty="0" err="1">
                <a:solidFill>
                  <a:srgbClr val="002060"/>
                </a:solidFill>
              </a:rPr>
              <a:t>POS</a:t>
            </a:r>
            <a:r>
              <a:rPr lang="en-US" baseline="-25000" dirty="0" err="1">
                <a:solidFill>
                  <a:srgbClr val="002060"/>
                </a:solidFill>
              </a:rPr>
              <a:t>i</a:t>
            </a:r>
            <a:r>
              <a:rPr lang="en-US" dirty="0">
                <a:solidFill>
                  <a:srgbClr val="002060"/>
                </a:solidFill>
              </a:rPr>
              <a:t> at T = 3 (here, just start followed by one POS tag).  </a:t>
            </a:r>
            <a:r>
              <a:rPr lang="en-US" dirty="0">
                <a:solidFill>
                  <a:srgbClr val="7030A0"/>
                </a:solidFill>
              </a:rPr>
              <a:t>The new term in the formula comes from the column that was computed on the last round.  If this were a longer sentence, with more columns, we would repeat the formula, each time multiplying information from the A and B matrices by the values from the t-1 column.</a:t>
            </a:r>
            <a:endParaRPr lang="en-US" dirty="0">
              <a:solidFill>
                <a:srgbClr val="002060"/>
              </a:solidFill>
            </a:endParaRPr>
          </a:p>
        </p:txBody>
      </p:sp>
      <p:sp>
        <p:nvSpPr>
          <p:cNvPr id="3" name="Rectangle 2">
            <a:extLst>
              <a:ext uri="{FF2B5EF4-FFF2-40B4-BE49-F238E27FC236}">
                <a16:creationId xmlns:a16="http://schemas.microsoft.com/office/drawing/2014/main" id="{43982768-9432-4E2B-8E09-11EEC16CE50A}"/>
              </a:ext>
            </a:extLst>
          </p:cNvPr>
          <p:cNvSpPr/>
          <p:nvPr/>
        </p:nvSpPr>
        <p:spPr>
          <a:xfrm>
            <a:off x="182042" y="1965401"/>
            <a:ext cx="4572000" cy="1800493"/>
          </a:xfrm>
          <a:prstGeom prst="rect">
            <a:avLst/>
          </a:prstGeom>
        </p:spPr>
        <p:txBody>
          <a:bodyPr>
            <a:spAutoFit/>
          </a:bodyPr>
          <a:lstStyle/>
          <a:p>
            <a:pPr lvl="1">
              <a:tabLst>
                <a:tab pos="3435350" algn="l"/>
              </a:tabLst>
            </a:pPr>
            <a:r>
              <a:rPr lang="el-GR" sz="2400" b="1" dirty="0">
                <a:solidFill>
                  <a:schemeClr val="bg1">
                    <a:lumMod val="50000"/>
                  </a:schemeClr>
                </a:solidFill>
              </a:rPr>
              <a:t>Σ</a:t>
            </a:r>
            <a:r>
              <a:rPr lang="en-US" sz="2400" b="1" baseline="-25000" dirty="0">
                <a:solidFill>
                  <a:schemeClr val="bg1">
                    <a:lumMod val="50000"/>
                  </a:schemeClr>
                </a:solidFill>
              </a:rPr>
              <a:t>j</a:t>
            </a:r>
            <a:r>
              <a:rPr lang="en-US" sz="2100" baseline="-25000" dirty="0">
                <a:solidFill>
                  <a:schemeClr val="bg1">
                    <a:lumMod val="50000"/>
                  </a:schemeClr>
                </a:solidFill>
              </a:rPr>
              <a:t> </a:t>
            </a:r>
            <a:r>
              <a:rPr lang="en-US" sz="2400" dirty="0">
                <a:solidFill>
                  <a:srgbClr val="002060"/>
                </a:solidFill>
              </a:rPr>
              <a:t>[</a:t>
            </a:r>
            <a:r>
              <a:rPr lang="en-US" sz="2100" dirty="0">
                <a:solidFill>
                  <a:srgbClr val="0070C0"/>
                </a:solidFill>
              </a:rPr>
              <a:t>p(</a:t>
            </a:r>
            <a:r>
              <a:rPr lang="en-US" sz="2100" dirty="0" err="1">
                <a:solidFill>
                  <a:srgbClr val="0070C0"/>
                </a:solidFill>
              </a:rPr>
              <a:t>state</a:t>
            </a:r>
            <a:r>
              <a:rPr lang="en-US" sz="2100" baseline="-25000" dirty="0" err="1">
                <a:solidFill>
                  <a:srgbClr val="0070C0"/>
                </a:solidFill>
              </a:rPr>
              <a:t>t</a:t>
            </a:r>
            <a:r>
              <a:rPr lang="en-US" sz="2100" baseline="-25000" dirty="0">
                <a:solidFill>
                  <a:srgbClr val="0070C0"/>
                </a:solidFill>
              </a:rPr>
              <a:t>=3</a:t>
            </a:r>
            <a:r>
              <a:rPr lang="en-US" sz="2100" dirty="0">
                <a:solidFill>
                  <a:srgbClr val="0070C0"/>
                </a:solidFill>
              </a:rPr>
              <a:t> = </a:t>
            </a:r>
            <a:r>
              <a:rPr lang="en-US" sz="2100" dirty="0" err="1">
                <a:solidFill>
                  <a:srgbClr val="0070C0"/>
                </a:solidFill>
              </a:rPr>
              <a:t>POS</a:t>
            </a:r>
            <a:r>
              <a:rPr lang="en-US" sz="2100" baseline="-25000" dirty="0" err="1">
                <a:solidFill>
                  <a:srgbClr val="0070C0"/>
                </a:solidFill>
              </a:rPr>
              <a:t>i</a:t>
            </a:r>
            <a:r>
              <a:rPr lang="en-US" sz="2100" dirty="0">
                <a:solidFill>
                  <a:srgbClr val="0070C0"/>
                </a:solidFill>
              </a:rPr>
              <a:t>  | </a:t>
            </a:r>
            <a:r>
              <a:rPr lang="en-US" sz="2100" dirty="0" err="1">
                <a:solidFill>
                  <a:srgbClr val="0070C0"/>
                </a:solidFill>
              </a:rPr>
              <a:t>state</a:t>
            </a:r>
            <a:r>
              <a:rPr lang="en-US" sz="2100" baseline="-25000" dirty="0" err="1">
                <a:solidFill>
                  <a:srgbClr val="0070C0"/>
                </a:solidFill>
              </a:rPr>
              <a:t>t</a:t>
            </a:r>
            <a:r>
              <a:rPr lang="en-US" sz="2100" baseline="-25000" dirty="0">
                <a:solidFill>
                  <a:srgbClr val="0070C0"/>
                </a:solidFill>
              </a:rPr>
              <a:t>=2</a:t>
            </a:r>
            <a:r>
              <a:rPr lang="en-US" sz="2100" dirty="0">
                <a:solidFill>
                  <a:srgbClr val="0070C0"/>
                </a:solidFill>
              </a:rPr>
              <a:t> = </a:t>
            </a:r>
            <a:r>
              <a:rPr lang="en-US" sz="2100" dirty="0" err="1">
                <a:solidFill>
                  <a:srgbClr val="0070C0"/>
                </a:solidFill>
              </a:rPr>
              <a:t>POS</a:t>
            </a:r>
            <a:r>
              <a:rPr lang="en-US" sz="2100" baseline="-25000" dirty="0" err="1">
                <a:solidFill>
                  <a:srgbClr val="0070C0"/>
                </a:solidFill>
              </a:rPr>
              <a:t>j</a:t>
            </a:r>
            <a:r>
              <a:rPr lang="en-US" sz="2100" dirty="0">
                <a:solidFill>
                  <a:srgbClr val="0070C0"/>
                </a:solidFill>
              </a:rPr>
              <a:t>) </a:t>
            </a:r>
            <a:r>
              <a:rPr lang="en-US" sz="2100" dirty="0">
                <a:solidFill>
                  <a:schemeClr val="bg1">
                    <a:lumMod val="50000"/>
                  </a:schemeClr>
                </a:solidFill>
              </a:rPr>
              <a:t>* </a:t>
            </a:r>
            <a:r>
              <a:rPr lang="en-US" sz="2100" dirty="0">
                <a:solidFill>
                  <a:srgbClr val="7030A0"/>
                </a:solidFill>
              </a:rPr>
              <a:t>p(</a:t>
            </a:r>
            <a:r>
              <a:rPr lang="en-US" sz="2100" dirty="0" err="1">
                <a:solidFill>
                  <a:srgbClr val="7030A0"/>
                </a:solidFill>
              </a:rPr>
              <a:t>word</a:t>
            </a:r>
            <a:r>
              <a:rPr lang="en-US" sz="2100" baseline="-25000" dirty="0" err="1">
                <a:solidFill>
                  <a:srgbClr val="7030A0"/>
                </a:solidFill>
              </a:rPr>
              <a:t>t</a:t>
            </a:r>
            <a:r>
              <a:rPr lang="en-US" sz="2100" baseline="-25000" dirty="0">
                <a:solidFill>
                  <a:srgbClr val="7030A0"/>
                </a:solidFill>
              </a:rPr>
              <a:t>=2 </a:t>
            </a:r>
            <a:r>
              <a:rPr lang="en-US" sz="2100" dirty="0">
                <a:solidFill>
                  <a:srgbClr val="7030A0"/>
                </a:solidFill>
              </a:rPr>
              <a:t>= John, </a:t>
            </a:r>
            <a:r>
              <a:rPr lang="en-US" sz="2100" dirty="0" err="1">
                <a:solidFill>
                  <a:srgbClr val="7030A0"/>
                </a:solidFill>
              </a:rPr>
              <a:t>state</a:t>
            </a:r>
            <a:r>
              <a:rPr lang="en-US" sz="2100" baseline="-25000" dirty="0" err="1">
                <a:solidFill>
                  <a:srgbClr val="7030A0"/>
                </a:solidFill>
              </a:rPr>
              <a:t>t</a:t>
            </a:r>
            <a:r>
              <a:rPr lang="en-US" sz="2100" baseline="-25000" dirty="0">
                <a:solidFill>
                  <a:srgbClr val="7030A0"/>
                </a:solidFill>
              </a:rPr>
              <a:t>=2</a:t>
            </a:r>
            <a:r>
              <a:rPr lang="en-US" sz="2100" dirty="0">
                <a:solidFill>
                  <a:srgbClr val="7030A0"/>
                </a:solidFill>
              </a:rPr>
              <a:t> = </a:t>
            </a:r>
            <a:r>
              <a:rPr lang="en-US" sz="2100" dirty="0" err="1">
                <a:solidFill>
                  <a:srgbClr val="7030A0"/>
                </a:solidFill>
              </a:rPr>
              <a:t>POS</a:t>
            </a:r>
            <a:r>
              <a:rPr lang="en-US" sz="2100" baseline="-25000" dirty="0" err="1">
                <a:solidFill>
                  <a:srgbClr val="7030A0"/>
                </a:solidFill>
              </a:rPr>
              <a:t>j</a:t>
            </a:r>
            <a:r>
              <a:rPr lang="en-US" sz="2100" baseline="-25000" dirty="0">
                <a:solidFill>
                  <a:srgbClr val="7030A0"/>
                </a:solidFill>
              </a:rPr>
              <a:t> </a:t>
            </a:r>
            <a:r>
              <a:rPr lang="en-US" sz="2100" dirty="0">
                <a:solidFill>
                  <a:srgbClr val="7030A0"/>
                </a:solidFill>
              </a:rPr>
              <a:t>|</a:t>
            </a:r>
            <a:r>
              <a:rPr lang="en-US" sz="2100" dirty="0" err="1">
                <a:solidFill>
                  <a:srgbClr val="7030A0"/>
                </a:solidFill>
              </a:rPr>
              <a:t>state</a:t>
            </a:r>
            <a:r>
              <a:rPr lang="en-US" sz="2100" baseline="-25000" dirty="0" err="1">
                <a:solidFill>
                  <a:srgbClr val="7030A0"/>
                </a:solidFill>
              </a:rPr>
              <a:t>t</a:t>
            </a:r>
            <a:r>
              <a:rPr lang="en-US" sz="2100" baseline="-25000" dirty="0">
                <a:solidFill>
                  <a:srgbClr val="7030A0"/>
                </a:solidFill>
              </a:rPr>
              <a:t>=1</a:t>
            </a:r>
            <a:r>
              <a:rPr lang="en-US" sz="2100" dirty="0">
                <a:solidFill>
                  <a:srgbClr val="7030A0"/>
                </a:solidFill>
              </a:rPr>
              <a:t> = start)  </a:t>
            </a:r>
            <a:r>
              <a:rPr lang="en-US" sz="2100" dirty="0">
                <a:solidFill>
                  <a:schemeClr val="bg1">
                    <a:lumMod val="50000"/>
                  </a:schemeClr>
                </a:solidFill>
              </a:rPr>
              <a:t>*</a:t>
            </a:r>
            <a:r>
              <a:rPr lang="en-US" sz="2100" dirty="0"/>
              <a:t> </a:t>
            </a:r>
            <a:r>
              <a:rPr lang="en-US" sz="2100" dirty="0">
                <a:solidFill>
                  <a:srgbClr val="FFC000"/>
                </a:solidFill>
              </a:rPr>
              <a:t>p(</a:t>
            </a:r>
            <a:r>
              <a:rPr lang="en-US" sz="2000" dirty="0" err="1">
                <a:solidFill>
                  <a:srgbClr val="FFC000"/>
                </a:solidFill>
              </a:rPr>
              <a:t>word</a:t>
            </a:r>
            <a:r>
              <a:rPr lang="en-US" sz="2000" baseline="-25000" dirty="0" err="1">
                <a:solidFill>
                  <a:srgbClr val="FFC000"/>
                </a:solidFill>
              </a:rPr>
              <a:t>t</a:t>
            </a:r>
            <a:r>
              <a:rPr lang="en-US" sz="2000" baseline="-25000" dirty="0">
                <a:solidFill>
                  <a:srgbClr val="FFC000"/>
                </a:solidFill>
              </a:rPr>
              <a:t>=3</a:t>
            </a:r>
            <a:r>
              <a:rPr lang="en-US" sz="2100" dirty="0">
                <a:solidFill>
                  <a:srgbClr val="FFC000"/>
                </a:solidFill>
              </a:rPr>
              <a:t> = </a:t>
            </a:r>
            <a:r>
              <a:rPr lang="en-US" sz="2100" dirty="0" err="1">
                <a:solidFill>
                  <a:srgbClr val="FFC000"/>
                </a:solidFill>
              </a:rPr>
              <a:t>ate|state</a:t>
            </a:r>
            <a:r>
              <a:rPr lang="en-US" sz="2100" baseline="-25000" dirty="0" err="1">
                <a:solidFill>
                  <a:srgbClr val="FFC000"/>
                </a:solidFill>
              </a:rPr>
              <a:t>t</a:t>
            </a:r>
            <a:r>
              <a:rPr lang="en-US" sz="2100" baseline="-25000" dirty="0">
                <a:solidFill>
                  <a:srgbClr val="FFC000"/>
                </a:solidFill>
              </a:rPr>
              <a:t>=3</a:t>
            </a:r>
            <a:r>
              <a:rPr lang="en-US" sz="2100" dirty="0">
                <a:solidFill>
                  <a:srgbClr val="FFC000"/>
                </a:solidFill>
              </a:rPr>
              <a:t> = </a:t>
            </a:r>
            <a:r>
              <a:rPr lang="en-US" sz="2100" dirty="0" err="1">
                <a:solidFill>
                  <a:srgbClr val="FFC000"/>
                </a:solidFill>
              </a:rPr>
              <a:t>POS</a:t>
            </a:r>
            <a:r>
              <a:rPr lang="en-US" sz="2100" baseline="-25000" dirty="0" err="1">
                <a:solidFill>
                  <a:srgbClr val="FFC000"/>
                </a:solidFill>
              </a:rPr>
              <a:t>i</a:t>
            </a:r>
            <a:r>
              <a:rPr lang="en-US" sz="2100" dirty="0">
                <a:solidFill>
                  <a:srgbClr val="FFC000"/>
                </a:solidFill>
              </a:rPr>
              <a:t>)</a:t>
            </a:r>
            <a:r>
              <a:rPr lang="en-US" sz="2400" b="1" dirty="0">
                <a:solidFill>
                  <a:schemeClr val="bg1">
                    <a:lumMod val="50000"/>
                  </a:schemeClr>
                </a:solidFill>
              </a:rPr>
              <a:t>]</a:t>
            </a:r>
            <a:r>
              <a:rPr lang="en-US" sz="2400" dirty="0">
                <a:solidFill>
                  <a:schemeClr val="bg1">
                    <a:lumMod val="50000"/>
                  </a:schemeClr>
                </a:solidFill>
              </a:rPr>
              <a:t> </a:t>
            </a:r>
            <a:endParaRPr lang="en-US" sz="2100" dirty="0"/>
          </a:p>
          <a:p>
            <a:pPr lvl="1">
              <a:tabLst>
                <a:tab pos="3435350" algn="l"/>
              </a:tabLst>
            </a:pPr>
            <a:endParaRPr lang="en-US" sz="2100" dirty="0"/>
          </a:p>
        </p:txBody>
      </p:sp>
    </p:spTree>
    <p:extLst>
      <p:ext uri="{BB962C8B-B14F-4D97-AF65-F5344CB8AC3E}">
        <p14:creationId xmlns:p14="http://schemas.microsoft.com/office/powerpoint/2010/main" val="1481463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847438" cy="492443"/>
          </a:xfrm>
          <a:prstGeom prst="rect">
            <a:avLst/>
          </a:prstGeom>
        </p:spPr>
        <p:txBody>
          <a:bodyPr wrap="square" rtlCol="0">
            <a:spAutoFit/>
          </a:bodyPr>
          <a:lstStyle/>
          <a:p>
            <a:r>
              <a:rPr lang="en-US" sz="2600" dirty="0">
                <a:solidFill>
                  <a:srgbClr val="002060"/>
                </a:solidFill>
              </a:rPr>
              <a:t>Observation likelihood: Efficient solution</a:t>
            </a:r>
          </a:p>
        </p:txBody>
      </p:sp>
      <p:sp>
        <p:nvSpPr>
          <p:cNvPr id="15" name="TextBox 14">
            <a:extLst>
              <a:ext uri="{FF2B5EF4-FFF2-40B4-BE49-F238E27FC236}">
                <a16:creationId xmlns:a16="http://schemas.microsoft.com/office/drawing/2014/main" id="{D4AB3B42-3B01-42E0-8CA2-20137D4C1313}"/>
              </a:ext>
            </a:extLst>
          </p:cNvPr>
          <p:cNvSpPr txBox="1"/>
          <p:nvPr/>
        </p:nvSpPr>
        <p:spPr>
          <a:xfrm>
            <a:off x="44808" y="583727"/>
            <a:ext cx="9054383" cy="2462213"/>
          </a:xfrm>
          <a:prstGeom prst="rect">
            <a:avLst/>
          </a:prstGeom>
          <a:noFill/>
        </p:spPr>
        <p:txBody>
          <a:bodyPr wrap="square" rtlCol="0">
            <a:spAutoFit/>
          </a:bodyPr>
          <a:lstStyle/>
          <a:p>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endParaRPr lang="en-US" sz="2200" dirty="0"/>
          </a:p>
        </p:txBody>
      </p:sp>
      <p:sp>
        <p:nvSpPr>
          <p:cNvPr id="7" name="TextBox 6">
            <a:extLst>
              <a:ext uri="{FF2B5EF4-FFF2-40B4-BE49-F238E27FC236}">
                <a16:creationId xmlns:a16="http://schemas.microsoft.com/office/drawing/2014/main" id="{D3C5C7F8-4BDB-4D0A-A7A1-24375AF79DDC}"/>
              </a:ext>
            </a:extLst>
          </p:cNvPr>
          <p:cNvSpPr txBox="1"/>
          <p:nvPr/>
        </p:nvSpPr>
        <p:spPr>
          <a:xfrm>
            <a:off x="237898" y="628233"/>
            <a:ext cx="4717161" cy="1123384"/>
          </a:xfrm>
          <a:prstGeom prst="rect">
            <a:avLst/>
          </a:prstGeom>
          <a:noFill/>
        </p:spPr>
        <p:txBody>
          <a:bodyPr wrap="square" rtlCol="0">
            <a:spAutoFit/>
          </a:bodyPr>
          <a:lstStyle/>
          <a:p>
            <a:pPr marL="457200" indent="-457200">
              <a:buFont typeface="+mj-lt"/>
              <a:buAutoNum type="arabicPeriod" startAt="4"/>
              <a:tabLst>
                <a:tab pos="3435350" algn="l"/>
              </a:tabLst>
            </a:pPr>
            <a:r>
              <a:rPr lang="en-US" sz="2300" dirty="0"/>
              <a:t>Next, we compute a total observation likelihood as follows:</a:t>
            </a:r>
          </a:p>
          <a:p>
            <a:pPr>
              <a:tabLst>
                <a:tab pos="3435350" algn="l"/>
              </a:tabLst>
            </a:pPr>
            <a:endParaRPr lang="en-US" sz="2100" dirty="0">
              <a:solidFill>
                <a:srgbClr val="0070C0"/>
              </a:solidFill>
            </a:endParaRPr>
          </a:p>
        </p:txBody>
      </p:sp>
      <p:graphicFrame>
        <p:nvGraphicFramePr>
          <p:cNvPr id="2" name="Table 1">
            <a:extLst>
              <a:ext uri="{FF2B5EF4-FFF2-40B4-BE49-F238E27FC236}">
                <a16:creationId xmlns:a16="http://schemas.microsoft.com/office/drawing/2014/main" id="{03B90F96-B965-468A-8FF0-B987982A6445}"/>
              </a:ext>
            </a:extLst>
          </p:cNvPr>
          <p:cNvGraphicFramePr>
            <a:graphicFrameLocks noGrp="1"/>
          </p:cNvGraphicFramePr>
          <p:nvPr>
            <p:extLst>
              <p:ext uri="{D42A27DB-BD31-4B8C-83A1-F6EECF244321}">
                <p14:modId xmlns:p14="http://schemas.microsoft.com/office/powerpoint/2010/main" val="951281015"/>
              </p:ext>
            </p:extLst>
          </p:nvPr>
        </p:nvGraphicFramePr>
        <p:xfrm>
          <a:off x="6775621" y="3003963"/>
          <a:ext cx="1828800" cy="3657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486611713"/>
                    </a:ext>
                  </a:extLst>
                </a:gridCol>
                <a:gridCol w="914400">
                  <a:extLst>
                    <a:ext uri="{9D8B030D-6E8A-4147-A177-3AD203B41FA5}">
                      <a16:colId xmlns:a16="http://schemas.microsoft.com/office/drawing/2014/main" val="3439026916"/>
                    </a:ext>
                  </a:extLst>
                </a:gridCol>
              </a:tblGrid>
              <a:tr h="914400">
                <a:tc>
                  <a:txBody>
                    <a:bodyPr/>
                    <a:lstStyle/>
                    <a:p>
                      <a:pPr algn="ctr"/>
                      <a:r>
                        <a:rPr lang="en-US" dirty="0">
                          <a:solidFill>
                            <a:srgbClr val="7030A0"/>
                          </a:solidFill>
                        </a:rPr>
                        <a:t>##</a:t>
                      </a:r>
                    </a:p>
                  </a:txBody>
                  <a:tcPr anchor="ctr"/>
                </a:tc>
                <a:tc>
                  <a:txBody>
                    <a:bodyPr/>
                    <a:lstStyle/>
                    <a:p>
                      <a:pPr algn="ctr"/>
                      <a:r>
                        <a:rPr lang="en-US" dirty="0">
                          <a:solidFill>
                            <a:srgbClr val="FF0000"/>
                          </a:solidFill>
                        </a:rPr>
                        <a:t>##</a:t>
                      </a:r>
                    </a:p>
                  </a:txBody>
                  <a:tcPr anchor="ctr"/>
                </a:tc>
                <a:extLst>
                  <a:ext uri="{0D108BD9-81ED-4DB2-BD59-A6C34878D82A}">
                    <a16:rowId xmlns:a16="http://schemas.microsoft.com/office/drawing/2014/main" val="917873077"/>
                  </a:ext>
                </a:extLst>
              </a:tr>
              <a:tr h="914400">
                <a:tc>
                  <a:txBody>
                    <a:bodyPr/>
                    <a:lstStyle/>
                    <a:p>
                      <a:pPr algn="ctr"/>
                      <a:r>
                        <a:rPr lang="en-US" dirty="0">
                          <a:solidFill>
                            <a:srgbClr val="7030A0"/>
                          </a:solidFill>
                        </a:rPr>
                        <a:t>##</a:t>
                      </a:r>
                    </a:p>
                  </a:txBody>
                  <a:tcPr anchor="ctr"/>
                </a:tc>
                <a:tc>
                  <a:txBody>
                    <a:bodyPr/>
                    <a:lstStyle/>
                    <a:p>
                      <a:pPr algn="ctr"/>
                      <a:r>
                        <a:rPr lang="en-US" dirty="0">
                          <a:solidFill>
                            <a:srgbClr val="FF0000"/>
                          </a:solidFill>
                        </a:rPr>
                        <a:t>##</a:t>
                      </a:r>
                    </a:p>
                  </a:txBody>
                  <a:tcPr anchor="ctr"/>
                </a:tc>
                <a:extLst>
                  <a:ext uri="{0D108BD9-81ED-4DB2-BD59-A6C34878D82A}">
                    <a16:rowId xmlns:a16="http://schemas.microsoft.com/office/drawing/2014/main" val="1456745390"/>
                  </a:ext>
                </a:extLst>
              </a:tr>
              <a:tr h="914400">
                <a:tc>
                  <a:txBody>
                    <a:bodyPr/>
                    <a:lstStyle/>
                    <a:p>
                      <a:pPr algn="ctr"/>
                      <a:r>
                        <a:rPr lang="en-US" dirty="0">
                          <a:solidFill>
                            <a:srgbClr val="7030A0"/>
                          </a:solidFill>
                        </a:rPr>
                        <a:t>##</a:t>
                      </a:r>
                    </a:p>
                  </a:txBody>
                  <a:tcPr anchor="ctr"/>
                </a:tc>
                <a:tc>
                  <a:txBody>
                    <a:bodyPr/>
                    <a:lstStyle/>
                    <a:p>
                      <a:pPr algn="ctr"/>
                      <a:r>
                        <a:rPr lang="en-US" dirty="0">
                          <a:solidFill>
                            <a:srgbClr val="FF0000"/>
                          </a:solidFill>
                        </a:rPr>
                        <a:t>##</a:t>
                      </a:r>
                    </a:p>
                  </a:txBody>
                  <a:tcPr anchor="ctr"/>
                </a:tc>
                <a:extLst>
                  <a:ext uri="{0D108BD9-81ED-4DB2-BD59-A6C34878D82A}">
                    <a16:rowId xmlns:a16="http://schemas.microsoft.com/office/drawing/2014/main" val="2805715742"/>
                  </a:ext>
                </a:extLst>
              </a:tr>
              <a:tr h="914400">
                <a:tc>
                  <a:txBody>
                    <a:bodyPr/>
                    <a:lstStyle/>
                    <a:p>
                      <a:pPr algn="ctr"/>
                      <a:r>
                        <a:rPr lang="en-US" dirty="0">
                          <a:solidFill>
                            <a:srgbClr val="7030A0"/>
                          </a:solidFill>
                        </a:rPr>
                        <a:t>##</a:t>
                      </a:r>
                    </a:p>
                  </a:txBody>
                  <a:tcPr anchor="ctr"/>
                </a:tc>
                <a:tc>
                  <a:txBody>
                    <a:bodyPr/>
                    <a:lstStyle/>
                    <a:p>
                      <a:pPr algn="ctr"/>
                      <a:r>
                        <a:rPr lang="en-US" dirty="0">
                          <a:solidFill>
                            <a:srgbClr val="FF0000"/>
                          </a:solidFill>
                        </a:rPr>
                        <a:t>##</a:t>
                      </a:r>
                    </a:p>
                  </a:txBody>
                  <a:tcPr anchor="ctr"/>
                </a:tc>
                <a:extLst>
                  <a:ext uri="{0D108BD9-81ED-4DB2-BD59-A6C34878D82A}">
                    <a16:rowId xmlns:a16="http://schemas.microsoft.com/office/drawing/2014/main" val="889221487"/>
                  </a:ext>
                </a:extLst>
              </a:tr>
            </a:tbl>
          </a:graphicData>
        </a:graphic>
      </p:graphicFrame>
      <p:sp>
        <p:nvSpPr>
          <p:cNvPr id="14" name="TextBox 13">
            <a:extLst>
              <a:ext uri="{FF2B5EF4-FFF2-40B4-BE49-F238E27FC236}">
                <a16:creationId xmlns:a16="http://schemas.microsoft.com/office/drawing/2014/main" id="{871F70E3-F6A7-4CBD-B718-711065A92DF4}"/>
              </a:ext>
            </a:extLst>
          </p:cNvPr>
          <p:cNvSpPr txBox="1"/>
          <p:nvPr/>
        </p:nvSpPr>
        <p:spPr>
          <a:xfrm>
            <a:off x="6831476" y="2557687"/>
            <a:ext cx="1717089" cy="446276"/>
          </a:xfrm>
          <a:prstGeom prst="rect">
            <a:avLst/>
          </a:prstGeom>
          <a:noFill/>
        </p:spPr>
        <p:txBody>
          <a:bodyPr wrap="square" rtlCol="0">
            <a:spAutoFit/>
          </a:bodyPr>
          <a:lstStyle/>
          <a:p>
            <a:pPr>
              <a:tabLst>
                <a:tab pos="3435350" algn="l"/>
              </a:tabLst>
            </a:pPr>
            <a:r>
              <a:rPr lang="en-US" sz="2300" dirty="0">
                <a:solidFill>
                  <a:schemeClr val="bg1">
                    <a:lumMod val="50000"/>
                  </a:schemeClr>
                </a:solidFill>
              </a:rPr>
              <a:t>T = 2    T = 3 </a:t>
            </a:r>
          </a:p>
        </p:txBody>
      </p:sp>
      <p:sp>
        <p:nvSpPr>
          <p:cNvPr id="16" name="TextBox 15">
            <a:extLst>
              <a:ext uri="{FF2B5EF4-FFF2-40B4-BE49-F238E27FC236}">
                <a16:creationId xmlns:a16="http://schemas.microsoft.com/office/drawing/2014/main" id="{6F2C407D-5F2E-49AF-A276-6BA989FE4744}"/>
              </a:ext>
            </a:extLst>
          </p:cNvPr>
          <p:cNvSpPr txBox="1"/>
          <p:nvPr/>
        </p:nvSpPr>
        <p:spPr>
          <a:xfrm>
            <a:off x="5377498" y="3350396"/>
            <a:ext cx="1717089" cy="2923877"/>
          </a:xfrm>
          <a:prstGeom prst="rect">
            <a:avLst/>
          </a:prstGeom>
          <a:noFill/>
        </p:spPr>
        <p:txBody>
          <a:bodyPr wrap="square" rtlCol="0">
            <a:spAutoFit/>
          </a:bodyPr>
          <a:lstStyle/>
          <a:p>
            <a:pPr>
              <a:tabLst>
                <a:tab pos="3435350" algn="l"/>
              </a:tabLst>
            </a:pPr>
            <a:r>
              <a:rPr lang="en-US" sz="2300" dirty="0" err="1">
                <a:solidFill>
                  <a:schemeClr val="bg1">
                    <a:lumMod val="50000"/>
                  </a:schemeClr>
                </a:solidFill>
              </a:rPr>
              <a:t>PropNoun</a:t>
            </a:r>
            <a:endParaRPr lang="en-US" sz="2300" dirty="0">
              <a:solidFill>
                <a:schemeClr val="bg1">
                  <a:lumMod val="50000"/>
                </a:schemeClr>
              </a:solidFill>
            </a:endParaRPr>
          </a:p>
          <a:p>
            <a:pPr>
              <a:tabLst>
                <a:tab pos="3435350" algn="l"/>
              </a:tabLst>
            </a:pPr>
            <a:endParaRPr lang="en-US" sz="2300" dirty="0">
              <a:solidFill>
                <a:schemeClr val="bg1">
                  <a:lumMod val="50000"/>
                </a:schemeClr>
              </a:solidFill>
            </a:endParaRPr>
          </a:p>
          <a:p>
            <a:pPr>
              <a:tabLst>
                <a:tab pos="3435350" algn="l"/>
              </a:tabLst>
            </a:pPr>
            <a:r>
              <a:rPr lang="en-US" sz="2300" dirty="0">
                <a:solidFill>
                  <a:schemeClr val="bg1">
                    <a:lumMod val="50000"/>
                  </a:schemeClr>
                </a:solidFill>
              </a:rPr>
              <a:t>Noun</a:t>
            </a:r>
          </a:p>
          <a:p>
            <a:pPr>
              <a:tabLst>
                <a:tab pos="3435350" algn="l"/>
              </a:tabLst>
            </a:pPr>
            <a:endParaRPr lang="en-US" sz="2300" dirty="0">
              <a:solidFill>
                <a:schemeClr val="bg1">
                  <a:lumMod val="50000"/>
                </a:schemeClr>
              </a:solidFill>
            </a:endParaRPr>
          </a:p>
          <a:p>
            <a:pPr>
              <a:tabLst>
                <a:tab pos="3435350" algn="l"/>
              </a:tabLst>
            </a:pPr>
            <a:endParaRPr lang="en-US" sz="2300" dirty="0">
              <a:solidFill>
                <a:schemeClr val="bg1">
                  <a:lumMod val="50000"/>
                </a:schemeClr>
              </a:solidFill>
            </a:endParaRPr>
          </a:p>
          <a:p>
            <a:pPr>
              <a:tabLst>
                <a:tab pos="3435350" algn="l"/>
              </a:tabLst>
            </a:pPr>
            <a:r>
              <a:rPr lang="en-US" sz="2300" dirty="0">
                <a:solidFill>
                  <a:schemeClr val="bg1">
                    <a:lumMod val="50000"/>
                  </a:schemeClr>
                </a:solidFill>
              </a:rPr>
              <a:t>Verb</a:t>
            </a:r>
          </a:p>
          <a:p>
            <a:pPr>
              <a:tabLst>
                <a:tab pos="3435350" algn="l"/>
              </a:tabLst>
            </a:pPr>
            <a:endParaRPr lang="en-US" sz="2300" dirty="0">
              <a:solidFill>
                <a:schemeClr val="bg1">
                  <a:lumMod val="50000"/>
                </a:schemeClr>
              </a:solidFill>
            </a:endParaRPr>
          </a:p>
          <a:p>
            <a:pPr>
              <a:tabLst>
                <a:tab pos="3435350" algn="l"/>
              </a:tabLst>
            </a:pPr>
            <a:r>
              <a:rPr lang="en-US" sz="2300" dirty="0">
                <a:solidFill>
                  <a:schemeClr val="bg1">
                    <a:lumMod val="50000"/>
                  </a:schemeClr>
                </a:solidFill>
              </a:rPr>
              <a:t>Det </a:t>
            </a:r>
          </a:p>
        </p:txBody>
      </p:sp>
      <p:sp>
        <p:nvSpPr>
          <p:cNvPr id="11" name="Rectangle 10">
            <a:extLst>
              <a:ext uri="{FF2B5EF4-FFF2-40B4-BE49-F238E27FC236}">
                <a16:creationId xmlns:a16="http://schemas.microsoft.com/office/drawing/2014/main" id="{AAE59640-9843-49D1-9566-C1053E17C601}"/>
              </a:ext>
            </a:extLst>
          </p:cNvPr>
          <p:cNvSpPr/>
          <p:nvPr/>
        </p:nvSpPr>
        <p:spPr>
          <a:xfrm>
            <a:off x="383059" y="1751617"/>
            <a:ext cx="4572000" cy="1107996"/>
          </a:xfrm>
          <a:prstGeom prst="rect">
            <a:avLst/>
          </a:prstGeom>
        </p:spPr>
        <p:txBody>
          <a:bodyPr>
            <a:spAutoFit/>
          </a:bodyPr>
          <a:lstStyle/>
          <a:p>
            <a:pPr lvl="1">
              <a:tabLst>
                <a:tab pos="3435350" algn="l"/>
              </a:tabLst>
            </a:pPr>
            <a:r>
              <a:rPr lang="el-GR" sz="2400" b="1" dirty="0">
                <a:solidFill>
                  <a:schemeClr val="bg1">
                    <a:lumMod val="50000"/>
                  </a:schemeClr>
                </a:solidFill>
              </a:rPr>
              <a:t>Σ</a:t>
            </a:r>
            <a:r>
              <a:rPr lang="en-US" sz="2400" b="1" baseline="-25000" dirty="0">
                <a:solidFill>
                  <a:schemeClr val="bg1">
                    <a:lumMod val="50000"/>
                  </a:schemeClr>
                </a:solidFill>
              </a:rPr>
              <a:t>j</a:t>
            </a:r>
            <a:r>
              <a:rPr lang="en-US" sz="2100" baseline="-25000" dirty="0">
                <a:solidFill>
                  <a:schemeClr val="bg1">
                    <a:lumMod val="50000"/>
                  </a:schemeClr>
                </a:solidFill>
              </a:rPr>
              <a:t> </a:t>
            </a:r>
            <a:r>
              <a:rPr lang="en-US" sz="2100" dirty="0">
                <a:solidFill>
                  <a:schemeClr val="bg1">
                    <a:lumMod val="50000"/>
                  </a:schemeClr>
                </a:solidFill>
              </a:rPr>
              <a:t>[</a:t>
            </a:r>
            <a:r>
              <a:rPr lang="en-US" sz="2100" dirty="0">
                <a:solidFill>
                  <a:srgbClr val="FF0000"/>
                </a:solidFill>
              </a:rPr>
              <a:t>(value in column T = 3, row j) </a:t>
            </a:r>
            <a:r>
              <a:rPr lang="en-US" sz="2100" dirty="0"/>
              <a:t>* </a:t>
            </a:r>
            <a:r>
              <a:rPr lang="en-US" sz="2100" dirty="0">
                <a:solidFill>
                  <a:srgbClr val="0070C0"/>
                </a:solidFill>
              </a:rPr>
              <a:t>p(</a:t>
            </a:r>
            <a:r>
              <a:rPr lang="en-US" sz="2100" dirty="0" err="1">
                <a:solidFill>
                  <a:srgbClr val="0070C0"/>
                </a:solidFill>
              </a:rPr>
              <a:t>state</a:t>
            </a:r>
            <a:r>
              <a:rPr lang="en-US" sz="2100" baseline="-25000" dirty="0" err="1">
                <a:solidFill>
                  <a:srgbClr val="0070C0"/>
                </a:solidFill>
              </a:rPr>
              <a:t>t</a:t>
            </a:r>
            <a:r>
              <a:rPr lang="en-US" sz="2100" baseline="-25000" dirty="0">
                <a:solidFill>
                  <a:srgbClr val="0070C0"/>
                </a:solidFill>
              </a:rPr>
              <a:t>=4</a:t>
            </a:r>
            <a:r>
              <a:rPr lang="en-US" sz="2100" dirty="0">
                <a:solidFill>
                  <a:srgbClr val="0070C0"/>
                </a:solidFill>
              </a:rPr>
              <a:t> = end | </a:t>
            </a:r>
            <a:r>
              <a:rPr lang="en-US" sz="2100" dirty="0" err="1">
                <a:solidFill>
                  <a:srgbClr val="0070C0"/>
                </a:solidFill>
              </a:rPr>
              <a:t>state</a:t>
            </a:r>
            <a:r>
              <a:rPr lang="en-US" sz="2100" baseline="-25000" dirty="0" err="1">
                <a:solidFill>
                  <a:srgbClr val="0070C0"/>
                </a:solidFill>
              </a:rPr>
              <a:t>t</a:t>
            </a:r>
            <a:r>
              <a:rPr lang="en-US" sz="2100" baseline="-25000" dirty="0">
                <a:solidFill>
                  <a:srgbClr val="0070C0"/>
                </a:solidFill>
              </a:rPr>
              <a:t>=3</a:t>
            </a:r>
            <a:r>
              <a:rPr lang="en-US" sz="2100" dirty="0">
                <a:solidFill>
                  <a:srgbClr val="0070C0"/>
                </a:solidFill>
              </a:rPr>
              <a:t> </a:t>
            </a:r>
            <a:r>
              <a:rPr lang="en-US" sz="2100" dirty="0" err="1">
                <a:solidFill>
                  <a:srgbClr val="0070C0"/>
                </a:solidFill>
              </a:rPr>
              <a:t>POS</a:t>
            </a:r>
            <a:r>
              <a:rPr lang="en-US" sz="2100" baseline="-25000" dirty="0" err="1">
                <a:solidFill>
                  <a:srgbClr val="0070C0"/>
                </a:solidFill>
              </a:rPr>
              <a:t>j</a:t>
            </a:r>
            <a:r>
              <a:rPr lang="en-US" sz="2100" dirty="0">
                <a:solidFill>
                  <a:srgbClr val="0070C0"/>
                </a:solidFill>
              </a:rPr>
              <a:t>)</a:t>
            </a:r>
            <a:r>
              <a:rPr lang="en-US" sz="2100" dirty="0">
                <a:solidFill>
                  <a:srgbClr val="002060"/>
                </a:solidFill>
              </a:rPr>
              <a:t> </a:t>
            </a:r>
            <a:r>
              <a:rPr lang="en-US" sz="2100" dirty="0">
                <a:solidFill>
                  <a:schemeClr val="bg1">
                    <a:lumMod val="50000"/>
                  </a:schemeClr>
                </a:solidFill>
              </a:rPr>
              <a:t>]</a:t>
            </a:r>
          </a:p>
          <a:p>
            <a:pPr lvl="1">
              <a:tabLst>
                <a:tab pos="3435350" algn="l"/>
              </a:tabLst>
            </a:pPr>
            <a:endParaRPr lang="en-US" sz="2100" dirty="0"/>
          </a:p>
        </p:txBody>
      </p:sp>
      <p:sp>
        <p:nvSpPr>
          <p:cNvPr id="12" name="TextBox 11">
            <a:extLst>
              <a:ext uri="{FF2B5EF4-FFF2-40B4-BE49-F238E27FC236}">
                <a16:creationId xmlns:a16="http://schemas.microsoft.com/office/drawing/2014/main" id="{BB5E2493-D907-4238-B2DA-8B2A4907B713}"/>
              </a:ext>
            </a:extLst>
          </p:cNvPr>
          <p:cNvSpPr txBox="1"/>
          <p:nvPr/>
        </p:nvSpPr>
        <p:spPr>
          <a:xfrm>
            <a:off x="387178" y="2780825"/>
            <a:ext cx="4166535" cy="3970318"/>
          </a:xfrm>
          <a:prstGeom prst="rect">
            <a:avLst/>
          </a:prstGeom>
          <a:noFill/>
        </p:spPr>
        <p:txBody>
          <a:bodyPr wrap="square" rtlCol="0">
            <a:spAutoFit/>
          </a:bodyPr>
          <a:lstStyle/>
          <a:p>
            <a:pPr>
              <a:tabLst>
                <a:tab pos="3435350" algn="l"/>
              </a:tabLst>
            </a:pPr>
            <a:r>
              <a:rPr lang="en-US" sz="2100" u="sng" dirty="0">
                <a:solidFill>
                  <a:srgbClr val="002060"/>
                </a:solidFill>
              </a:rPr>
              <a:t>In other words</a:t>
            </a:r>
            <a:r>
              <a:rPr lang="en-US" sz="2100" dirty="0">
                <a:solidFill>
                  <a:srgbClr val="002060"/>
                </a:solidFill>
              </a:rPr>
              <a:t>: Each entry in column T = 3 communicates the probability of observing the sequence “John ate”, assuming one of the 4 possible POS tags at t = 3.  So to get the full likelihood of observing “John ate” </a:t>
            </a:r>
            <a:r>
              <a:rPr lang="en-US" sz="2100" u="sng" dirty="0">
                <a:solidFill>
                  <a:srgbClr val="002060"/>
                </a:solidFill>
              </a:rPr>
              <a:t>followed by an end state</a:t>
            </a:r>
            <a:r>
              <a:rPr lang="en-US" sz="2100" dirty="0">
                <a:solidFill>
                  <a:srgbClr val="002060"/>
                </a:solidFill>
              </a:rPr>
              <a:t>, we need to take the sum of column 3, weighted by the probabilities of transitioning from each POS tag to the end of the sentence. </a:t>
            </a:r>
            <a:endParaRPr lang="en-US" sz="2100" dirty="0"/>
          </a:p>
        </p:txBody>
      </p:sp>
    </p:spTree>
    <p:extLst>
      <p:ext uri="{BB962C8B-B14F-4D97-AF65-F5344CB8AC3E}">
        <p14:creationId xmlns:p14="http://schemas.microsoft.com/office/powerpoint/2010/main" val="842308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847438" cy="492443"/>
          </a:xfrm>
          <a:prstGeom prst="rect">
            <a:avLst/>
          </a:prstGeom>
        </p:spPr>
        <p:txBody>
          <a:bodyPr wrap="square" rtlCol="0">
            <a:spAutoFit/>
          </a:bodyPr>
          <a:lstStyle/>
          <a:p>
            <a:r>
              <a:rPr lang="en-US" sz="2600" dirty="0">
                <a:solidFill>
                  <a:srgbClr val="002060"/>
                </a:solidFill>
              </a:rPr>
              <a:t>Efficient solution exercise:</a:t>
            </a:r>
          </a:p>
        </p:txBody>
      </p:sp>
      <p:sp>
        <p:nvSpPr>
          <p:cNvPr id="10" name="TextBox 9">
            <a:extLst>
              <a:ext uri="{FF2B5EF4-FFF2-40B4-BE49-F238E27FC236}">
                <a16:creationId xmlns:a16="http://schemas.microsoft.com/office/drawing/2014/main" id="{87246AEE-431D-4D96-B048-4DB7568EF443}"/>
              </a:ext>
            </a:extLst>
          </p:cNvPr>
          <p:cNvSpPr txBox="1"/>
          <p:nvPr/>
        </p:nvSpPr>
        <p:spPr>
          <a:xfrm>
            <a:off x="237898" y="628233"/>
            <a:ext cx="7583930" cy="1446550"/>
          </a:xfrm>
          <a:prstGeom prst="rect">
            <a:avLst/>
          </a:prstGeom>
          <a:noFill/>
        </p:spPr>
        <p:txBody>
          <a:bodyPr wrap="square" rtlCol="0">
            <a:spAutoFit/>
          </a:bodyPr>
          <a:lstStyle/>
          <a:p>
            <a:r>
              <a:rPr lang="en-US" sz="2500" dirty="0"/>
              <a:t>What is the observation likelihood of “John ate”? </a:t>
            </a:r>
          </a:p>
          <a:p>
            <a:pPr marL="342900" indent="-342900">
              <a:buFont typeface="Arial" panose="020B0604020202020204" pitchFamily="34" charset="0"/>
              <a:buChar char="•"/>
            </a:pPr>
            <a:r>
              <a:rPr lang="en-US" sz="2100" dirty="0"/>
              <a:t>What does the completed matrix look like, for the efficient solution?</a:t>
            </a:r>
          </a:p>
          <a:p>
            <a:pPr marL="342900" indent="-342900">
              <a:buFont typeface="Arial" panose="020B0604020202020204" pitchFamily="34" charset="0"/>
              <a:buChar char="•"/>
            </a:pPr>
            <a:endParaRPr lang="en-US" sz="2100" dirty="0"/>
          </a:p>
        </p:txBody>
      </p:sp>
      <p:sp>
        <p:nvSpPr>
          <p:cNvPr id="13" name="TextBox 12">
            <a:extLst>
              <a:ext uri="{FF2B5EF4-FFF2-40B4-BE49-F238E27FC236}">
                <a16:creationId xmlns:a16="http://schemas.microsoft.com/office/drawing/2014/main" id="{1B62B30B-0469-4FE3-BCCC-EB295E31F996}"/>
              </a:ext>
            </a:extLst>
          </p:cNvPr>
          <p:cNvSpPr txBox="1"/>
          <p:nvPr/>
        </p:nvSpPr>
        <p:spPr>
          <a:xfrm>
            <a:off x="167081" y="2236366"/>
            <a:ext cx="7583930" cy="738664"/>
          </a:xfrm>
          <a:prstGeom prst="rect">
            <a:avLst/>
          </a:prstGeom>
          <a:noFill/>
        </p:spPr>
        <p:txBody>
          <a:bodyPr wrap="square" rtlCol="0">
            <a:spAutoFit/>
          </a:bodyPr>
          <a:lstStyle/>
          <a:p>
            <a:r>
              <a:rPr lang="en-US" sz="2100" dirty="0"/>
              <a:t>Reminders:</a:t>
            </a:r>
          </a:p>
          <a:p>
            <a:pPr marL="342900" indent="-342900">
              <a:buFont typeface="Arial" panose="020B0604020202020204" pitchFamily="34" charset="0"/>
              <a:buChar char="•"/>
            </a:pPr>
            <a:r>
              <a:rPr lang="en-US" sz="2100" dirty="0"/>
              <a:t>We are including the end state in our calculations.</a:t>
            </a:r>
          </a:p>
        </p:txBody>
      </p:sp>
      <p:grpSp>
        <p:nvGrpSpPr>
          <p:cNvPr id="17" name="Group 16">
            <a:extLst>
              <a:ext uri="{FF2B5EF4-FFF2-40B4-BE49-F238E27FC236}">
                <a16:creationId xmlns:a16="http://schemas.microsoft.com/office/drawing/2014/main" id="{8039A096-E45E-42A7-A9A4-413F472A8610}"/>
              </a:ext>
            </a:extLst>
          </p:cNvPr>
          <p:cNvGrpSpPr/>
          <p:nvPr/>
        </p:nvGrpSpPr>
        <p:grpSpPr>
          <a:xfrm>
            <a:off x="167081" y="3026159"/>
            <a:ext cx="6550643" cy="1745745"/>
            <a:chOff x="130011" y="1778127"/>
            <a:chExt cx="6550643" cy="1745745"/>
          </a:xfrm>
        </p:grpSpPr>
        <p:pic>
          <p:nvPicPr>
            <p:cNvPr id="18" name="Picture 17" descr="C:\Users\kmc51\Google Drive\CS\CS1675\grading\hw9solutions\hmm_starter.m - Notepad++">
              <a:extLst>
                <a:ext uri="{FF2B5EF4-FFF2-40B4-BE49-F238E27FC236}">
                  <a16:creationId xmlns:a16="http://schemas.microsoft.com/office/drawing/2014/main" id="{0CCF3279-214D-4B70-801C-75FF90BDFF78}"/>
                </a:ext>
              </a:extLst>
            </p:cNvPr>
            <p:cNvPicPr>
              <a:picLocks noChangeAspect="1"/>
            </p:cNvPicPr>
            <p:nvPr/>
          </p:nvPicPr>
          <p:blipFill rotWithShape="1">
            <a:blip r:embed="rId3">
              <a:extLst>
                <a:ext uri="{28A0092B-C50C-407E-A947-70E740481C1C}">
                  <a14:useLocalDpi xmlns:a14="http://schemas.microsoft.com/office/drawing/2010/main" val="0"/>
                </a:ext>
              </a:extLst>
            </a:blip>
            <a:srcRect l="2161" t="40177" r="4636" b="33930"/>
            <a:stretch/>
          </p:blipFill>
          <p:spPr>
            <a:xfrm>
              <a:off x="154725" y="2147459"/>
              <a:ext cx="6525929" cy="1376413"/>
            </a:xfrm>
            <a:prstGeom prst="rect">
              <a:avLst/>
            </a:prstGeom>
          </p:spPr>
        </p:pic>
        <p:sp>
          <p:nvSpPr>
            <p:cNvPr id="19" name="TextBox 18">
              <a:extLst>
                <a:ext uri="{FF2B5EF4-FFF2-40B4-BE49-F238E27FC236}">
                  <a16:creationId xmlns:a16="http://schemas.microsoft.com/office/drawing/2014/main" id="{BEDDA2E7-1D47-4EE5-925B-0FDC7068B171}"/>
                </a:ext>
              </a:extLst>
            </p:cNvPr>
            <p:cNvSpPr txBox="1"/>
            <p:nvPr/>
          </p:nvSpPr>
          <p:spPr>
            <a:xfrm>
              <a:off x="130011" y="1778127"/>
              <a:ext cx="5630779" cy="369332"/>
            </a:xfrm>
            <a:prstGeom prst="rect">
              <a:avLst/>
            </a:prstGeom>
            <a:noFill/>
          </p:spPr>
          <p:txBody>
            <a:bodyPr wrap="square" rtlCol="0">
              <a:spAutoFit/>
            </a:bodyPr>
            <a:lstStyle/>
            <a:p>
              <a:r>
                <a:rPr lang="en-US" u="sng" dirty="0"/>
                <a:t>Transition matrix (A)</a:t>
              </a:r>
              <a:endParaRPr lang="en-US" dirty="0"/>
            </a:p>
          </p:txBody>
        </p:sp>
      </p:grpSp>
      <p:grpSp>
        <p:nvGrpSpPr>
          <p:cNvPr id="20" name="Group 19">
            <a:extLst>
              <a:ext uri="{FF2B5EF4-FFF2-40B4-BE49-F238E27FC236}">
                <a16:creationId xmlns:a16="http://schemas.microsoft.com/office/drawing/2014/main" id="{7E8CE62D-AE4C-4B4A-9A75-2952F1861E0F}"/>
              </a:ext>
            </a:extLst>
          </p:cNvPr>
          <p:cNvGrpSpPr/>
          <p:nvPr/>
        </p:nvGrpSpPr>
        <p:grpSpPr>
          <a:xfrm>
            <a:off x="89617" y="4943069"/>
            <a:ext cx="8865911" cy="1721713"/>
            <a:chOff x="139044" y="2657069"/>
            <a:chExt cx="8865911" cy="1721713"/>
          </a:xfrm>
        </p:grpSpPr>
        <p:sp>
          <p:nvSpPr>
            <p:cNvPr id="21" name="TextBox 20">
              <a:extLst>
                <a:ext uri="{FF2B5EF4-FFF2-40B4-BE49-F238E27FC236}">
                  <a16:creationId xmlns:a16="http://schemas.microsoft.com/office/drawing/2014/main" id="{C9800C23-8090-4DF2-AB1A-252BBCE156AC}"/>
                </a:ext>
              </a:extLst>
            </p:cNvPr>
            <p:cNvSpPr txBox="1"/>
            <p:nvPr/>
          </p:nvSpPr>
          <p:spPr>
            <a:xfrm>
              <a:off x="139044" y="2657069"/>
              <a:ext cx="8865911" cy="369332"/>
            </a:xfrm>
            <a:prstGeom prst="rect">
              <a:avLst/>
            </a:prstGeom>
            <a:noFill/>
          </p:spPr>
          <p:txBody>
            <a:bodyPr wrap="square" rtlCol="0">
              <a:spAutoFit/>
            </a:bodyPr>
            <a:lstStyle/>
            <a:p>
              <a:r>
                <a:rPr lang="en-US" u="sng" dirty="0"/>
                <a:t>Observation matrix (B)</a:t>
              </a:r>
              <a:endParaRPr lang="en-US" dirty="0"/>
            </a:p>
          </p:txBody>
        </p:sp>
        <p:pic>
          <p:nvPicPr>
            <p:cNvPr id="22" name="Picture 21" descr="CS1675: Homework 9 - Mozilla Firefox">
              <a:extLst>
                <a:ext uri="{FF2B5EF4-FFF2-40B4-BE49-F238E27FC236}">
                  <a16:creationId xmlns:a16="http://schemas.microsoft.com/office/drawing/2014/main" id="{346E2258-3370-4601-A57F-1BCE71B5F54B}"/>
                </a:ext>
              </a:extLst>
            </p:cNvPr>
            <p:cNvPicPr>
              <a:picLocks noChangeAspect="1"/>
            </p:cNvPicPr>
            <p:nvPr/>
          </p:nvPicPr>
          <p:blipFill rotWithShape="1">
            <a:blip r:embed="rId4">
              <a:extLst>
                <a:ext uri="{28A0092B-C50C-407E-A947-70E740481C1C}">
                  <a14:useLocalDpi xmlns:a14="http://schemas.microsoft.com/office/drawing/2010/main" val="0"/>
                </a:ext>
              </a:extLst>
            </a:blip>
            <a:srcRect l="708" t="42667" r="66705" b="43438"/>
            <a:stretch/>
          </p:blipFill>
          <p:spPr>
            <a:xfrm>
              <a:off x="139044" y="3038869"/>
              <a:ext cx="3749040" cy="1339913"/>
            </a:xfrm>
            <a:prstGeom prst="rect">
              <a:avLst/>
            </a:prstGeom>
          </p:spPr>
        </p:pic>
      </p:grpSp>
    </p:spTree>
    <p:extLst>
      <p:ext uri="{BB962C8B-B14F-4D97-AF65-F5344CB8AC3E}">
        <p14:creationId xmlns:p14="http://schemas.microsoft.com/office/powerpoint/2010/main" val="4086506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847438" cy="492443"/>
          </a:xfrm>
          <a:prstGeom prst="rect">
            <a:avLst/>
          </a:prstGeom>
        </p:spPr>
        <p:txBody>
          <a:bodyPr wrap="square" rtlCol="0">
            <a:spAutoFit/>
          </a:bodyPr>
          <a:lstStyle/>
          <a:p>
            <a:r>
              <a:rPr lang="en-US" sz="2600" dirty="0">
                <a:solidFill>
                  <a:srgbClr val="002060"/>
                </a:solidFill>
              </a:rPr>
              <a:t>Solution on next slide</a:t>
            </a:r>
          </a:p>
        </p:txBody>
      </p:sp>
    </p:spTree>
    <p:extLst>
      <p:ext uri="{BB962C8B-B14F-4D97-AF65-F5344CB8AC3E}">
        <p14:creationId xmlns:p14="http://schemas.microsoft.com/office/powerpoint/2010/main" val="4231190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847438" cy="492443"/>
          </a:xfrm>
          <a:prstGeom prst="rect">
            <a:avLst/>
          </a:prstGeom>
        </p:spPr>
        <p:txBody>
          <a:bodyPr wrap="square" rtlCol="0">
            <a:spAutoFit/>
          </a:bodyPr>
          <a:lstStyle/>
          <a:p>
            <a:r>
              <a:rPr lang="en-US" sz="2600" dirty="0">
                <a:solidFill>
                  <a:srgbClr val="002060"/>
                </a:solidFill>
              </a:rPr>
              <a:t>Observation likelihood, efficient solution</a:t>
            </a:r>
          </a:p>
        </p:txBody>
      </p:sp>
      <p:sp>
        <p:nvSpPr>
          <p:cNvPr id="2" name="Rectangle 1">
            <a:extLst>
              <a:ext uri="{FF2B5EF4-FFF2-40B4-BE49-F238E27FC236}">
                <a16:creationId xmlns:a16="http://schemas.microsoft.com/office/drawing/2014/main" id="{D327B8B1-256E-4752-9B5D-0BC25E9F793C}"/>
              </a:ext>
            </a:extLst>
          </p:cNvPr>
          <p:cNvSpPr/>
          <p:nvPr/>
        </p:nvSpPr>
        <p:spPr>
          <a:xfrm>
            <a:off x="528430" y="773668"/>
            <a:ext cx="4297651" cy="461665"/>
          </a:xfrm>
          <a:prstGeom prst="rect">
            <a:avLst/>
          </a:prstGeom>
        </p:spPr>
        <p:txBody>
          <a:bodyPr wrap="none">
            <a:spAutoFit/>
          </a:bodyPr>
          <a:lstStyle/>
          <a:p>
            <a:r>
              <a:rPr lang="en-US" sz="2400" dirty="0"/>
              <a:t>p(John ate | model parameters)?</a:t>
            </a:r>
          </a:p>
        </p:txBody>
      </p:sp>
      <p:sp>
        <p:nvSpPr>
          <p:cNvPr id="4" name="Rectangle 3">
            <a:extLst>
              <a:ext uri="{FF2B5EF4-FFF2-40B4-BE49-F238E27FC236}">
                <a16:creationId xmlns:a16="http://schemas.microsoft.com/office/drawing/2014/main" id="{B6468F90-7B3E-4E7D-ACEF-B935F8F57F0B}"/>
              </a:ext>
            </a:extLst>
          </p:cNvPr>
          <p:cNvSpPr/>
          <p:nvPr/>
        </p:nvSpPr>
        <p:spPr>
          <a:xfrm>
            <a:off x="528429" y="1516558"/>
            <a:ext cx="6587509" cy="1569660"/>
          </a:xfrm>
          <a:prstGeom prst="rect">
            <a:avLst/>
          </a:prstGeom>
        </p:spPr>
        <p:txBody>
          <a:bodyPr wrap="none">
            <a:spAutoFit/>
          </a:bodyPr>
          <a:lstStyle/>
          <a:p>
            <a:r>
              <a:rPr lang="en-US" sz="2400" b="1" dirty="0"/>
              <a:t>Answer</a:t>
            </a:r>
            <a:r>
              <a:rPr lang="en-US" sz="2400" dirty="0"/>
              <a:t>: 0.0256787500 (see post on Piazza)</a:t>
            </a:r>
          </a:p>
          <a:p>
            <a:endParaRPr lang="en-US" sz="2400" b="1" dirty="0"/>
          </a:p>
          <a:p>
            <a:r>
              <a:rPr lang="en-US" sz="2400" b="1" dirty="0"/>
              <a:t>Matrix </a:t>
            </a:r>
            <a:r>
              <a:rPr lang="en-US" sz="2400" dirty="0"/>
              <a:t>(the slides call this </a:t>
            </a:r>
            <a:r>
              <a:rPr lang="el-GR" sz="2400" dirty="0"/>
              <a:t>α</a:t>
            </a:r>
            <a:r>
              <a:rPr lang="en-US" sz="2400" dirty="0"/>
              <a:t>, or a “forward trellis”)</a:t>
            </a:r>
            <a:r>
              <a:rPr lang="en-US" sz="2400" b="1" dirty="0"/>
              <a:t>: </a:t>
            </a:r>
          </a:p>
          <a:p>
            <a:endParaRPr lang="en-US" sz="2400" b="1" dirty="0"/>
          </a:p>
        </p:txBody>
      </p:sp>
      <p:pic>
        <p:nvPicPr>
          <p:cNvPr id="10" name="Picture 9" descr="alpha">
            <a:extLst>
              <a:ext uri="{FF2B5EF4-FFF2-40B4-BE49-F238E27FC236}">
                <a16:creationId xmlns:a16="http://schemas.microsoft.com/office/drawing/2014/main" id="{1FFBB4CE-747A-48A7-9ADF-3FD594B7BDA0}"/>
              </a:ext>
            </a:extLst>
          </p:cNvPr>
          <p:cNvPicPr>
            <a:picLocks noChangeAspect="1"/>
          </p:cNvPicPr>
          <p:nvPr/>
        </p:nvPicPr>
        <p:blipFill rotWithShape="1">
          <a:blip r:embed="rId3">
            <a:extLst>
              <a:ext uri="{28A0092B-C50C-407E-A947-70E740481C1C}">
                <a14:useLocalDpi xmlns:a14="http://schemas.microsoft.com/office/drawing/2010/main" val="0"/>
              </a:ext>
            </a:extLst>
          </a:blip>
          <a:srcRect t="27542" r="83472" b="54812"/>
          <a:stretch/>
        </p:blipFill>
        <p:spPr>
          <a:xfrm>
            <a:off x="1181100" y="3086218"/>
            <a:ext cx="3749040" cy="2079309"/>
          </a:xfrm>
          <a:prstGeom prst="rect">
            <a:avLst/>
          </a:prstGeom>
        </p:spPr>
      </p:pic>
    </p:spTree>
    <p:extLst>
      <p:ext uri="{BB962C8B-B14F-4D97-AF65-F5344CB8AC3E}">
        <p14:creationId xmlns:p14="http://schemas.microsoft.com/office/powerpoint/2010/main" val="2958444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847438" cy="492443"/>
          </a:xfrm>
          <a:prstGeom prst="rect">
            <a:avLst/>
          </a:prstGeom>
        </p:spPr>
        <p:txBody>
          <a:bodyPr wrap="square" rtlCol="0">
            <a:spAutoFit/>
          </a:bodyPr>
          <a:lstStyle/>
          <a:p>
            <a:r>
              <a:rPr lang="en-US" sz="2600" dirty="0">
                <a:solidFill>
                  <a:srgbClr val="002060"/>
                </a:solidFill>
              </a:rPr>
              <a:t>Slightly more detail in case it is helpful….</a:t>
            </a:r>
          </a:p>
        </p:txBody>
      </p:sp>
      <p:pic>
        <p:nvPicPr>
          <p:cNvPr id="3" name="Picture 2">
            <a:extLst>
              <a:ext uri="{FF2B5EF4-FFF2-40B4-BE49-F238E27FC236}">
                <a16:creationId xmlns:a16="http://schemas.microsoft.com/office/drawing/2014/main" id="{1C6C0ADE-CEF5-4490-B2BA-A8545AD490F5}"/>
              </a:ext>
            </a:extLst>
          </p:cNvPr>
          <p:cNvPicPr>
            <a:picLocks noChangeAspect="1"/>
          </p:cNvPicPr>
          <p:nvPr/>
        </p:nvPicPr>
        <p:blipFill rotWithShape="1">
          <a:blip r:embed="rId3"/>
          <a:srcRect t="1030" b="8804"/>
          <a:stretch/>
        </p:blipFill>
        <p:spPr>
          <a:xfrm>
            <a:off x="129439" y="622301"/>
            <a:ext cx="6400800" cy="4986389"/>
          </a:xfrm>
          <a:prstGeom prst="rect">
            <a:avLst/>
          </a:prstGeom>
        </p:spPr>
      </p:pic>
      <p:cxnSp>
        <p:nvCxnSpPr>
          <p:cNvPr id="7" name="Straight Arrow Connector 6">
            <a:extLst>
              <a:ext uri="{FF2B5EF4-FFF2-40B4-BE49-F238E27FC236}">
                <a16:creationId xmlns:a16="http://schemas.microsoft.com/office/drawing/2014/main" id="{C3127B06-AD3D-4CEA-94E4-5B937B5C40C0}"/>
              </a:ext>
            </a:extLst>
          </p:cNvPr>
          <p:cNvCxnSpPr/>
          <p:nvPr/>
        </p:nvCxnSpPr>
        <p:spPr>
          <a:xfrm flipH="1">
            <a:off x="5730139" y="5067300"/>
            <a:ext cx="82296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607CB1D-E8CE-433D-8421-AA51C79A3910}"/>
              </a:ext>
            </a:extLst>
          </p:cNvPr>
          <p:cNvSpPr txBox="1"/>
          <p:nvPr/>
        </p:nvSpPr>
        <p:spPr>
          <a:xfrm>
            <a:off x="6703160" y="4838700"/>
            <a:ext cx="2144277" cy="369332"/>
          </a:xfrm>
          <a:prstGeom prst="rect">
            <a:avLst/>
          </a:prstGeom>
          <a:noFill/>
        </p:spPr>
        <p:txBody>
          <a:bodyPr wrap="square" rtlCol="0">
            <a:spAutoFit/>
          </a:bodyPr>
          <a:lstStyle/>
          <a:p>
            <a:r>
              <a:rPr lang="en-US" dirty="0"/>
              <a:t>Without end state</a:t>
            </a:r>
          </a:p>
        </p:txBody>
      </p:sp>
      <p:sp>
        <p:nvSpPr>
          <p:cNvPr id="11" name="TextBox 10">
            <a:extLst>
              <a:ext uri="{FF2B5EF4-FFF2-40B4-BE49-F238E27FC236}">
                <a16:creationId xmlns:a16="http://schemas.microsoft.com/office/drawing/2014/main" id="{1E42DA87-A002-4121-ADE2-F336A56365B3}"/>
              </a:ext>
            </a:extLst>
          </p:cNvPr>
          <p:cNvSpPr txBox="1"/>
          <p:nvPr/>
        </p:nvSpPr>
        <p:spPr>
          <a:xfrm>
            <a:off x="129438" y="5738548"/>
            <a:ext cx="6703161" cy="369332"/>
          </a:xfrm>
          <a:prstGeom prst="rect">
            <a:avLst/>
          </a:prstGeom>
          <a:noFill/>
        </p:spPr>
        <p:txBody>
          <a:bodyPr wrap="square" rtlCol="0">
            <a:spAutoFit/>
          </a:bodyPr>
          <a:lstStyle/>
          <a:p>
            <a:r>
              <a:rPr lang="en-US" dirty="0"/>
              <a:t>With end state: p(O|</a:t>
            </a:r>
            <a:r>
              <a:rPr lang="el-GR" dirty="0"/>
              <a:t>λ</a:t>
            </a:r>
            <a:r>
              <a:rPr lang="en-US" dirty="0"/>
              <a:t>) = dot(</a:t>
            </a:r>
            <a:r>
              <a:rPr lang="el-GR" b="1" dirty="0"/>
              <a:t>α</a:t>
            </a:r>
            <a:r>
              <a:rPr lang="en-US" b="1" baseline="-25000" dirty="0"/>
              <a:t>2</a:t>
            </a:r>
            <a:r>
              <a:rPr lang="en-US" dirty="0"/>
              <a:t>, A(2:end-1,end)) = : 0.0256787500 </a:t>
            </a:r>
          </a:p>
        </p:txBody>
      </p:sp>
    </p:spTree>
    <p:extLst>
      <p:ext uri="{BB962C8B-B14F-4D97-AF65-F5344CB8AC3E}">
        <p14:creationId xmlns:p14="http://schemas.microsoft.com/office/powerpoint/2010/main" val="183502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Finals week</a:t>
            </a:r>
          </a:p>
        </p:txBody>
      </p:sp>
      <p:sp>
        <p:nvSpPr>
          <p:cNvPr id="7" name="TextBox 6"/>
          <p:cNvSpPr txBox="1"/>
          <p:nvPr/>
        </p:nvSpPr>
        <p:spPr>
          <a:xfrm>
            <a:off x="-148856" y="702634"/>
            <a:ext cx="7761768" cy="4893647"/>
          </a:xfrm>
          <a:prstGeom prst="rect">
            <a:avLst/>
          </a:prstGeom>
        </p:spPr>
        <p:txBody>
          <a:bodyPr wrap="square" rtlCol="0">
            <a:spAutoFit/>
          </a:bodyPr>
          <a:lstStyle/>
          <a:p>
            <a:pPr marL="800100" lvl="1" indent="-342900">
              <a:buFont typeface="Arial" panose="020B0604020202020204" pitchFamily="34" charset="0"/>
              <a:buChar char="•"/>
            </a:pPr>
            <a:r>
              <a:rPr lang="en-US" sz="2400" dirty="0">
                <a:sym typeface="Wingdings" panose="05000000000000000000" pitchFamily="2" charset="2"/>
              </a:rPr>
              <a:t>I will hold TA office hours on Monday from 2:30-4:00 pm and Wednesday from 4:00-5:30 pm.</a:t>
            </a:r>
          </a:p>
          <a:p>
            <a:pPr marL="800100" lvl="1" indent="-342900">
              <a:buFont typeface="Arial" panose="020B0604020202020204" pitchFamily="34" charset="0"/>
              <a:buChar char="•"/>
            </a:pPr>
            <a:endParaRPr lang="en-US" sz="2400" dirty="0">
              <a:sym typeface="Wingdings" panose="05000000000000000000" pitchFamily="2" charset="2"/>
            </a:endParaRPr>
          </a:p>
          <a:p>
            <a:pPr marL="800100" lvl="1" indent="-342900">
              <a:buFont typeface="Arial" panose="020B0604020202020204" pitchFamily="34" charset="0"/>
              <a:buChar char="•"/>
            </a:pPr>
            <a:r>
              <a:rPr lang="en-US" sz="2400" dirty="0">
                <a:sym typeface="Wingdings" panose="05000000000000000000" pitchFamily="2" charset="2"/>
              </a:rPr>
              <a:t>Adriana will hold office hours after the exam on Tuesday, from </a:t>
            </a:r>
            <a:r>
              <a:rPr lang="en-US" sz="2400" dirty="0"/>
              <a:t>4:30 pm to 5:30 pm (watch for an announcement over the weekend).</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Reminder: I will start grading HW9 on Wednesday.  If you expect to use late minutes to override a previous attempt that you submitted before the Tuesday night deadline, please contact me.</a:t>
            </a:r>
          </a:p>
          <a:p>
            <a:pPr lvl="1"/>
            <a:endParaRPr lang="en-US" sz="2400" dirty="0"/>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241997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847438" cy="3293209"/>
          </a:xfrm>
          <a:prstGeom prst="rect">
            <a:avLst/>
          </a:prstGeom>
        </p:spPr>
        <p:txBody>
          <a:bodyPr wrap="square" rtlCol="0">
            <a:spAutoFit/>
          </a:bodyPr>
          <a:lstStyle/>
          <a:p>
            <a:r>
              <a:rPr lang="en-US" sz="2600" dirty="0">
                <a:solidFill>
                  <a:srgbClr val="002060"/>
                </a:solidFill>
              </a:rPr>
              <a:t>Some final comments about HW9:</a:t>
            </a:r>
          </a:p>
          <a:p>
            <a:endParaRPr lang="en-US" sz="2600" dirty="0">
              <a:solidFill>
                <a:srgbClr val="002060"/>
              </a:solidFill>
            </a:endParaRPr>
          </a:p>
          <a:p>
            <a:pPr marL="514350" indent="-514350">
              <a:buFont typeface="+mj-lt"/>
              <a:buAutoNum type="arabicPeriod"/>
            </a:pPr>
            <a:r>
              <a:rPr lang="en-US" sz="2600" dirty="0">
                <a:solidFill>
                  <a:srgbClr val="002060"/>
                </a:solidFill>
              </a:rPr>
              <a:t>For Parts II-III, you are asked to implement the naïve solution.</a:t>
            </a:r>
          </a:p>
          <a:p>
            <a:pPr marL="514350" indent="-514350">
              <a:buFont typeface="+mj-lt"/>
              <a:buAutoNum type="arabicPeriod"/>
            </a:pPr>
            <a:endParaRPr lang="en-US" sz="2600" dirty="0">
              <a:solidFill>
                <a:srgbClr val="002060"/>
              </a:solidFill>
            </a:endParaRPr>
          </a:p>
          <a:p>
            <a:pPr marL="514350" indent="-514350">
              <a:buFont typeface="+mj-lt"/>
              <a:buAutoNum type="arabicPeriod"/>
            </a:pPr>
            <a:r>
              <a:rPr lang="en-US" sz="2600" dirty="0">
                <a:solidFill>
                  <a:srgbClr val="002060"/>
                </a:solidFill>
              </a:rPr>
              <a:t>Incorporating the transition to the end state is optional.  See Piazza for some comments on this (and some sample observation likelihoods for each approach).</a:t>
            </a:r>
          </a:p>
        </p:txBody>
      </p:sp>
    </p:spTree>
    <p:extLst>
      <p:ext uri="{BB962C8B-B14F-4D97-AF65-F5344CB8AC3E}">
        <p14:creationId xmlns:p14="http://schemas.microsoft.com/office/powerpoint/2010/main" val="1207892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Review of Hidden Markov Models (HMMs)</a:t>
            </a:r>
          </a:p>
        </p:txBody>
      </p:sp>
      <p:sp>
        <p:nvSpPr>
          <p:cNvPr id="2" name="TextBox 1">
            <a:extLst>
              <a:ext uri="{FF2B5EF4-FFF2-40B4-BE49-F238E27FC236}">
                <a16:creationId xmlns:a16="http://schemas.microsoft.com/office/drawing/2014/main" id="{6A64C7F4-FA5C-4814-A23C-76367B7D30DD}"/>
              </a:ext>
            </a:extLst>
          </p:cNvPr>
          <p:cNvSpPr txBox="1"/>
          <p:nvPr/>
        </p:nvSpPr>
        <p:spPr>
          <a:xfrm>
            <a:off x="3002693" y="6519446"/>
            <a:ext cx="6141307" cy="338554"/>
          </a:xfrm>
          <a:prstGeom prst="rect">
            <a:avLst/>
          </a:prstGeom>
          <a:noFill/>
        </p:spPr>
        <p:txBody>
          <a:bodyPr wrap="square" rtlCol="0">
            <a:spAutoFit/>
          </a:bodyPr>
          <a:lstStyle/>
          <a:p>
            <a:pPr algn="r"/>
            <a:r>
              <a:rPr lang="en-US" sz="1600" dirty="0"/>
              <a:t>From lecture slides</a:t>
            </a:r>
          </a:p>
        </p:txBody>
      </p:sp>
      <p:pic>
        <p:nvPicPr>
          <p:cNvPr id="3" name="Picture 2">
            <a:extLst>
              <a:ext uri="{FF2B5EF4-FFF2-40B4-BE49-F238E27FC236}">
                <a16:creationId xmlns:a16="http://schemas.microsoft.com/office/drawing/2014/main" id="{F3CE6F6B-E426-43D5-83D4-67D0FB1D0CCF}"/>
              </a:ext>
            </a:extLst>
          </p:cNvPr>
          <p:cNvPicPr>
            <a:picLocks noChangeAspect="1"/>
          </p:cNvPicPr>
          <p:nvPr/>
        </p:nvPicPr>
        <p:blipFill rotWithShape="1">
          <a:blip r:embed="rId3"/>
          <a:srcRect t="15836"/>
          <a:stretch/>
        </p:blipFill>
        <p:spPr>
          <a:xfrm>
            <a:off x="91440" y="523220"/>
            <a:ext cx="8961120" cy="5598359"/>
          </a:xfrm>
          <a:prstGeom prst="rect">
            <a:avLst/>
          </a:prstGeom>
        </p:spPr>
      </p:pic>
    </p:spTree>
    <p:extLst>
      <p:ext uri="{BB962C8B-B14F-4D97-AF65-F5344CB8AC3E}">
        <p14:creationId xmlns:p14="http://schemas.microsoft.com/office/powerpoint/2010/main" val="3278667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1384995"/>
          </a:xfrm>
          <a:prstGeom prst="rect">
            <a:avLst/>
          </a:prstGeom>
        </p:spPr>
        <p:txBody>
          <a:bodyPr rtlCol="0">
            <a:spAutoFit/>
          </a:bodyPr>
          <a:lstStyle/>
          <a:p>
            <a:r>
              <a:rPr lang="en-US" sz="2800" dirty="0">
                <a:solidFill>
                  <a:srgbClr val="002060"/>
                </a:solidFill>
              </a:rPr>
              <a:t>Example from HW9: Part of Speech (POS) tags, and their generation of observable words (w/ very limited sets of both):</a:t>
            </a:r>
          </a:p>
        </p:txBody>
      </p:sp>
      <p:grpSp>
        <p:nvGrpSpPr>
          <p:cNvPr id="4" name="Group 3"/>
          <p:cNvGrpSpPr/>
          <p:nvPr/>
        </p:nvGrpSpPr>
        <p:grpSpPr>
          <a:xfrm>
            <a:off x="635266" y="1501541"/>
            <a:ext cx="8372810" cy="3603007"/>
            <a:chOff x="635266" y="1501541"/>
            <a:chExt cx="8372810" cy="3603007"/>
          </a:xfrm>
        </p:grpSpPr>
        <p:pic>
          <p:nvPicPr>
            <p:cNvPr id="3" name="Picture 2">
              <a:extLst>
                <a:ext uri="{FF2B5EF4-FFF2-40B4-BE49-F238E27FC236}">
                  <a16:creationId xmlns:a16="http://schemas.microsoft.com/office/drawing/2014/main" id="{F3CE6F6B-E426-43D5-83D4-67D0FB1D0CCF}"/>
                </a:ext>
              </a:extLst>
            </p:cNvPr>
            <p:cNvPicPr>
              <a:picLocks noChangeAspect="1"/>
            </p:cNvPicPr>
            <p:nvPr/>
          </p:nvPicPr>
          <p:blipFill rotWithShape="1">
            <a:blip r:embed="rId3"/>
            <a:srcRect l="8218" t="44271" r="5185" b="19773"/>
            <a:stretch/>
          </p:blipFill>
          <p:spPr>
            <a:xfrm>
              <a:off x="1248031" y="2199504"/>
              <a:ext cx="7760045" cy="2391747"/>
            </a:xfrm>
            <a:prstGeom prst="rect">
              <a:avLst/>
            </a:prstGeom>
          </p:spPr>
        </p:pic>
        <p:sp>
          <p:nvSpPr>
            <p:cNvPr id="2" name="TextBox 1"/>
            <p:cNvSpPr txBox="1"/>
            <p:nvPr/>
          </p:nvSpPr>
          <p:spPr>
            <a:xfrm>
              <a:off x="635266" y="1501541"/>
              <a:ext cx="5630779" cy="369332"/>
            </a:xfrm>
            <a:prstGeom prst="rect">
              <a:avLst/>
            </a:prstGeom>
            <a:noFill/>
          </p:spPr>
          <p:txBody>
            <a:bodyPr wrap="square" rtlCol="0">
              <a:spAutoFit/>
            </a:bodyPr>
            <a:lstStyle/>
            <a:p>
              <a:r>
                <a:rPr lang="en-US" dirty="0" err="1"/>
                <a:t>z</a:t>
              </a:r>
              <a:r>
                <a:rPr lang="en-US" baseline="-25000" dirty="0" err="1"/>
                <a:t>i</a:t>
              </a:r>
              <a:r>
                <a:rPr lang="en-US" dirty="0"/>
                <a:t> </a:t>
              </a:r>
              <a:r>
                <a:rPr lang="el-GR" dirty="0"/>
                <a:t>ϵ</a:t>
              </a:r>
              <a:r>
                <a:rPr lang="en-US" dirty="0"/>
                <a:t> {start, </a:t>
              </a:r>
              <a:r>
                <a:rPr lang="en-US" dirty="0" err="1"/>
                <a:t>PropNoun</a:t>
              </a:r>
              <a:r>
                <a:rPr lang="en-US" dirty="0"/>
                <a:t>, Noun, Verb, </a:t>
              </a:r>
              <a:r>
                <a:rPr lang="en-US" dirty="0" err="1"/>
                <a:t>Det</a:t>
              </a:r>
              <a:r>
                <a:rPr lang="en-US" dirty="0"/>
                <a:t>, end} </a:t>
              </a:r>
            </a:p>
          </p:txBody>
        </p:sp>
        <p:sp>
          <p:nvSpPr>
            <p:cNvPr id="6" name="TextBox 5"/>
            <p:cNvSpPr txBox="1"/>
            <p:nvPr/>
          </p:nvSpPr>
          <p:spPr>
            <a:xfrm>
              <a:off x="2503287" y="4735216"/>
              <a:ext cx="5630779" cy="369332"/>
            </a:xfrm>
            <a:prstGeom prst="rect">
              <a:avLst/>
            </a:prstGeom>
            <a:noFill/>
          </p:spPr>
          <p:txBody>
            <a:bodyPr wrap="square" rtlCol="0">
              <a:spAutoFit/>
            </a:bodyPr>
            <a:lstStyle/>
            <a:p>
              <a:r>
                <a:rPr lang="en-US" dirty="0"/>
                <a:t>x</a:t>
              </a:r>
              <a:r>
                <a:rPr lang="en-US" baseline="-25000" dirty="0"/>
                <a:t>i</a:t>
              </a:r>
              <a:r>
                <a:rPr lang="en-US" dirty="0"/>
                <a:t> </a:t>
              </a:r>
              <a:r>
                <a:rPr lang="el-GR" dirty="0"/>
                <a:t>ϵ</a:t>
              </a:r>
              <a:r>
                <a:rPr lang="en-US" dirty="0"/>
                <a:t> {'john ', '</a:t>
              </a:r>
              <a:r>
                <a:rPr lang="en-US" dirty="0" err="1"/>
                <a:t>mary</a:t>
              </a:r>
              <a:r>
                <a:rPr lang="en-US" dirty="0"/>
                <a:t> ', 'cat ', 'saw ', 'ate ', 'a ', 'the '} </a:t>
              </a:r>
            </a:p>
          </p:txBody>
        </p:sp>
      </p:grpSp>
    </p:spTree>
    <p:extLst>
      <p:ext uri="{BB962C8B-B14F-4D97-AF65-F5344CB8AC3E}">
        <p14:creationId xmlns:p14="http://schemas.microsoft.com/office/powerpoint/2010/main" val="1213899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1292662"/>
          </a:xfrm>
          <a:prstGeom prst="rect">
            <a:avLst/>
          </a:prstGeom>
        </p:spPr>
        <p:txBody>
          <a:bodyPr rtlCol="0">
            <a:spAutoFit/>
          </a:bodyPr>
          <a:lstStyle/>
          <a:p>
            <a:r>
              <a:rPr lang="en-US" sz="2600" dirty="0">
                <a:solidFill>
                  <a:srgbClr val="002060"/>
                </a:solidFill>
              </a:rPr>
              <a:t>In addition to the different values that the latent POS tags (z) and observable words (x) might take, we need two sets of probabilities:</a:t>
            </a:r>
          </a:p>
        </p:txBody>
      </p:sp>
      <p:pic>
        <p:nvPicPr>
          <p:cNvPr id="4" name="Picture 3"/>
          <p:cNvPicPr>
            <a:picLocks noChangeAspect="1"/>
          </p:cNvPicPr>
          <p:nvPr/>
        </p:nvPicPr>
        <p:blipFill>
          <a:blip r:embed="rId3"/>
          <a:stretch>
            <a:fillRect/>
          </a:stretch>
        </p:blipFill>
        <p:spPr>
          <a:xfrm>
            <a:off x="3712632" y="4131335"/>
            <a:ext cx="5308003" cy="2350577"/>
          </a:xfrm>
          <a:prstGeom prst="rect">
            <a:avLst/>
          </a:prstGeom>
        </p:spPr>
      </p:pic>
      <p:sp>
        <p:nvSpPr>
          <p:cNvPr id="11" name="TextBox 10"/>
          <p:cNvSpPr txBox="1"/>
          <p:nvPr/>
        </p:nvSpPr>
        <p:spPr>
          <a:xfrm>
            <a:off x="111132" y="1576959"/>
            <a:ext cx="5630779" cy="646331"/>
          </a:xfrm>
          <a:prstGeom prst="rect">
            <a:avLst/>
          </a:prstGeom>
          <a:noFill/>
        </p:spPr>
        <p:txBody>
          <a:bodyPr wrap="square" rtlCol="0">
            <a:spAutoFit/>
          </a:bodyPr>
          <a:lstStyle/>
          <a:p>
            <a:r>
              <a:rPr lang="en-US" dirty="0"/>
              <a:t>The </a:t>
            </a:r>
            <a:r>
              <a:rPr lang="en-US" u="sng" dirty="0"/>
              <a:t>transition matrix</a:t>
            </a:r>
            <a:r>
              <a:rPr lang="en-US" dirty="0"/>
              <a:t> tells us the probability of transferring to a specific state at time t+1, given the state at time t:</a:t>
            </a:r>
          </a:p>
        </p:txBody>
      </p:sp>
      <p:pic>
        <p:nvPicPr>
          <p:cNvPr id="13" name="Picture 12" descr="C:\Users\kmc51\Google Drive\CS\CS1675\grading\hw9solutions\hmm_starter.m - Notepad++"/>
          <p:cNvPicPr>
            <a:picLocks noChangeAspect="1"/>
          </p:cNvPicPr>
          <p:nvPr/>
        </p:nvPicPr>
        <p:blipFill rotWithShape="1">
          <a:blip r:embed="rId4">
            <a:extLst>
              <a:ext uri="{28A0092B-C50C-407E-A947-70E740481C1C}">
                <a14:useLocalDpi xmlns:a14="http://schemas.microsoft.com/office/drawing/2010/main" val="0"/>
              </a:ext>
            </a:extLst>
          </a:blip>
          <a:srcRect l="2161" t="40177" r="4636" b="33930"/>
          <a:stretch/>
        </p:blipFill>
        <p:spPr>
          <a:xfrm>
            <a:off x="231726" y="2147459"/>
            <a:ext cx="6525929" cy="1376413"/>
          </a:xfrm>
          <a:prstGeom prst="rect">
            <a:avLst/>
          </a:prstGeom>
        </p:spPr>
      </p:pic>
      <p:sp>
        <p:nvSpPr>
          <p:cNvPr id="14" name="TextBox 13"/>
          <p:cNvSpPr txBox="1"/>
          <p:nvPr/>
        </p:nvSpPr>
        <p:spPr>
          <a:xfrm>
            <a:off x="150630" y="3515273"/>
            <a:ext cx="5630779" cy="1384995"/>
          </a:xfrm>
          <a:prstGeom prst="rect">
            <a:avLst/>
          </a:prstGeom>
          <a:noFill/>
        </p:spPr>
        <p:txBody>
          <a:bodyPr wrap="square" rtlCol="0">
            <a:spAutoFit/>
          </a:bodyPr>
          <a:lstStyle/>
          <a:p>
            <a:r>
              <a:rPr lang="en-US" sz="1400" dirty="0"/>
              <a:t>See </a:t>
            </a:r>
            <a:r>
              <a:rPr lang="en-US" sz="1400" dirty="0" err="1"/>
              <a:t>hmm_starter.m</a:t>
            </a:r>
            <a:r>
              <a:rPr lang="en-US" sz="1400" dirty="0"/>
              <a:t> file from HW9 instructions and slide 53 from lecture</a:t>
            </a:r>
          </a:p>
          <a:p>
            <a:r>
              <a:rPr lang="en-US" sz="1400" u="sng" dirty="0"/>
              <a:t>Example</a:t>
            </a:r>
            <a:r>
              <a:rPr lang="en-US" sz="1400" dirty="0"/>
              <a:t>: p(state</a:t>
            </a:r>
            <a:r>
              <a:rPr lang="en-US" sz="1400" baseline="-25000" dirty="0"/>
              <a:t>t+1</a:t>
            </a:r>
            <a:r>
              <a:rPr lang="en-US" sz="1400" dirty="0"/>
              <a:t> = </a:t>
            </a:r>
            <a:r>
              <a:rPr lang="en-US" sz="1400" dirty="0" err="1"/>
              <a:t>PropNoun</a:t>
            </a:r>
            <a:r>
              <a:rPr lang="en-US" sz="1400" dirty="0"/>
              <a:t> | </a:t>
            </a:r>
            <a:r>
              <a:rPr lang="en-US" sz="1400" dirty="0" err="1"/>
              <a:t>state</a:t>
            </a:r>
            <a:r>
              <a:rPr lang="en-US" sz="1400" baseline="-25000" dirty="0" err="1"/>
              <a:t>t</a:t>
            </a:r>
            <a:r>
              <a:rPr lang="en-US" sz="1400" dirty="0"/>
              <a:t> = start)  = 0.4</a:t>
            </a:r>
          </a:p>
          <a:p>
            <a:r>
              <a:rPr lang="en-US" sz="1400" dirty="0"/>
              <a:t>Row 6 = all zeros</a:t>
            </a:r>
          </a:p>
          <a:p>
            <a:r>
              <a:rPr lang="en-US" sz="1400" dirty="0"/>
              <a:t>(We’ll never ask the probability of </a:t>
            </a:r>
          </a:p>
          <a:p>
            <a:r>
              <a:rPr lang="en-US" sz="1400" dirty="0"/>
              <a:t>transitioning from the end state</a:t>
            </a:r>
          </a:p>
          <a:p>
            <a:r>
              <a:rPr lang="en-US" sz="1400" dirty="0"/>
              <a:t>to another state)</a:t>
            </a:r>
          </a:p>
        </p:txBody>
      </p:sp>
    </p:spTree>
    <p:extLst>
      <p:ext uri="{BB962C8B-B14F-4D97-AF65-F5344CB8AC3E}">
        <p14:creationId xmlns:p14="http://schemas.microsoft.com/office/powerpoint/2010/main" val="166254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1292662"/>
          </a:xfrm>
          <a:prstGeom prst="rect">
            <a:avLst/>
          </a:prstGeom>
        </p:spPr>
        <p:txBody>
          <a:bodyPr rtlCol="0">
            <a:spAutoFit/>
          </a:bodyPr>
          <a:lstStyle/>
          <a:p>
            <a:r>
              <a:rPr lang="en-US" sz="2600" dirty="0">
                <a:solidFill>
                  <a:srgbClr val="002060"/>
                </a:solidFill>
              </a:rPr>
              <a:t>In addition to the different values that the latent POS tags (z) and observable words (x) might take, we need two sets of probabilities:</a:t>
            </a:r>
          </a:p>
        </p:txBody>
      </p:sp>
      <p:pic>
        <p:nvPicPr>
          <p:cNvPr id="4" name="Picture 3"/>
          <p:cNvPicPr>
            <a:picLocks noChangeAspect="1"/>
          </p:cNvPicPr>
          <p:nvPr/>
        </p:nvPicPr>
        <p:blipFill>
          <a:blip r:embed="rId3"/>
          <a:stretch>
            <a:fillRect/>
          </a:stretch>
        </p:blipFill>
        <p:spPr>
          <a:xfrm>
            <a:off x="3712632" y="4131335"/>
            <a:ext cx="5308003" cy="2350577"/>
          </a:xfrm>
          <a:prstGeom prst="rect">
            <a:avLst/>
          </a:prstGeom>
        </p:spPr>
      </p:pic>
      <p:sp>
        <p:nvSpPr>
          <p:cNvPr id="11" name="TextBox 10"/>
          <p:cNvSpPr txBox="1"/>
          <p:nvPr/>
        </p:nvSpPr>
        <p:spPr>
          <a:xfrm>
            <a:off x="154723" y="1433751"/>
            <a:ext cx="8865911" cy="646331"/>
          </a:xfrm>
          <a:prstGeom prst="rect">
            <a:avLst/>
          </a:prstGeom>
          <a:noFill/>
        </p:spPr>
        <p:txBody>
          <a:bodyPr wrap="square" rtlCol="0">
            <a:spAutoFit/>
          </a:bodyPr>
          <a:lstStyle/>
          <a:p>
            <a:r>
              <a:rPr lang="en-US" dirty="0"/>
              <a:t>The </a:t>
            </a:r>
            <a:r>
              <a:rPr lang="en-US" u="sng" dirty="0"/>
              <a:t>observation matrix</a:t>
            </a:r>
            <a:r>
              <a:rPr lang="en-US" dirty="0"/>
              <a:t> tells us the probability of observing a specific word at time t, given a specific POS tag at time t (note: there are no words observed during the start/end states)</a:t>
            </a:r>
          </a:p>
        </p:txBody>
      </p:sp>
      <p:sp>
        <p:nvSpPr>
          <p:cNvPr id="14" name="TextBox 13"/>
          <p:cNvSpPr txBox="1"/>
          <p:nvPr/>
        </p:nvSpPr>
        <p:spPr>
          <a:xfrm>
            <a:off x="317994" y="3443043"/>
            <a:ext cx="4427002" cy="523220"/>
          </a:xfrm>
          <a:prstGeom prst="rect">
            <a:avLst/>
          </a:prstGeom>
          <a:noFill/>
        </p:spPr>
        <p:txBody>
          <a:bodyPr wrap="square" rtlCol="0">
            <a:spAutoFit/>
          </a:bodyPr>
          <a:lstStyle/>
          <a:p>
            <a:r>
              <a:rPr lang="en-US" sz="1400" dirty="0"/>
              <a:t>See HW9 instructions and </a:t>
            </a:r>
            <a:r>
              <a:rPr lang="en-US" sz="1400" dirty="0" err="1"/>
              <a:t>hmm_starter.m</a:t>
            </a:r>
            <a:r>
              <a:rPr lang="en-US" sz="1400" dirty="0"/>
              <a:t> file from HW9</a:t>
            </a:r>
          </a:p>
          <a:p>
            <a:r>
              <a:rPr lang="en-US" sz="1400" u="sng" dirty="0"/>
              <a:t>Example</a:t>
            </a:r>
            <a:r>
              <a:rPr lang="en-US" sz="1400" dirty="0"/>
              <a:t>: p(</a:t>
            </a:r>
            <a:r>
              <a:rPr lang="en-US" sz="1400" dirty="0" err="1"/>
              <a:t>word</a:t>
            </a:r>
            <a:r>
              <a:rPr lang="en-US" sz="1400" baseline="-25000" dirty="0" err="1"/>
              <a:t>t</a:t>
            </a:r>
            <a:r>
              <a:rPr lang="en-US" sz="1400" dirty="0"/>
              <a:t> = </a:t>
            </a:r>
            <a:r>
              <a:rPr lang="en-US" sz="1400" dirty="0" err="1"/>
              <a:t>saw|state</a:t>
            </a:r>
            <a:r>
              <a:rPr lang="en-US" sz="1400" baseline="-25000" dirty="0" err="1"/>
              <a:t>t</a:t>
            </a:r>
            <a:r>
              <a:rPr lang="en-US" sz="1400" dirty="0"/>
              <a:t> = verb) = 0.45 </a:t>
            </a:r>
          </a:p>
        </p:txBody>
      </p:sp>
      <p:pic>
        <p:nvPicPr>
          <p:cNvPr id="2" name="Picture 1" descr="CS1675: Homework 9 - Mozilla Firefox"/>
          <p:cNvPicPr>
            <a:picLocks noChangeAspect="1"/>
          </p:cNvPicPr>
          <p:nvPr/>
        </p:nvPicPr>
        <p:blipFill rotWithShape="1">
          <a:blip r:embed="rId4">
            <a:extLst>
              <a:ext uri="{28A0092B-C50C-407E-A947-70E740481C1C}">
                <a14:useLocalDpi xmlns:a14="http://schemas.microsoft.com/office/drawing/2010/main" val="0"/>
              </a:ext>
            </a:extLst>
          </a:blip>
          <a:srcRect l="708" t="42667" r="66705" b="43438"/>
          <a:stretch/>
        </p:blipFill>
        <p:spPr>
          <a:xfrm>
            <a:off x="317993" y="2075045"/>
            <a:ext cx="3749040" cy="1339913"/>
          </a:xfrm>
          <a:prstGeom prst="rect">
            <a:avLst/>
          </a:prstGeom>
        </p:spPr>
      </p:pic>
    </p:spTree>
    <p:extLst>
      <p:ext uri="{BB962C8B-B14F-4D97-AF65-F5344CB8AC3E}">
        <p14:creationId xmlns:p14="http://schemas.microsoft.com/office/powerpoint/2010/main" val="324697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847438" cy="492443"/>
          </a:xfrm>
          <a:prstGeom prst="rect">
            <a:avLst/>
          </a:prstGeom>
        </p:spPr>
        <p:txBody>
          <a:bodyPr wrap="square" rtlCol="0">
            <a:spAutoFit/>
          </a:bodyPr>
          <a:lstStyle/>
          <a:p>
            <a:r>
              <a:rPr lang="en-US" sz="2600" dirty="0">
                <a:solidFill>
                  <a:srgbClr val="002060"/>
                </a:solidFill>
              </a:rPr>
              <a:t>Computing observation likelihood: Naïve and efficient solutions</a:t>
            </a:r>
          </a:p>
        </p:txBody>
      </p:sp>
      <p:grpSp>
        <p:nvGrpSpPr>
          <p:cNvPr id="3" name="Group 2">
            <a:extLst>
              <a:ext uri="{FF2B5EF4-FFF2-40B4-BE49-F238E27FC236}">
                <a16:creationId xmlns:a16="http://schemas.microsoft.com/office/drawing/2014/main" id="{0EB1D6B0-8E56-4618-85BB-261AE3F633C0}"/>
              </a:ext>
            </a:extLst>
          </p:cNvPr>
          <p:cNvGrpSpPr/>
          <p:nvPr/>
        </p:nvGrpSpPr>
        <p:grpSpPr>
          <a:xfrm>
            <a:off x="167081" y="3026159"/>
            <a:ext cx="6550643" cy="1745745"/>
            <a:chOff x="130011" y="1778127"/>
            <a:chExt cx="6550643" cy="1745745"/>
          </a:xfrm>
        </p:grpSpPr>
        <p:pic>
          <p:nvPicPr>
            <p:cNvPr id="7" name="Picture 6" descr="C:\Users\kmc51\Google Drive\CS\CS1675\grading\hw9solutions\hmm_starter.m - Notepad++">
              <a:extLst>
                <a:ext uri="{FF2B5EF4-FFF2-40B4-BE49-F238E27FC236}">
                  <a16:creationId xmlns:a16="http://schemas.microsoft.com/office/drawing/2014/main" id="{FC6E4CF7-52FC-46FF-8A69-50BF92D6138C}"/>
                </a:ext>
              </a:extLst>
            </p:cNvPr>
            <p:cNvPicPr>
              <a:picLocks noChangeAspect="1"/>
            </p:cNvPicPr>
            <p:nvPr/>
          </p:nvPicPr>
          <p:blipFill rotWithShape="1">
            <a:blip r:embed="rId3">
              <a:extLst>
                <a:ext uri="{28A0092B-C50C-407E-A947-70E740481C1C}">
                  <a14:useLocalDpi xmlns:a14="http://schemas.microsoft.com/office/drawing/2010/main" val="0"/>
                </a:ext>
              </a:extLst>
            </a:blip>
            <a:srcRect l="2161" t="40177" r="4636" b="33930"/>
            <a:stretch/>
          </p:blipFill>
          <p:spPr>
            <a:xfrm>
              <a:off x="154725" y="2147459"/>
              <a:ext cx="6525929" cy="1376413"/>
            </a:xfrm>
            <a:prstGeom prst="rect">
              <a:avLst/>
            </a:prstGeom>
          </p:spPr>
        </p:pic>
        <p:sp>
          <p:nvSpPr>
            <p:cNvPr id="9" name="TextBox 8">
              <a:extLst>
                <a:ext uri="{FF2B5EF4-FFF2-40B4-BE49-F238E27FC236}">
                  <a16:creationId xmlns:a16="http://schemas.microsoft.com/office/drawing/2014/main" id="{BB5E9CB0-1F63-4FCD-B540-C98BBCF9A829}"/>
                </a:ext>
              </a:extLst>
            </p:cNvPr>
            <p:cNvSpPr txBox="1"/>
            <p:nvPr/>
          </p:nvSpPr>
          <p:spPr>
            <a:xfrm>
              <a:off x="130011" y="1778127"/>
              <a:ext cx="5630779" cy="369332"/>
            </a:xfrm>
            <a:prstGeom prst="rect">
              <a:avLst/>
            </a:prstGeom>
            <a:noFill/>
          </p:spPr>
          <p:txBody>
            <a:bodyPr wrap="square" rtlCol="0">
              <a:spAutoFit/>
            </a:bodyPr>
            <a:lstStyle/>
            <a:p>
              <a:r>
                <a:rPr lang="en-US" u="sng" dirty="0"/>
                <a:t>Transition matrix (A)</a:t>
              </a:r>
              <a:endParaRPr lang="en-US" dirty="0"/>
            </a:p>
          </p:txBody>
        </p:sp>
      </p:grpSp>
      <p:grpSp>
        <p:nvGrpSpPr>
          <p:cNvPr id="6" name="Group 5">
            <a:extLst>
              <a:ext uri="{FF2B5EF4-FFF2-40B4-BE49-F238E27FC236}">
                <a16:creationId xmlns:a16="http://schemas.microsoft.com/office/drawing/2014/main" id="{3E955836-9492-48BA-A6FA-8A7A27E90606}"/>
              </a:ext>
            </a:extLst>
          </p:cNvPr>
          <p:cNvGrpSpPr/>
          <p:nvPr/>
        </p:nvGrpSpPr>
        <p:grpSpPr>
          <a:xfrm>
            <a:off x="89617" y="4943069"/>
            <a:ext cx="8865911" cy="1721713"/>
            <a:chOff x="139044" y="2657069"/>
            <a:chExt cx="8865911" cy="1721713"/>
          </a:xfrm>
        </p:grpSpPr>
        <p:sp>
          <p:nvSpPr>
            <p:cNvPr id="12" name="TextBox 11">
              <a:extLst>
                <a:ext uri="{FF2B5EF4-FFF2-40B4-BE49-F238E27FC236}">
                  <a16:creationId xmlns:a16="http://schemas.microsoft.com/office/drawing/2014/main" id="{2161100C-A964-4ACC-B506-78E499C8FCD0}"/>
                </a:ext>
              </a:extLst>
            </p:cNvPr>
            <p:cNvSpPr txBox="1"/>
            <p:nvPr/>
          </p:nvSpPr>
          <p:spPr>
            <a:xfrm>
              <a:off x="139044" y="2657069"/>
              <a:ext cx="8865911" cy="369332"/>
            </a:xfrm>
            <a:prstGeom prst="rect">
              <a:avLst/>
            </a:prstGeom>
            <a:noFill/>
          </p:spPr>
          <p:txBody>
            <a:bodyPr wrap="square" rtlCol="0">
              <a:spAutoFit/>
            </a:bodyPr>
            <a:lstStyle/>
            <a:p>
              <a:r>
                <a:rPr lang="en-US" u="sng" dirty="0"/>
                <a:t>Observation matrix (B)</a:t>
              </a:r>
              <a:endParaRPr lang="en-US" dirty="0"/>
            </a:p>
          </p:txBody>
        </p:sp>
        <p:pic>
          <p:nvPicPr>
            <p:cNvPr id="13" name="Picture 12" descr="CS1675: Homework 9 - Mozilla Firefox">
              <a:extLst>
                <a:ext uri="{FF2B5EF4-FFF2-40B4-BE49-F238E27FC236}">
                  <a16:creationId xmlns:a16="http://schemas.microsoft.com/office/drawing/2014/main" id="{DE6BB024-56EF-4F43-BDBC-76DB2E31E281}"/>
                </a:ext>
              </a:extLst>
            </p:cNvPr>
            <p:cNvPicPr>
              <a:picLocks noChangeAspect="1"/>
            </p:cNvPicPr>
            <p:nvPr/>
          </p:nvPicPr>
          <p:blipFill rotWithShape="1">
            <a:blip r:embed="rId4">
              <a:extLst>
                <a:ext uri="{28A0092B-C50C-407E-A947-70E740481C1C}">
                  <a14:useLocalDpi xmlns:a14="http://schemas.microsoft.com/office/drawing/2010/main" val="0"/>
                </a:ext>
              </a:extLst>
            </a:blip>
            <a:srcRect l="708" t="42667" r="66705" b="43438"/>
            <a:stretch/>
          </p:blipFill>
          <p:spPr>
            <a:xfrm>
              <a:off x="139044" y="3038869"/>
              <a:ext cx="3749040" cy="1339913"/>
            </a:xfrm>
            <a:prstGeom prst="rect">
              <a:avLst/>
            </a:prstGeom>
          </p:spPr>
        </p:pic>
      </p:grpSp>
      <p:sp>
        <p:nvSpPr>
          <p:cNvPr id="15" name="TextBox 14">
            <a:extLst>
              <a:ext uri="{FF2B5EF4-FFF2-40B4-BE49-F238E27FC236}">
                <a16:creationId xmlns:a16="http://schemas.microsoft.com/office/drawing/2014/main" id="{D4AB3B42-3B01-42E0-8CA2-20137D4C1313}"/>
              </a:ext>
            </a:extLst>
          </p:cNvPr>
          <p:cNvSpPr txBox="1"/>
          <p:nvPr/>
        </p:nvSpPr>
        <p:spPr>
          <a:xfrm>
            <a:off x="89617" y="541750"/>
            <a:ext cx="7730398" cy="1785104"/>
          </a:xfrm>
          <a:prstGeom prst="rect">
            <a:avLst/>
          </a:prstGeom>
          <a:noFill/>
        </p:spPr>
        <p:txBody>
          <a:bodyPr wrap="square" rtlCol="0">
            <a:spAutoFit/>
          </a:bodyPr>
          <a:lstStyle/>
          <a:p>
            <a:pPr marL="342900" indent="-342900">
              <a:buFont typeface="Arial" panose="020B0604020202020204" pitchFamily="34" charset="0"/>
              <a:buChar char="•"/>
            </a:pPr>
            <a:r>
              <a:rPr lang="en-US" sz="2200" dirty="0"/>
              <a:t>For HW9, you are asked to write a </a:t>
            </a:r>
            <a:r>
              <a:rPr lang="en-US" sz="2200" dirty="0" err="1"/>
              <a:t>Matlab</a:t>
            </a:r>
            <a:r>
              <a:rPr lang="en-US" sz="2200" dirty="0"/>
              <a:t> program that will compute the observation likelihood of several sentences, such as “John ate.”</a:t>
            </a:r>
          </a:p>
          <a:p>
            <a:pPr marL="342900" indent="-342900">
              <a:buFont typeface="Arial" panose="020B0604020202020204" pitchFamily="34" charset="0"/>
              <a:buChar char="•"/>
            </a:pPr>
            <a:r>
              <a:rPr lang="en-US" sz="2200" dirty="0"/>
              <a:t>Observation likelihood = What is the probability of observing “John ate”, given our transition and observation matrices?</a:t>
            </a:r>
          </a:p>
        </p:txBody>
      </p:sp>
    </p:spTree>
    <p:extLst>
      <p:ext uri="{BB962C8B-B14F-4D97-AF65-F5344CB8AC3E}">
        <p14:creationId xmlns:p14="http://schemas.microsoft.com/office/powerpoint/2010/main" val="49551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847438" cy="492443"/>
          </a:xfrm>
          <a:prstGeom prst="rect">
            <a:avLst/>
          </a:prstGeom>
        </p:spPr>
        <p:txBody>
          <a:bodyPr wrap="square" rtlCol="0">
            <a:spAutoFit/>
          </a:bodyPr>
          <a:lstStyle/>
          <a:p>
            <a:r>
              <a:rPr lang="en-US" sz="2600" dirty="0">
                <a:solidFill>
                  <a:srgbClr val="002060"/>
                </a:solidFill>
              </a:rPr>
              <a:t>Observation likelihood: Naïve solution</a:t>
            </a:r>
          </a:p>
        </p:txBody>
      </p:sp>
      <p:sp>
        <p:nvSpPr>
          <p:cNvPr id="15" name="TextBox 14">
            <a:extLst>
              <a:ext uri="{FF2B5EF4-FFF2-40B4-BE49-F238E27FC236}">
                <a16:creationId xmlns:a16="http://schemas.microsoft.com/office/drawing/2014/main" id="{D4AB3B42-3B01-42E0-8CA2-20137D4C1313}"/>
              </a:ext>
            </a:extLst>
          </p:cNvPr>
          <p:cNvSpPr txBox="1"/>
          <p:nvPr/>
        </p:nvSpPr>
        <p:spPr>
          <a:xfrm>
            <a:off x="89616" y="541750"/>
            <a:ext cx="9054383" cy="5986254"/>
          </a:xfrm>
          <a:prstGeom prst="rect">
            <a:avLst/>
          </a:prstGeom>
          <a:noFill/>
        </p:spPr>
        <p:txBody>
          <a:bodyPr wrap="square" rtlCol="0">
            <a:spAutoFit/>
          </a:bodyPr>
          <a:lstStyle/>
          <a:p>
            <a:r>
              <a:rPr lang="en-US" sz="2200" dirty="0"/>
              <a:t>Naïve solution for observation likelihood of “John ate”</a:t>
            </a:r>
          </a:p>
          <a:p>
            <a:r>
              <a:rPr lang="en-US" sz="2200" dirty="0"/>
              <a:t>Refer to these formulas from the lecture slides:</a:t>
            </a:r>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endParaRPr lang="en-US" sz="2200" dirty="0"/>
          </a:p>
          <a:p>
            <a:r>
              <a:rPr lang="en-US" sz="2000" u="sng" dirty="0"/>
              <a:t>Steps</a:t>
            </a:r>
            <a:r>
              <a:rPr lang="en-US" sz="2000" dirty="0"/>
              <a:t>:</a:t>
            </a:r>
          </a:p>
          <a:p>
            <a:pPr marL="457200" indent="-457200">
              <a:buFont typeface="+mj-lt"/>
              <a:buAutoNum type="arabicPeriod"/>
            </a:pPr>
            <a:r>
              <a:rPr lang="en-US" sz="1700" dirty="0"/>
              <a:t>“John ate” arises from 4 HMM timepoints, which proceed through the start state, two POS tag states, and the end state.  We need to enumerate all of the possible 4-timepoint sequences (here, denoted as Q) that may arise from this HMM.</a:t>
            </a:r>
          </a:p>
          <a:p>
            <a:pPr marL="914400" lvl="1" indent="-457200">
              <a:buFont typeface="Arial" panose="020B0604020202020204" pitchFamily="34" charset="0"/>
              <a:buChar char="•"/>
            </a:pPr>
            <a:r>
              <a:rPr lang="en-US" sz="1700" dirty="0">
                <a:solidFill>
                  <a:srgbClr val="257CA3"/>
                </a:solidFill>
                <a:highlight>
                  <a:srgbClr val="FFFFFF"/>
                </a:highlight>
              </a:rPr>
              <a:t>Note that these slides will assume that the end state should be included in the probability calculation.   You may also encounter approaches that do not include the end state.  Either approach is considered valid, although the probabilities that are returned will differ.   For start/end, P(O|Q) = 1 (or can be ignored).</a:t>
            </a:r>
          </a:p>
          <a:p>
            <a:pPr marL="457200" indent="-457200">
              <a:buFont typeface="+mj-lt"/>
              <a:buAutoNum type="arabicPeriod"/>
            </a:pPr>
            <a:r>
              <a:rPr lang="en-US" sz="1700" dirty="0"/>
              <a:t>For each state sequence (e.g., start-</a:t>
            </a:r>
            <a:r>
              <a:rPr lang="en-US" sz="1700" dirty="0" err="1"/>
              <a:t>PropNoun</a:t>
            </a:r>
            <a:r>
              <a:rPr lang="en-US" sz="1700" dirty="0"/>
              <a:t>-Verb-end), we use the top formula to compute the joint probability of the observed words O (John ate) and that state sequence (Q).</a:t>
            </a:r>
          </a:p>
          <a:p>
            <a:pPr marL="457200" indent="-457200">
              <a:buFont typeface="+mj-lt"/>
              <a:buAutoNum type="arabicPeriod"/>
            </a:pPr>
            <a:r>
              <a:rPr lang="en-US" sz="1700" dirty="0"/>
              <a:t>The observation likelihood, P(O), is the sum of the joint probabilities P(O,Q) over all possible 4-timepoint sequences Q.</a:t>
            </a:r>
          </a:p>
        </p:txBody>
      </p:sp>
      <p:pic>
        <p:nvPicPr>
          <p:cNvPr id="2" name="Picture 1">
            <a:extLst>
              <a:ext uri="{FF2B5EF4-FFF2-40B4-BE49-F238E27FC236}">
                <a16:creationId xmlns:a16="http://schemas.microsoft.com/office/drawing/2014/main" id="{60E417A6-EDBE-483F-BFB6-5505D8DBFE32}"/>
              </a:ext>
            </a:extLst>
          </p:cNvPr>
          <p:cNvPicPr>
            <a:picLocks noChangeAspect="1"/>
          </p:cNvPicPr>
          <p:nvPr/>
        </p:nvPicPr>
        <p:blipFill>
          <a:blip r:embed="rId3"/>
          <a:stretch>
            <a:fillRect/>
          </a:stretch>
        </p:blipFill>
        <p:spPr>
          <a:xfrm>
            <a:off x="417964" y="1360496"/>
            <a:ext cx="5122880" cy="902782"/>
          </a:xfrm>
          <a:prstGeom prst="rect">
            <a:avLst/>
          </a:prstGeom>
        </p:spPr>
      </p:pic>
      <p:pic>
        <p:nvPicPr>
          <p:cNvPr id="4" name="Picture 3">
            <a:extLst>
              <a:ext uri="{FF2B5EF4-FFF2-40B4-BE49-F238E27FC236}">
                <a16:creationId xmlns:a16="http://schemas.microsoft.com/office/drawing/2014/main" id="{A16EB66A-08A8-4DD3-B93F-F1290134E1BC}"/>
              </a:ext>
            </a:extLst>
          </p:cNvPr>
          <p:cNvPicPr>
            <a:picLocks noChangeAspect="1"/>
          </p:cNvPicPr>
          <p:nvPr/>
        </p:nvPicPr>
        <p:blipFill>
          <a:blip r:embed="rId4"/>
          <a:stretch>
            <a:fillRect/>
          </a:stretch>
        </p:blipFill>
        <p:spPr>
          <a:xfrm>
            <a:off x="978335" y="2422255"/>
            <a:ext cx="4002137" cy="804715"/>
          </a:xfrm>
          <a:prstGeom prst="rect">
            <a:avLst/>
          </a:prstGeom>
        </p:spPr>
      </p:pic>
    </p:spTree>
    <p:extLst>
      <p:ext uri="{BB962C8B-B14F-4D97-AF65-F5344CB8AC3E}">
        <p14:creationId xmlns:p14="http://schemas.microsoft.com/office/powerpoint/2010/main" val="47892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847438" cy="492443"/>
          </a:xfrm>
          <a:prstGeom prst="rect">
            <a:avLst/>
          </a:prstGeom>
        </p:spPr>
        <p:txBody>
          <a:bodyPr wrap="square" rtlCol="0">
            <a:spAutoFit/>
          </a:bodyPr>
          <a:lstStyle/>
          <a:p>
            <a:r>
              <a:rPr lang="en-US" sz="2600" dirty="0">
                <a:solidFill>
                  <a:srgbClr val="002060"/>
                </a:solidFill>
              </a:rPr>
              <a:t>Why is this solution inefficient?</a:t>
            </a:r>
          </a:p>
        </p:txBody>
      </p:sp>
      <p:sp>
        <p:nvSpPr>
          <p:cNvPr id="15" name="TextBox 14">
            <a:extLst>
              <a:ext uri="{FF2B5EF4-FFF2-40B4-BE49-F238E27FC236}">
                <a16:creationId xmlns:a16="http://schemas.microsoft.com/office/drawing/2014/main" id="{D4AB3B42-3B01-42E0-8CA2-20137D4C1313}"/>
              </a:ext>
            </a:extLst>
          </p:cNvPr>
          <p:cNvSpPr txBox="1"/>
          <p:nvPr/>
        </p:nvSpPr>
        <p:spPr>
          <a:xfrm>
            <a:off x="89616" y="541750"/>
            <a:ext cx="9054383" cy="2462213"/>
          </a:xfrm>
          <a:prstGeom prst="rect">
            <a:avLst/>
          </a:prstGeom>
          <a:noFill/>
        </p:spPr>
        <p:txBody>
          <a:bodyPr wrap="square" rtlCol="0">
            <a:spAutoFit/>
          </a:bodyPr>
          <a:lstStyle/>
          <a:p>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endParaRPr lang="en-US" sz="2200" dirty="0"/>
          </a:p>
        </p:txBody>
      </p:sp>
      <p:grpSp>
        <p:nvGrpSpPr>
          <p:cNvPr id="3" name="Group 2">
            <a:extLst>
              <a:ext uri="{FF2B5EF4-FFF2-40B4-BE49-F238E27FC236}">
                <a16:creationId xmlns:a16="http://schemas.microsoft.com/office/drawing/2014/main" id="{BBC73295-4A6D-4017-819A-A5AE630893B0}"/>
              </a:ext>
            </a:extLst>
          </p:cNvPr>
          <p:cNvGrpSpPr/>
          <p:nvPr/>
        </p:nvGrpSpPr>
        <p:grpSpPr>
          <a:xfrm>
            <a:off x="3820293" y="4645771"/>
            <a:ext cx="5122880" cy="1866474"/>
            <a:chOff x="3931504" y="691609"/>
            <a:chExt cx="5122880" cy="1866474"/>
          </a:xfrm>
        </p:grpSpPr>
        <p:pic>
          <p:nvPicPr>
            <p:cNvPr id="2" name="Picture 1">
              <a:extLst>
                <a:ext uri="{FF2B5EF4-FFF2-40B4-BE49-F238E27FC236}">
                  <a16:creationId xmlns:a16="http://schemas.microsoft.com/office/drawing/2014/main" id="{60E417A6-EDBE-483F-BFB6-5505D8DBFE32}"/>
                </a:ext>
              </a:extLst>
            </p:cNvPr>
            <p:cNvPicPr>
              <a:picLocks noChangeAspect="1"/>
            </p:cNvPicPr>
            <p:nvPr/>
          </p:nvPicPr>
          <p:blipFill>
            <a:blip r:embed="rId3"/>
            <a:stretch>
              <a:fillRect/>
            </a:stretch>
          </p:blipFill>
          <p:spPr>
            <a:xfrm>
              <a:off x="3931504" y="691609"/>
              <a:ext cx="5122880" cy="902782"/>
            </a:xfrm>
            <a:prstGeom prst="rect">
              <a:avLst/>
            </a:prstGeom>
          </p:spPr>
        </p:pic>
        <p:pic>
          <p:nvPicPr>
            <p:cNvPr id="4" name="Picture 3">
              <a:extLst>
                <a:ext uri="{FF2B5EF4-FFF2-40B4-BE49-F238E27FC236}">
                  <a16:creationId xmlns:a16="http://schemas.microsoft.com/office/drawing/2014/main" id="{A16EB66A-08A8-4DD3-B93F-F1290134E1BC}"/>
                </a:ext>
              </a:extLst>
            </p:cNvPr>
            <p:cNvPicPr>
              <a:picLocks noChangeAspect="1"/>
            </p:cNvPicPr>
            <p:nvPr/>
          </p:nvPicPr>
          <p:blipFill>
            <a:blip r:embed="rId4"/>
            <a:stretch>
              <a:fillRect/>
            </a:stretch>
          </p:blipFill>
          <p:spPr>
            <a:xfrm>
              <a:off x="4491875" y="1753368"/>
              <a:ext cx="4002137" cy="804715"/>
            </a:xfrm>
            <a:prstGeom prst="rect">
              <a:avLst/>
            </a:prstGeom>
          </p:spPr>
        </p:pic>
      </p:grpSp>
      <p:sp>
        <p:nvSpPr>
          <p:cNvPr id="7" name="TextBox 6">
            <a:extLst>
              <a:ext uri="{FF2B5EF4-FFF2-40B4-BE49-F238E27FC236}">
                <a16:creationId xmlns:a16="http://schemas.microsoft.com/office/drawing/2014/main" id="{D3C5C7F8-4BDB-4D0A-A7A1-24375AF79DDC}"/>
              </a:ext>
            </a:extLst>
          </p:cNvPr>
          <p:cNvSpPr txBox="1"/>
          <p:nvPr/>
        </p:nvSpPr>
        <p:spPr>
          <a:xfrm>
            <a:off x="237898" y="628233"/>
            <a:ext cx="7583930" cy="5755422"/>
          </a:xfrm>
          <a:prstGeom prst="rect">
            <a:avLst/>
          </a:prstGeom>
          <a:noFill/>
        </p:spPr>
        <p:txBody>
          <a:bodyPr wrap="square" rtlCol="0">
            <a:spAutoFit/>
          </a:bodyPr>
          <a:lstStyle/>
          <a:p>
            <a:pPr marL="457200" indent="-457200">
              <a:buFont typeface="+mj-lt"/>
              <a:buAutoNum type="arabicPeriod"/>
            </a:pPr>
            <a:r>
              <a:rPr lang="en-US" sz="2300" dirty="0"/>
              <a:t>There is a lot of redundancy across the individual joint probability calculations – many individual terms in the overall product will be calculated again and again.</a:t>
            </a:r>
          </a:p>
          <a:p>
            <a:pPr marL="457200" indent="-457200">
              <a:buFont typeface="+mj-lt"/>
              <a:buAutoNum type="arabicPeriod"/>
            </a:pPr>
            <a:endParaRPr lang="en-US" sz="2300" dirty="0"/>
          </a:p>
          <a:p>
            <a:pPr marL="457200" indent="-457200">
              <a:buFont typeface="+mj-lt"/>
              <a:buAutoNum type="arabicPeriod"/>
            </a:pPr>
            <a:r>
              <a:rPr lang="en-US" sz="2300" dirty="0"/>
              <a:t>The </a:t>
            </a:r>
            <a:r>
              <a:rPr lang="en-US" sz="2300" u="sng" dirty="0"/>
              <a:t>efficient</a:t>
            </a:r>
            <a:r>
              <a:rPr lang="en-US" sz="2300" dirty="0"/>
              <a:t> solution takes advantage of this redundancy by storing intermediate results in a matrix.</a:t>
            </a:r>
          </a:p>
          <a:p>
            <a:pPr marL="914400" lvl="1" indent="-457200">
              <a:buFont typeface="Arial" panose="020B0604020202020204" pitchFamily="34" charset="0"/>
              <a:buChar char="•"/>
            </a:pPr>
            <a:r>
              <a:rPr lang="en-US" sz="2300" dirty="0"/>
              <a:t>This is an example of dynamic programming / </a:t>
            </a:r>
            <a:r>
              <a:rPr lang="en-US" sz="2300" dirty="0" err="1"/>
              <a:t>memoization</a:t>
            </a:r>
            <a:r>
              <a:rPr lang="en-US" sz="2300" dirty="0"/>
              <a:t>.</a:t>
            </a:r>
          </a:p>
          <a:p>
            <a:endParaRPr lang="en-US" sz="2300" dirty="0"/>
          </a:p>
          <a:p>
            <a:endParaRPr lang="en-US" sz="2300" dirty="0"/>
          </a:p>
          <a:p>
            <a:endParaRPr lang="en-US" sz="2300" dirty="0"/>
          </a:p>
          <a:p>
            <a:pPr marL="457200" indent="-457200">
              <a:buFont typeface="+mj-lt"/>
              <a:buAutoNum type="arabicPeriod"/>
            </a:pPr>
            <a:endParaRPr lang="en-US" sz="2300" dirty="0"/>
          </a:p>
          <a:p>
            <a:pPr marL="457200" indent="-457200">
              <a:buFont typeface="+mj-lt"/>
              <a:buAutoNum type="arabicPeriod"/>
            </a:pPr>
            <a:endParaRPr lang="en-US" sz="2300" dirty="0"/>
          </a:p>
          <a:p>
            <a:pPr marL="457200" indent="-457200">
              <a:buFont typeface="+mj-lt"/>
              <a:buAutoNum type="arabicPeriod"/>
            </a:pPr>
            <a:endParaRPr lang="en-US" sz="2300" dirty="0"/>
          </a:p>
          <a:p>
            <a:pPr marL="457200" indent="-457200">
              <a:buFont typeface="+mj-lt"/>
              <a:buAutoNum type="arabicPeriod"/>
            </a:pPr>
            <a:endParaRPr lang="en-US" sz="2300" dirty="0"/>
          </a:p>
          <a:p>
            <a:endParaRPr lang="en-US" sz="2300" dirty="0"/>
          </a:p>
        </p:txBody>
      </p:sp>
    </p:spTree>
    <p:extLst>
      <p:ext uri="{BB962C8B-B14F-4D97-AF65-F5344CB8AC3E}">
        <p14:creationId xmlns:p14="http://schemas.microsoft.com/office/powerpoint/2010/main" val="15398099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6540</TotalTime>
  <Words>1669</Words>
  <Application>Microsoft Office PowerPoint</Application>
  <PresentationFormat>On-screen Show (4:3)</PresentationFormat>
  <Paragraphs>223</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479</cp:revision>
  <dcterms:created xsi:type="dcterms:W3CDTF">2016-10-06T23:04:54Z</dcterms:created>
  <dcterms:modified xsi:type="dcterms:W3CDTF">2018-12-07T09:30:41Z</dcterms:modified>
</cp:coreProperties>
</file>