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9" r:id="rId3"/>
    <p:sldId id="272" r:id="rId4"/>
    <p:sldId id="273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59" r:id="rId20"/>
    <p:sldId id="264" r:id="rId21"/>
    <p:sldId id="265" r:id="rId22"/>
    <p:sldId id="267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8D"/>
    <a:srgbClr val="0070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6" autoAdjust="0"/>
    <p:restoredTop sz="92399" autoAdjust="0"/>
  </p:normalViewPr>
  <p:slideViewPr>
    <p:cSldViewPr snapToGrid="0" showGuides="1">
      <p:cViewPr varScale="1">
        <p:scale>
          <a:sx n="79" d="100"/>
          <a:sy n="79" d="100"/>
        </p:scale>
        <p:origin x="1878" y="90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4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6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8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CS1675 Recitation #8: 10/24/18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5308D"/>
                </a:solidFill>
              </a:rPr>
              <a:t>Agenda for today</a:t>
            </a:r>
            <a:r>
              <a:rPr lang="en-US" sz="2400" dirty="0">
                <a:solidFill>
                  <a:srgbClr val="05308D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Review of ml_svm_notes.pdf (relevant for HW6)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Brief review of kernels + exercise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69289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Plugging the min w result into the maximization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477BC-847B-489B-8533-63913948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34" y="596372"/>
            <a:ext cx="3383280" cy="7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980AB-3E15-4037-A515-354BB7A35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9" y="656526"/>
            <a:ext cx="2864430" cy="7725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25BDDE-C2B2-4E13-BC98-621C26600BDC}"/>
              </a:ext>
            </a:extLst>
          </p:cNvPr>
          <p:cNvCxnSpPr/>
          <p:nvPr/>
        </p:nvCxnSpPr>
        <p:spPr>
          <a:xfrm>
            <a:off x="3041559" y="983859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C20C2-6F0C-4D0F-8FD8-0A3B53A05C13}"/>
              </a:ext>
            </a:extLst>
          </p:cNvPr>
          <p:cNvCxnSpPr/>
          <p:nvPr/>
        </p:nvCxnSpPr>
        <p:spPr>
          <a:xfrm>
            <a:off x="177129" y="1429086"/>
            <a:ext cx="80345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FBEBD-2FFB-43C7-AAFF-D011C8A7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9" y="1698680"/>
            <a:ext cx="8676721" cy="281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471828-ACCC-48F7-B718-1EB276F84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8" y="4557530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This is then converted to a quadratic programming problem (optimize a quadratic function subject to constraints):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8428F-CF77-4EFA-9B33-812EA60AC0C5}"/>
              </a:ext>
            </a:extLst>
          </p:cNvPr>
          <p:cNvSpPr txBox="1"/>
          <p:nvPr/>
        </p:nvSpPr>
        <p:spPr>
          <a:xfrm>
            <a:off x="518505" y="1033929"/>
            <a:ext cx="260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Constraints: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6D550-F844-4C84-9668-24FCF3A4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2" y="1033929"/>
            <a:ext cx="1946700" cy="1197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C9716B-DE3F-49B9-BC0F-0928B8B020C2}"/>
              </a:ext>
            </a:extLst>
          </p:cNvPr>
          <p:cNvSpPr txBox="1"/>
          <p:nvPr/>
        </p:nvSpPr>
        <p:spPr>
          <a:xfrm>
            <a:off x="518505" y="2405529"/>
            <a:ext cx="405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problem: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D07E4-C4EB-420B-A892-58B496F2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35" y="2948293"/>
            <a:ext cx="7898041" cy="9256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B3FB62-2774-4936-8BAF-249F3FED8633}"/>
              </a:ext>
            </a:extLst>
          </p:cNvPr>
          <p:cNvSpPr txBox="1"/>
          <p:nvPr/>
        </p:nvSpPr>
        <p:spPr>
          <a:xfrm>
            <a:off x="429940" y="4131711"/>
            <a:ext cx="737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is a matrix formulation of the maximization problem form the previous slide: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4467FF-138F-4F52-9326-A64A1CD59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24" y="4897093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for HW6?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25704" r="53600" b="42437"/>
          <a:stretch/>
        </p:blipFill>
        <p:spPr>
          <a:xfrm>
            <a:off x="177129" y="523220"/>
            <a:ext cx="6766560" cy="3895324"/>
          </a:xfrm>
          <a:prstGeom prst="rect">
            <a:avLst/>
          </a:prstGeom>
        </p:spPr>
      </p:pic>
      <p:pic>
        <p:nvPicPr>
          <p:cNvPr id="9" name="Picture 8" descr="Quadratic programming - MATLAB quadprog - Mozilla Firefox">
            <a:extLst>
              <a:ext uri="{FF2B5EF4-FFF2-40B4-BE49-F238E27FC236}">
                <a16:creationId xmlns:a16="http://schemas.microsoft.com/office/drawing/2014/main" id="{465700A6-2F56-4830-BF2F-02A9A21A9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64766" r="45334" b="27792"/>
          <a:stretch/>
        </p:blipFill>
        <p:spPr>
          <a:xfrm>
            <a:off x="234868" y="4641846"/>
            <a:ext cx="7498080" cy="599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BCE5D6-52C8-4C8F-91FE-F7B71DBD88E3}"/>
              </a:ext>
            </a:extLst>
          </p:cNvPr>
          <p:cNvSpPr txBox="1"/>
          <p:nvPr/>
        </p:nvSpPr>
        <p:spPr>
          <a:xfrm>
            <a:off x="487680" y="5352288"/>
            <a:ext cx="801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HW, you will need to figure out how to assign the variables required by </a:t>
            </a:r>
            <a:r>
              <a:rPr lang="en-US" sz="2400" dirty="0" err="1"/>
              <a:t>quadprog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60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#1: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07024-7C2B-49C1-AEF9-2F733EE56846}"/>
              </a:ext>
            </a:extLst>
          </p:cNvPr>
          <p:cNvSpPr txBox="1"/>
          <p:nvPr/>
        </p:nvSpPr>
        <p:spPr>
          <a:xfrm>
            <a:off x="295483" y="1797272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Matlab</a:t>
            </a:r>
            <a:r>
              <a:rPr lang="en-US" sz="2200" dirty="0"/>
              <a:t> expects a minimization problem, but the notes present a maximization problem: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4" y="2713164"/>
            <a:ext cx="7898041" cy="92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D770D-EE0E-43A1-B95D-9581657CF997}"/>
              </a:ext>
            </a:extLst>
          </p:cNvPr>
          <p:cNvSpPr txBox="1"/>
          <p:nvPr/>
        </p:nvSpPr>
        <p:spPr>
          <a:xfrm>
            <a:off x="295483" y="3906567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can you recast the problem from the notes to be a minimization problem, as </a:t>
            </a:r>
            <a:r>
              <a:rPr lang="en-US" sz="2200" dirty="0" err="1"/>
              <a:t>Matlab</a:t>
            </a:r>
            <a:r>
              <a:rPr lang="en-US" sz="2200" dirty="0"/>
              <a:t> expects?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FCD1CA-5F54-4C1A-B050-285AB0B52B00}"/>
              </a:ext>
            </a:extLst>
          </p:cNvPr>
          <p:cNvCxnSpPr/>
          <p:nvPr/>
        </p:nvCxnSpPr>
        <p:spPr>
          <a:xfrm>
            <a:off x="3852672" y="3291840"/>
            <a:ext cx="3169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#2: The input H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8" y="1752053"/>
            <a:ext cx="7898041" cy="9256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922F5-9126-4B50-95A7-32041F6F9089}"/>
              </a:ext>
            </a:extLst>
          </p:cNvPr>
          <p:cNvCxnSpPr/>
          <p:nvPr/>
        </p:nvCxnSpPr>
        <p:spPr>
          <a:xfrm>
            <a:off x="3681984" y="2328672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F45A7-6CCE-477D-B83B-27A5F2D8E578}"/>
              </a:ext>
            </a:extLst>
          </p:cNvPr>
          <p:cNvCxnSpPr/>
          <p:nvPr/>
        </p:nvCxnSpPr>
        <p:spPr>
          <a:xfrm>
            <a:off x="5905500" y="2432304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8CF8E-62F6-4CA8-84B2-3117928A8254}"/>
              </a:ext>
            </a:extLst>
          </p:cNvPr>
          <p:cNvSpPr txBox="1"/>
          <p:nvPr/>
        </p:nvSpPr>
        <p:spPr>
          <a:xfrm>
            <a:off x="478363" y="2845863"/>
            <a:ext cx="8010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Each entry in H will reflect the multiplication (as specified in the formula) of the feature vectors and class labels for a pair of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50246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#4: The input f.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690353-54B4-4EC6-8BA0-5757DA8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4" y="1752053"/>
            <a:ext cx="7898041" cy="925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D3B719-4624-40BC-B4D0-78DD46937BE5}"/>
              </a:ext>
            </a:extLst>
          </p:cNvPr>
          <p:cNvSpPr/>
          <p:nvPr/>
        </p:nvSpPr>
        <p:spPr>
          <a:xfrm>
            <a:off x="1560576" y="1752053"/>
            <a:ext cx="1207008" cy="9256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B1E15-7CE9-457A-B1AE-F3D1C8092F40}"/>
              </a:ext>
            </a:extLst>
          </p:cNvPr>
          <p:cNvSpPr txBox="1"/>
          <p:nvPr/>
        </p:nvSpPr>
        <p:spPr>
          <a:xfrm>
            <a:off x="478363" y="2845863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You can deduce what it is using this term (</a:t>
            </a:r>
            <a:r>
              <a:rPr lang="en-US" sz="2200" i="1" dirty="0"/>
              <a:t>after</a:t>
            </a:r>
            <a:r>
              <a:rPr lang="en-US" sz="2200" dirty="0"/>
              <a:t> you’ve adjusted the formula to be a min problem).  Which vector do we already know?</a:t>
            </a:r>
          </a:p>
        </p:txBody>
      </p:sp>
    </p:spTree>
    <p:extLst>
      <p:ext uri="{BB962C8B-B14F-4D97-AF65-F5344CB8AC3E}">
        <p14:creationId xmlns:p14="http://schemas.microsoft.com/office/powerpoint/2010/main" val="314094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#5: The inputs </a:t>
            </a:r>
            <a:r>
              <a:rPr lang="en-US" sz="2800" dirty="0" err="1">
                <a:solidFill>
                  <a:srgbClr val="002060"/>
                </a:solidFill>
              </a:rPr>
              <a:t>Aeq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dirty="0" err="1">
                <a:solidFill>
                  <a:srgbClr val="002060"/>
                </a:solidFill>
              </a:rPr>
              <a:t>beq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ADC71-C3A6-48E4-90FB-3B178670E246}"/>
              </a:ext>
            </a:extLst>
          </p:cNvPr>
          <p:cNvSpPr txBox="1"/>
          <p:nvPr/>
        </p:nvSpPr>
        <p:spPr>
          <a:xfrm>
            <a:off x="478363" y="1901952"/>
            <a:ext cx="801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Remember our constraints: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184AEF-5031-4B66-AA41-2EB73D5D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200" y="1901952"/>
            <a:ext cx="1946700" cy="11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#6: The input </a:t>
            </a:r>
            <a:r>
              <a:rPr lang="en-US" sz="2800" dirty="0" err="1">
                <a:solidFill>
                  <a:srgbClr val="002060"/>
                </a:solidFill>
              </a:rPr>
              <a:t>lb</a:t>
            </a:r>
            <a:r>
              <a:rPr lang="en-US" sz="2800" dirty="0">
                <a:solidFill>
                  <a:srgbClr val="002060"/>
                </a:solidFill>
              </a:rPr>
              <a:t> (a </a:t>
            </a:r>
            <a:r>
              <a:rPr lang="en-US" sz="2800" dirty="0" err="1">
                <a:solidFill>
                  <a:srgbClr val="002060"/>
                </a:solidFill>
              </a:rPr>
              <a:t>ub</a:t>
            </a:r>
            <a:r>
              <a:rPr lang="en-US" sz="2800" dirty="0">
                <a:solidFill>
                  <a:srgbClr val="002060"/>
                </a:solidFill>
              </a:rPr>
              <a:t> hint might be added later). 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231647" y="646176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ADC71-C3A6-48E4-90FB-3B178670E246}"/>
              </a:ext>
            </a:extLst>
          </p:cNvPr>
          <p:cNvSpPr txBox="1"/>
          <p:nvPr/>
        </p:nvSpPr>
        <p:spPr>
          <a:xfrm>
            <a:off x="551515" y="1914144"/>
            <a:ext cx="801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lb</a:t>
            </a:r>
            <a:r>
              <a:rPr lang="en-US" sz="2200" dirty="0"/>
              <a:t>: Remember the constraint on the alphas (see dual representation on slide 7).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130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Moving on to kernels</a:t>
            </a:r>
          </a:p>
        </p:txBody>
      </p:sp>
    </p:spTree>
    <p:extLst>
      <p:ext uri="{BB962C8B-B14F-4D97-AF65-F5344CB8AC3E}">
        <p14:creationId xmlns:p14="http://schemas.microsoft.com/office/powerpoint/2010/main" val="401158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825" y="615345"/>
            <a:ext cx="8258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308D"/>
                </a:solidFill>
              </a:rPr>
              <a:t>Kernels are often brought up in the context of nonlinear SVMs.  Recall that SVMs attempt to place a decision boundary that separates two classes of decision points.  In the example below, the two classes are linearly separable only after each x</a:t>
            </a:r>
            <a:r>
              <a:rPr lang="en-US" baseline="-25000" dirty="0">
                <a:solidFill>
                  <a:srgbClr val="05308D"/>
                </a:solidFill>
              </a:rPr>
              <a:t>i </a:t>
            </a:r>
            <a:r>
              <a:rPr lang="en-US" dirty="0">
                <a:solidFill>
                  <a:srgbClr val="05308D"/>
                </a:solidFill>
              </a:rPr>
              <a:t>is transformed to a 2D vector such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 = [x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 , 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baseline="30000" dirty="0">
                <a:solidFill>
                  <a:srgbClr val="05308D"/>
                </a:solidFill>
              </a:rPr>
              <a:t>2</a:t>
            </a:r>
            <a:r>
              <a:rPr lang="en-US" dirty="0">
                <a:solidFill>
                  <a:srgbClr val="05308D"/>
                </a:solidFill>
              </a:rPr>
              <a:t>].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ml_svm_notes.pdf: Lagrange multipliers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874BC-5765-4579-8F6F-59B6BDF60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8" t="30111"/>
          <a:stretch/>
        </p:blipFill>
        <p:spPr>
          <a:xfrm>
            <a:off x="158496" y="740211"/>
            <a:ext cx="3153516" cy="178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2E9E1-A3F6-4AA8-8C9A-9F3695FBB261}"/>
              </a:ext>
            </a:extLst>
          </p:cNvPr>
          <p:cNvSpPr txBox="1"/>
          <p:nvPr/>
        </p:nvSpPr>
        <p:spPr>
          <a:xfrm>
            <a:off x="3564636" y="826008"/>
            <a:ext cx="4986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Lagrange multipliers</a:t>
            </a:r>
            <a:r>
              <a:rPr lang="en-US" sz="2200" dirty="0"/>
              <a:t>:</a:t>
            </a:r>
          </a:p>
          <a:p>
            <a:r>
              <a:rPr lang="en-US" sz="2000" dirty="0"/>
              <a:t>“…used to find the stationary points of a function of several variables subject to one or more constraints.” (Bishop Appendix E).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A69552-D889-4FE7-A940-160B95A6EBFB}"/>
              </a:ext>
            </a:extLst>
          </p:cNvPr>
          <p:cNvSpPr txBox="1"/>
          <p:nvPr/>
        </p:nvSpPr>
        <p:spPr>
          <a:xfrm>
            <a:off x="230886" y="2828187"/>
            <a:ext cx="8682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notes depict a general case in which we are attempting to find the minimum of a function of the vector </a:t>
            </a:r>
            <a:r>
              <a:rPr lang="en-US" sz="2000" b="1" dirty="0"/>
              <a:t>w</a:t>
            </a:r>
            <a:r>
              <a:rPr lang="en-US" sz="2000" dirty="0"/>
              <a:t>, constrained by the requirement that application of each a series of functions (denoted as h</a:t>
            </a:r>
            <a:r>
              <a:rPr lang="en-US" sz="2000" baseline="-25000" dirty="0"/>
              <a:t>i = 1:n</a:t>
            </a:r>
            <a:r>
              <a:rPr lang="en-US" sz="2000" dirty="0"/>
              <a:t>) to </a:t>
            </a:r>
            <a:r>
              <a:rPr lang="en-US" sz="2000" b="1" dirty="0"/>
              <a:t>w</a:t>
            </a:r>
            <a:r>
              <a:rPr lang="en-US" sz="2000" dirty="0"/>
              <a:t> yields an output of 0.  In other words, these h</a:t>
            </a:r>
            <a:r>
              <a:rPr lang="en-US" sz="2000" baseline="-25000" dirty="0"/>
              <a:t>i</a:t>
            </a:r>
            <a:r>
              <a:rPr lang="en-US" sz="2000" dirty="0"/>
              <a:t> functions comprise a set of equality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7020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6494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5308D"/>
                </a:solidFill>
              </a:rPr>
              <a:t>Concern</a:t>
            </a:r>
            <a:r>
              <a:rPr lang="en-US" dirty="0">
                <a:solidFill>
                  <a:srgbClr val="05308D"/>
                </a:solidFill>
              </a:rPr>
              <a:t>: Transforming all the datapoints might be computationally expensive.</a:t>
            </a:r>
          </a:p>
          <a:p>
            <a:endParaRPr lang="en-US" sz="400" dirty="0">
              <a:solidFill>
                <a:srgbClr val="05308D"/>
              </a:solidFill>
            </a:endParaRPr>
          </a:p>
          <a:p>
            <a:r>
              <a:rPr lang="en-US" u="sng" dirty="0">
                <a:solidFill>
                  <a:srgbClr val="05308D"/>
                </a:solidFill>
              </a:rPr>
              <a:t>Kernel functions</a:t>
            </a:r>
            <a:r>
              <a:rPr lang="en-US" dirty="0">
                <a:solidFill>
                  <a:srgbClr val="05308D"/>
                </a:solidFill>
              </a:rPr>
              <a:t> help address this issue by providing a formula for the dot product of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),</a:t>
            </a:r>
            <a:r>
              <a:rPr lang="el-GR" dirty="0">
                <a:solidFill>
                  <a:srgbClr val="05308D"/>
                </a:solidFill>
              </a:rPr>
              <a:t> φ</a:t>
            </a:r>
            <a:r>
              <a:rPr lang="en-US" dirty="0">
                <a:solidFill>
                  <a:srgbClr val="05308D"/>
                </a:solidFill>
              </a:rPr>
              <a:t>(</a:t>
            </a:r>
            <a:r>
              <a:rPr lang="en-US" dirty="0" err="1">
                <a:solidFill>
                  <a:srgbClr val="05308D"/>
                </a:solidFill>
              </a:rPr>
              <a:t>x</a:t>
            </a:r>
            <a:r>
              <a:rPr lang="en-US" baseline="-25000" dirty="0" err="1">
                <a:solidFill>
                  <a:srgbClr val="05308D"/>
                </a:solidFill>
              </a:rPr>
              <a:t>j</a:t>
            </a:r>
            <a:r>
              <a:rPr lang="en-US" dirty="0">
                <a:solidFill>
                  <a:srgbClr val="05308D"/>
                </a:solidFill>
              </a:rPr>
              <a:t>) that may eliminate the need to actually implement the transformation defined by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.   This is helpful for nonlinear SVMs, which require the computation of dot products between data points during both training and test.</a:t>
            </a:r>
            <a:endParaRPr lang="en-US" u="sng" dirty="0">
              <a:solidFill>
                <a:srgbClr val="05308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Use of kernel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2581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308D"/>
                </a:solidFill>
              </a:rPr>
              <a:t>If we have identified a kernel function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 = dot(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>
                <a:solidFill>
                  <a:srgbClr val="05308D"/>
                </a:solidFill>
              </a:rPr>
              <a:t>xi), 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 err="1">
                <a:solidFill>
                  <a:srgbClr val="05308D"/>
                </a:solidFill>
              </a:rPr>
              <a:t>xj</a:t>
            </a:r>
            <a:r>
              <a:rPr lang="en-US" sz="2200" dirty="0">
                <a:solidFill>
                  <a:srgbClr val="05308D"/>
                </a:solidFill>
              </a:rPr>
              <a:t>)) for the transform </a:t>
            </a:r>
            <a:r>
              <a:rPr lang="el-GR" sz="2200" dirty="0">
                <a:solidFill>
                  <a:srgbClr val="05308D"/>
                </a:solidFill>
              </a:rPr>
              <a:t>φ</a:t>
            </a:r>
            <a:r>
              <a:rPr lang="en-US" sz="2200" dirty="0">
                <a:solidFill>
                  <a:srgbClr val="05308D"/>
                </a:solidFill>
              </a:rPr>
              <a:t> that we wish to perform on the data that we are classifying, we can replace the dot products in the classification algorithm with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), instead of having to actually perform the transformation on the data points.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FAB66-ED3A-4A55-BF7B-7C60EBE78440}"/>
              </a:ext>
            </a:extLst>
          </p:cNvPr>
          <p:cNvSpPr txBox="1"/>
          <p:nvPr/>
        </p:nvSpPr>
        <p:spPr>
          <a:xfrm>
            <a:off x="4676634" y="4676684"/>
            <a:ext cx="287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Replace with k(</a:t>
            </a:r>
            <a:r>
              <a:rPr lang="en-US" sz="2200" dirty="0" err="1">
                <a:solidFill>
                  <a:srgbClr val="007041"/>
                </a:solidFill>
              </a:rPr>
              <a:t>x</a:t>
            </a:r>
            <a:r>
              <a:rPr lang="en-US" sz="2200" baseline="-25000" dirty="0" err="1">
                <a:solidFill>
                  <a:srgbClr val="007041"/>
                </a:solidFill>
              </a:rPr>
              <a:t>i</a:t>
            </a:r>
            <a:r>
              <a:rPr lang="en-US" sz="2200" dirty="0" err="1">
                <a:solidFill>
                  <a:srgbClr val="007041"/>
                </a:solidFill>
              </a:rPr>
              <a:t>,x</a:t>
            </a:r>
            <a:r>
              <a:rPr lang="en-US" sz="2200" dirty="0">
                <a:solidFill>
                  <a:srgbClr val="00704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9F015-9E25-47EA-A011-CE1DB4B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8" y="2925003"/>
            <a:ext cx="4811130" cy="13432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D1B72C-0E2C-410E-B2A7-AA2002CEDCF1}"/>
              </a:ext>
            </a:extLst>
          </p:cNvPr>
          <p:cNvCxnSpPr>
            <a:cxnSpLocks/>
          </p:cNvCxnSpPr>
          <p:nvPr/>
        </p:nvCxnSpPr>
        <p:spPr>
          <a:xfrm flipH="1" flipV="1">
            <a:off x="4676634" y="4268283"/>
            <a:ext cx="1114566" cy="394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9FCB0E-7FA6-457A-BBE6-FDC74FD05722}"/>
              </a:ext>
            </a:extLst>
          </p:cNvPr>
          <p:cNvSpPr txBox="1"/>
          <p:nvPr/>
        </p:nvSpPr>
        <p:spPr>
          <a:xfrm>
            <a:off x="292607" y="2460724"/>
            <a:ext cx="825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Example: Using a trained SVM to classify a test point:</a:t>
            </a:r>
          </a:p>
        </p:txBody>
      </p:sp>
    </p:spTree>
    <p:extLst>
      <p:ext uri="{BB962C8B-B14F-4D97-AF65-F5344CB8AC3E}">
        <p14:creationId xmlns:p14="http://schemas.microsoft.com/office/powerpoint/2010/main" val="81053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Bishop Exercise 6.3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752475"/>
            <a:ext cx="825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nearest-neighbor classifier (Section 2.5.2) assigns a new input vector </a:t>
            </a:r>
            <a:r>
              <a:rPr lang="en-US" b="1" dirty="0"/>
              <a:t>x</a:t>
            </a:r>
            <a:r>
              <a:rPr lang="en-US" dirty="0"/>
              <a:t> to the same class as that of the nearest input vector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 </a:t>
            </a:r>
            <a:r>
              <a:rPr lang="en-US" dirty="0"/>
              <a:t>from the training set, where in the simplest case, the distance is defined by the Euclidean metric ||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dirty="0"/>
              <a:t>||</a:t>
            </a:r>
            <a:r>
              <a:rPr lang="en-US" baseline="30000" dirty="0"/>
              <a:t>2</a:t>
            </a:r>
            <a:r>
              <a:rPr lang="en-US" dirty="0"/>
              <a:t>.  By expressing this rule in terms of scalar products </a:t>
            </a:r>
            <a:r>
              <a:rPr lang="en-US" dirty="0">
                <a:solidFill>
                  <a:srgbClr val="00B050"/>
                </a:solidFill>
              </a:rPr>
              <a:t>(= dot products)</a:t>
            </a:r>
            <a:r>
              <a:rPr lang="en-US" dirty="0"/>
              <a:t> and then making use of kernel substitution, formulate the nearest-neighbor classifier for a general nonlinear kernel.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698642-D6AB-4E7C-A95E-881923E569CB}"/>
                  </a:ext>
                </a:extLst>
              </p:cNvPr>
              <p:cNvSpPr txBox="1"/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5308D"/>
                    </a:solidFill>
                  </a:rPr>
                  <a:t>In other words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5308D"/>
                    </a:solidFill>
                  </a:rPr>
                  <a:t>The 1-NN classifier uses the label of the neighbor that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5308D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.   </a:t>
                </a:r>
                <a:r>
                  <a:rPr lang="en-US" dirty="0">
                    <a:solidFill>
                      <a:srgbClr val="05308D"/>
                    </a:solidFill>
                  </a:rPr>
                  <a:t>For this problem, we need to convert this rule to a form that consists of a series of dot products (combined by some arithmetic) between x and </a:t>
                </a:r>
                <a:r>
                  <a:rPr lang="en-US" dirty="0" err="1">
                    <a:solidFill>
                      <a:srgbClr val="05308D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.  These dot products can then be replaced with k(</a:t>
                </a:r>
                <a:r>
                  <a:rPr lang="en-US" dirty="0" err="1">
                    <a:solidFill>
                      <a:srgbClr val="05308D"/>
                    </a:solidFill>
                  </a:rPr>
                  <a:t>x,x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) to get the final formulation.  You are not being asked to construct a kernel for any particular nonlinear transform.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698642-D6AB-4E7C-A95E-881923E5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blipFill>
                <a:blip r:embed="rId3"/>
                <a:stretch>
                  <a:fillRect l="-692" t="-2091" r="-23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7BC08-70E9-4CE3-A62E-D8C4D185496A}"/>
              </a:ext>
            </a:extLst>
          </p:cNvPr>
          <p:cNvGrpSpPr/>
          <p:nvPr/>
        </p:nvGrpSpPr>
        <p:grpSpPr>
          <a:xfrm>
            <a:off x="442912" y="4385394"/>
            <a:ext cx="8258175" cy="1775463"/>
            <a:chOff x="442912" y="4385394"/>
            <a:chExt cx="8258175" cy="17754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615D4-082B-4EA2-9581-47FCA3E54193}"/>
                </a:ext>
              </a:extLst>
            </p:cNvPr>
            <p:cNvSpPr txBox="1"/>
            <p:nvPr/>
          </p:nvSpPr>
          <p:spPr>
            <a:xfrm>
              <a:off x="442912" y="5766816"/>
              <a:ext cx="477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Transpose distributive property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34E14E-C3AD-4C36-92CA-633E97AD2DBE}"/>
                </a:ext>
              </a:extLst>
            </p:cNvPr>
            <p:cNvSpPr txBox="1"/>
            <p:nvPr/>
          </p:nvSpPr>
          <p:spPr>
            <a:xfrm>
              <a:off x="442912" y="4385394"/>
              <a:ext cx="8258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Hints: Expand the norm notation, remembering that the L2 norm of a vector </a:t>
              </a:r>
              <a:r>
                <a:rPr lang="en-US" b="1" dirty="0"/>
                <a:t>x</a:t>
              </a:r>
              <a:r>
                <a:rPr lang="en-US" dirty="0"/>
                <a:t> is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, that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 is the same as an inner product of </a:t>
              </a:r>
              <a:r>
                <a:rPr lang="en-US" b="1" dirty="0"/>
                <a:t>x</a:t>
              </a:r>
              <a:r>
                <a:rPr lang="en-US" dirty="0"/>
                <a:t> with itself, and transpose distribution properties. Then express the expanded form with kernel notation (what type of kernel do you see?)</a:t>
              </a:r>
            </a:p>
          </p:txBody>
        </p:sp>
        <p:pic>
          <p:nvPicPr>
            <p:cNvPr id="11" name="Picture 10" descr="Transpose - Wikipedia - Mozilla Firefox">
              <a:extLst>
                <a:ext uri="{FF2B5EF4-FFF2-40B4-BE49-F238E27FC236}">
                  <a16:creationId xmlns:a16="http://schemas.microsoft.com/office/drawing/2014/main" id="{9FDD314E-8DB3-4D86-9BF5-8DDD5ED2F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0" t="32967" r="51600" b="59163"/>
            <a:stretch/>
          </p:blipFill>
          <p:spPr>
            <a:xfrm>
              <a:off x="3765804" y="5737588"/>
              <a:ext cx="2103120" cy="423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6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 - next slide</a:t>
            </a:r>
          </a:p>
        </p:txBody>
      </p:sp>
    </p:spTree>
    <p:extLst>
      <p:ext uri="{BB962C8B-B14F-4D97-AF65-F5344CB8AC3E}">
        <p14:creationId xmlns:p14="http://schemas.microsoft.com/office/powerpoint/2010/main" val="317129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BDA5A3-2103-42B6-85A9-FCB2F1AA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4" y="673918"/>
            <a:ext cx="8321040" cy="45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8550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equality constraints only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4BD9-5310-42F6-A7C4-93F1F61D4D24}"/>
              </a:ext>
            </a:extLst>
          </p:cNvPr>
          <p:cNvGrpSpPr/>
          <p:nvPr/>
        </p:nvGrpSpPr>
        <p:grpSpPr>
          <a:xfrm>
            <a:off x="158496" y="667059"/>
            <a:ext cx="8619744" cy="1785188"/>
            <a:chOff x="158496" y="740211"/>
            <a:chExt cx="8619744" cy="17851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423D16-E797-416E-8FCF-A743D2F430FE}"/>
                </a:ext>
              </a:extLst>
            </p:cNvPr>
            <p:cNvSpPr txBox="1"/>
            <p:nvPr/>
          </p:nvSpPr>
          <p:spPr>
            <a:xfrm>
              <a:off x="3572256" y="838292"/>
              <a:ext cx="520598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Lagrange multipliers allow us to transform this constrained optimization problem into an unconstrained optimization problem (which is likely easier to solve).</a:t>
              </a:r>
              <a:endParaRPr lang="en-US" sz="20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41970E9-3BD4-4077-B6F0-CBCE53AD6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78" t="30111"/>
            <a:stretch/>
          </p:blipFill>
          <p:spPr>
            <a:xfrm>
              <a:off x="158496" y="740211"/>
              <a:ext cx="3153516" cy="178518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C22DD-32D6-405A-BF71-7BFA483AA6D8}"/>
              </a:ext>
            </a:extLst>
          </p:cNvPr>
          <p:cNvGrpSpPr/>
          <p:nvPr/>
        </p:nvGrpSpPr>
        <p:grpSpPr>
          <a:xfrm>
            <a:off x="158496" y="2544270"/>
            <a:ext cx="8619744" cy="1713703"/>
            <a:chOff x="158496" y="2544270"/>
            <a:chExt cx="8619744" cy="17137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525247-3C34-442D-86FE-62B6EC5F7910}"/>
                </a:ext>
              </a:extLst>
            </p:cNvPr>
            <p:cNvSpPr txBox="1"/>
            <p:nvPr/>
          </p:nvSpPr>
          <p:spPr>
            <a:xfrm>
              <a:off x="158496" y="2544270"/>
              <a:ext cx="861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unconstrained problem is expressed as the </a:t>
              </a:r>
              <a:r>
                <a:rPr lang="en-US" sz="2000" dirty="0" err="1"/>
                <a:t>Lagrangian</a:t>
              </a:r>
              <a:r>
                <a:rPr lang="en-US" sz="2000" dirty="0"/>
                <a:t> function: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2927ED-FCF9-42EC-9C97-CE6279117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19" y="2957255"/>
              <a:ext cx="7772400" cy="7355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E9CCD-200A-4788-B473-BF521CAF4376}"/>
                </a:ext>
              </a:extLst>
            </p:cNvPr>
            <p:cNvSpPr txBox="1"/>
            <p:nvPr/>
          </p:nvSpPr>
          <p:spPr>
            <a:xfrm>
              <a:off x="268224" y="3550087"/>
              <a:ext cx="83741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..where the </a:t>
              </a:r>
              <a:r>
                <a:rPr lang="el-GR" sz="2000" dirty="0"/>
                <a:t>β</a:t>
              </a:r>
              <a:r>
                <a:rPr lang="en-US" sz="2000" baseline="-25000" dirty="0" err="1"/>
                <a:t>i</a:t>
              </a:r>
              <a:r>
                <a:rPr lang="en-US" sz="2000" dirty="0"/>
                <a:t> are the Lagrange multipliers (refer to Appendix E of Bishop for more information).  This is the function that we want to minimize.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2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adding inequality constraints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23D16-E797-416E-8FCF-A743D2F430FE}"/>
              </a:ext>
            </a:extLst>
          </p:cNvPr>
          <p:cNvSpPr txBox="1"/>
          <p:nvPr/>
        </p:nvSpPr>
        <p:spPr>
          <a:xfrm>
            <a:off x="3230880" y="769060"/>
            <a:ext cx="520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we also need to include inequality constraints (i.e., functions denoted as </a:t>
            </a:r>
            <a:r>
              <a:rPr lang="en-US" sz="2000" dirty="0" err="1"/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 that yield an output &lt;= 0 when applied to </a:t>
            </a:r>
            <a:r>
              <a:rPr lang="en-US" sz="2000" b="1" dirty="0"/>
              <a:t>w</a:t>
            </a:r>
            <a:r>
              <a:rPr lang="en-US" sz="2000" dirty="0"/>
              <a:t>)?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5E7EA-1CAA-4E0B-B74B-8DD71800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838200"/>
            <a:ext cx="2781000" cy="168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7703E7E-0B5D-403C-8879-194AEB50582B}"/>
              </a:ext>
            </a:extLst>
          </p:cNvPr>
          <p:cNvSpPr txBox="1"/>
          <p:nvPr/>
        </p:nvSpPr>
        <p:spPr>
          <a:xfrm>
            <a:off x="365760" y="2677108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that the </a:t>
            </a:r>
            <a:r>
              <a:rPr lang="en-US" sz="2000" dirty="0" err="1"/>
              <a:t>Karush</a:t>
            </a:r>
            <a:r>
              <a:rPr lang="en-US" sz="2000" dirty="0"/>
              <a:t>-Kuhn-Tucker (KKT)* conditions hold, we can incorporate these additional functions (and a set of weights, denoted as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) into the unconstrained optimization problem: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716662"/>
            <a:ext cx="6467475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CEF73B0-1F11-42A7-98E4-35611286079B}"/>
              </a:ext>
            </a:extLst>
          </p:cNvPr>
          <p:cNvSpPr txBox="1"/>
          <p:nvPr/>
        </p:nvSpPr>
        <p:spPr>
          <a:xfrm>
            <a:off x="0" y="6519826"/>
            <a:ext cx="776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For more information, see ml_svm_notes.pdf and/or Bishop Appendix E </a:t>
            </a:r>
          </a:p>
        </p:txBody>
      </p:sp>
    </p:spTree>
    <p:extLst>
      <p:ext uri="{BB962C8B-B14F-4D97-AF65-F5344CB8AC3E}">
        <p14:creationId xmlns:p14="http://schemas.microsoft.com/office/powerpoint/2010/main" val="29907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4414393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n-US" sz="2000" i="1" dirty="0"/>
              <a:t>w</a:t>
            </a:r>
            <a:r>
              <a:rPr lang="en-US" sz="2000" dirty="0"/>
              <a:t> that minimizes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 is equal to the maximum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the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 (constrained to be nonnegative) and the </a:t>
            </a:r>
            <a:r>
              <a:rPr lang="el-GR" sz="2000" dirty="0"/>
              <a:t>β</a:t>
            </a:r>
            <a:r>
              <a:rPr lang="en-US" sz="2000" baseline="-25000" dirty="0" err="1"/>
              <a:t>i</a:t>
            </a:r>
            <a:r>
              <a:rPr lang="en-US" sz="2000" dirty="0"/>
              <a:t> for that w.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384783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556894"/>
            <a:ext cx="776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two representations of how we might solve this problem.  First, the primal:  </a:t>
            </a:r>
          </a:p>
        </p:txBody>
      </p:sp>
    </p:spTree>
    <p:extLst>
      <p:ext uri="{BB962C8B-B14F-4D97-AF65-F5344CB8AC3E}">
        <p14:creationId xmlns:p14="http://schemas.microsoft.com/office/powerpoint/2010/main" val="407260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B049B6-51F5-403F-9B69-766F461727ED}"/>
              </a:ext>
            </a:extLst>
          </p:cNvPr>
          <p:cNvGrpSpPr/>
          <p:nvPr/>
        </p:nvGrpSpPr>
        <p:grpSpPr>
          <a:xfrm>
            <a:off x="207261" y="4388944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dirty="0"/>
              <a:t> that maximize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 is equal to the minimum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w for that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79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B049B6-51F5-403F-9B69-766F461727ED}"/>
              </a:ext>
            </a:extLst>
          </p:cNvPr>
          <p:cNvGrpSpPr/>
          <p:nvPr/>
        </p:nvGrpSpPr>
        <p:grpSpPr>
          <a:xfrm>
            <a:off x="341373" y="4425520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When the KKT conditions hold, these representations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69560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E02375-F4DA-4A99-B8F7-8F1708ECDA85}"/>
              </a:ext>
            </a:extLst>
          </p:cNvPr>
          <p:cNvGrpSpPr/>
          <p:nvPr/>
        </p:nvGrpSpPr>
        <p:grpSpPr>
          <a:xfrm>
            <a:off x="248412" y="669960"/>
            <a:ext cx="6400800" cy="860736"/>
            <a:chOff x="321564" y="2998632"/>
            <a:chExt cx="6400800" cy="860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6282AF-7EDE-475D-8B4B-A5254CE01677}"/>
                </a:ext>
              </a:extLst>
            </p:cNvPr>
            <p:cNvSpPr txBox="1"/>
            <p:nvPr/>
          </p:nvSpPr>
          <p:spPr>
            <a:xfrm>
              <a:off x="321564" y="3190126"/>
              <a:ext cx="4250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1. We want to minimize this function: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FE8736-1BB8-485B-8E2F-6269E148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7804" y="2998632"/>
              <a:ext cx="2194560" cy="86073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A8DE0C-DCDD-48F3-863F-A340EC92189C}"/>
              </a:ext>
            </a:extLst>
          </p:cNvPr>
          <p:cNvGrpSpPr/>
          <p:nvPr/>
        </p:nvGrpSpPr>
        <p:grpSpPr>
          <a:xfrm>
            <a:off x="248412" y="1868930"/>
            <a:ext cx="8381837" cy="1202162"/>
            <a:chOff x="321564" y="3899202"/>
            <a:chExt cx="8381837" cy="12021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235553-BA2E-4151-AF57-6971B7C121EF}"/>
                </a:ext>
              </a:extLst>
            </p:cNvPr>
            <p:cNvGrpSpPr/>
            <p:nvPr/>
          </p:nvGrpSpPr>
          <p:grpSpPr>
            <a:xfrm>
              <a:off x="321564" y="3899202"/>
              <a:ext cx="6305550" cy="638175"/>
              <a:chOff x="321564" y="4045506"/>
              <a:chExt cx="6305550" cy="6381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B8D4D-38B0-4F62-A5C6-377A602BB7AF}"/>
                  </a:ext>
                </a:extLst>
              </p:cNvPr>
              <p:cNvSpPr txBox="1"/>
              <p:nvPr/>
            </p:nvSpPr>
            <p:spPr>
              <a:xfrm>
                <a:off x="321564" y="4166096"/>
                <a:ext cx="42504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2. Subject to this constraint:   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0AE7D7E-B1EE-4A5D-8BE8-38777325C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9614" y="4045506"/>
                <a:ext cx="2857500" cy="6381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5C1CB4-FA46-468B-8FD2-57159DD6A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263" y="4395249"/>
              <a:ext cx="683351" cy="186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3C4DF-503E-459A-AC8C-C9ED2F674302}"/>
                </a:ext>
              </a:extLst>
            </p:cNvPr>
            <p:cNvSpPr txBox="1"/>
            <p:nvPr/>
          </p:nvSpPr>
          <p:spPr>
            <a:xfrm>
              <a:off x="574711" y="4419902"/>
              <a:ext cx="251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y</a:t>
              </a:r>
              <a:r>
                <a:rPr lang="en-US" baseline="-25000" dirty="0" err="1">
                  <a:solidFill>
                    <a:srgbClr val="0070C0"/>
                  </a:solidFill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 = class label = -1 or + 1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62580E-FD51-417B-94A6-A6588798624E}"/>
                </a:ext>
              </a:extLst>
            </p:cNvPr>
            <p:cNvSpPr txBox="1"/>
            <p:nvPr/>
          </p:nvSpPr>
          <p:spPr>
            <a:xfrm>
              <a:off x="4452965" y="4455033"/>
              <a:ext cx="4250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5308D"/>
                  </a:solidFill>
                </a:rPr>
                <a:t>The distance of all training points from the decision boundary will be &gt;= 1.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C23E10-70FA-46C8-8FE2-78B698EAB06C}"/>
              </a:ext>
            </a:extLst>
          </p:cNvPr>
          <p:cNvGrpSpPr/>
          <p:nvPr/>
        </p:nvGrpSpPr>
        <p:grpSpPr>
          <a:xfrm>
            <a:off x="270939" y="3235061"/>
            <a:ext cx="7592187" cy="709017"/>
            <a:chOff x="354929" y="5402301"/>
            <a:chExt cx="7592187" cy="7090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EC561-D996-4A77-AAC2-8FB8394E2E96}"/>
                </a:ext>
              </a:extLst>
            </p:cNvPr>
            <p:cNvSpPr txBox="1"/>
            <p:nvPr/>
          </p:nvSpPr>
          <p:spPr>
            <a:xfrm>
              <a:off x="354929" y="5402301"/>
              <a:ext cx="4250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 can also express this constraint as an inequality relative to zero: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AAD538-57CB-4289-8AB4-975F45E3E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366" y="5406468"/>
              <a:ext cx="3333750" cy="70485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E5B84F2-4C86-4903-AC34-DA61859F92CD}"/>
              </a:ext>
            </a:extLst>
          </p:cNvPr>
          <p:cNvSpPr txBox="1"/>
          <p:nvPr/>
        </p:nvSpPr>
        <p:spPr>
          <a:xfrm>
            <a:off x="240792" y="4154998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we can set up the following </a:t>
            </a:r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507446"/>
            <a:ext cx="8778240" cy="9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B84F2-4C86-4903-AC34-DA61859F92CD}"/>
              </a:ext>
            </a:extLst>
          </p:cNvPr>
          <p:cNvSpPr txBox="1"/>
          <p:nvPr/>
        </p:nvSpPr>
        <p:spPr>
          <a:xfrm>
            <a:off x="167640" y="613761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014977"/>
            <a:ext cx="8778240" cy="901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9D7308-152C-4813-94C3-D7E9991FDAA7}"/>
              </a:ext>
            </a:extLst>
          </p:cNvPr>
          <p:cNvSpPr txBox="1"/>
          <p:nvPr/>
        </p:nvSpPr>
        <p:spPr>
          <a:xfrm>
            <a:off x="312420" y="2068853"/>
            <a:ext cx="84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SVMs, it is traditional to solve the dual problem rather than the primal.  That is, we first minimize the </a:t>
            </a:r>
            <a:r>
              <a:rPr lang="en-US" sz="2000" dirty="0" err="1"/>
              <a:t>Lagrangian</a:t>
            </a:r>
            <a:r>
              <a:rPr lang="en-US" sz="2000" dirty="0"/>
              <a:t> with respect to </a:t>
            </a:r>
            <a:r>
              <a:rPr lang="en-US" sz="2000" b="1" dirty="0"/>
              <a:t>w</a:t>
            </a:r>
            <a:r>
              <a:rPr lang="en-US" sz="2000" dirty="0"/>
              <a:t> and </a:t>
            </a:r>
            <a:r>
              <a:rPr lang="en-US" sz="2000" b="1" dirty="0"/>
              <a:t>b</a:t>
            </a:r>
            <a:r>
              <a:rPr lang="en-US" sz="2000" dirty="0"/>
              <a:t>, and then plug this result into the expression that maximizes </a:t>
            </a:r>
            <a:r>
              <a:rPr lang="el-GR" sz="2000" b="1" dirty="0"/>
              <a:t>α</a:t>
            </a:r>
            <a:r>
              <a:rPr lang="en-US" sz="2000" dirty="0"/>
              <a:t>.  The subsequent lines in the notes perform the minimization step: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EE1A2-11DF-4098-AA5D-805602CD9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96" y="3602797"/>
            <a:ext cx="8120521" cy="2185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691BE-7797-44EA-A764-26D2E8EA2C58}"/>
              </a:ext>
            </a:extLst>
          </p:cNvPr>
          <p:cNvSpPr/>
          <p:nvPr/>
        </p:nvSpPr>
        <p:spPr>
          <a:xfrm>
            <a:off x="5571744" y="1013871"/>
            <a:ext cx="3404616" cy="719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5485</TotalTime>
  <Words>1361</Words>
  <Application>Microsoft Office PowerPoint</Application>
  <PresentationFormat>On-screen Show (4:3)</PresentationFormat>
  <Paragraphs>99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386</cp:revision>
  <dcterms:created xsi:type="dcterms:W3CDTF">2016-10-06T23:04:54Z</dcterms:created>
  <dcterms:modified xsi:type="dcterms:W3CDTF">2018-10-26T07:06:53Z</dcterms:modified>
</cp:coreProperties>
</file>