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6" autoAdjust="0"/>
    <p:restoredTop sz="93037" autoAdjust="0"/>
  </p:normalViewPr>
  <p:slideViewPr>
    <p:cSldViewPr snapToGrid="0" showGuides="1">
      <p:cViewPr varScale="1">
        <p:scale>
          <a:sx n="80" d="100"/>
          <a:sy n="80" d="100"/>
        </p:scale>
        <p:origin x="1848" y="84"/>
      </p:cViewPr>
      <p:guideLst>
        <p:guide orient="horz" pos="52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167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675/recitation7/candy-data.xls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fivethirtyeight/the-ultimate-halloween-candy-power-rank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675/recitation7/candy-data-w2.txt" TargetMode="External"/><Relationship Id="rId2" Type="http://schemas.openxmlformats.org/officeDocument/2006/relationships/hyperlink" Target="https://github.com/kc13/CS1675/recitation7/candy-data-w1.tx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CS1675 Recitation #7: 10/5/18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7333695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Logistic regression continued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100" dirty="0"/>
              <a:t>Calculating likelihood estimates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100" dirty="0"/>
              <a:t>Deriving likelihood gradient with respect to weights</a:t>
            </a:r>
            <a:endParaRPr lang="en-US" sz="2300" dirty="0"/>
          </a:p>
          <a:p>
            <a:pPr marL="457200" indent="-457200">
              <a:buFont typeface="+mj-lt"/>
              <a:buAutoNum type="arabicPeriod"/>
            </a:pPr>
            <a:r>
              <a:rPr lang="en-US" sz="2300" dirty="0"/>
              <a:t>Demo of perceptron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https://github.com/kc13/CS1675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2189"/>
            <a:ext cx="8134066" cy="89255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Logistic Regression: Quick review of gradient ascent update rule derivation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D5F1B-E172-44B1-AFE5-EB4C234B7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0" b="4253"/>
          <a:stretch/>
        </p:blipFill>
        <p:spPr>
          <a:xfrm>
            <a:off x="0" y="1105842"/>
            <a:ext cx="9144000" cy="1010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627205-AD00-4A1D-AE4C-019DD993807D}"/>
              </a:ext>
            </a:extLst>
          </p:cNvPr>
          <p:cNvSpPr txBox="1"/>
          <p:nvPr/>
        </p:nvSpPr>
        <p:spPr>
          <a:xfrm>
            <a:off x="222582" y="2257595"/>
            <a:ext cx="8777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The next line applies some basic algebra/arithmetic (distributive property to pull out remaining derivative term; combination of fractions):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7CCBD-081B-4B94-9C07-33ADB208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3229693"/>
            <a:ext cx="9086850" cy="86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69317-1C61-4E55-B6CD-F9EECDD2E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33" y="5234793"/>
            <a:ext cx="7498080" cy="10085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03A1BD-71E1-48AB-B70D-E49274A588D7}"/>
              </a:ext>
            </a:extLst>
          </p:cNvPr>
          <p:cNvSpPr txBox="1"/>
          <p:nvPr/>
        </p:nvSpPr>
        <p:spPr>
          <a:xfrm>
            <a:off x="222581" y="4237569"/>
            <a:ext cx="8379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The next line takes the derivative of the d/</a:t>
            </a:r>
            <a:r>
              <a:rPr lang="en-US" sz="2200" u="sng" dirty="0" err="1"/>
              <a:t>dw</a:t>
            </a:r>
            <a:r>
              <a:rPr lang="en-US" sz="2200" u="sng" dirty="0"/>
              <a:t> term, with a combination of the chain rule and the known derivative of the sigmoid function: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106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2189"/>
            <a:ext cx="8134066" cy="89255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Logistic Regression: Quick review of gradient ascent update rule derivation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69317-1C61-4E55-B6CD-F9EECDD2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99" y="947931"/>
            <a:ext cx="7498080" cy="1008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5C772-7E2C-4DF5-9262-181E55C40A9B}"/>
              </a:ext>
            </a:extLst>
          </p:cNvPr>
          <p:cNvSpPr txBox="1"/>
          <p:nvPr/>
        </p:nvSpPr>
        <p:spPr>
          <a:xfrm>
            <a:off x="294770" y="1956466"/>
            <a:ext cx="8379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Eliminate terms</a:t>
            </a:r>
            <a:r>
              <a:rPr lang="en-US" sz="2200" dirty="0"/>
              <a:t>: </a:t>
            </a:r>
          </a:p>
          <a:p>
            <a:endParaRPr lang="en-US" sz="2200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0C8F28-28B6-490D-BC48-6C8C50FF84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017"/>
          <a:stretch/>
        </p:blipFill>
        <p:spPr>
          <a:xfrm>
            <a:off x="294770" y="2382082"/>
            <a:ext cx="8362950" cy="890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296795-D0C8-4FE8-84FB-730A58456AB0}"/>
              </a:ext>
            </a:extLst>
          </p:cNvPr>
          <p:cNvSpPr txBox="1"/>
          <p:nvPr/>
        </p:nvSpPr>
        <p:spPr>
          <a:xfrm>
            <a:off x="294769" y="3289999"/>
            <a:ext cx="8379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Final gradient ascent rule</a:t>
            </a:r>
            <a:r>
              <a:rPr lang="en-US" sz="2200" dirty="0"/>
              <a:t>: </a:t>
            </a:r>
          </a:p>
          <a:p>
            <a:endParaRPr lang="en-US" sz="22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6B6FF-BD46-408F-8F6A-84D60273B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99" y="3959433"/>
            <a:ext cx="6126480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3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2189"/>
            <a:ext cx="8134066" cy="49244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Demo of expected perceptron output</a:t>
            </a:r>
          </a:p>
        </p:txBody>
      </p:sp>
    </p:spTree>
    <p:extLst>
      <p:ext uri="{BB962C8B-B14F-4D97-AF65-F5344CB8AC3E}">
        <p14:creationId xmlns:p14="http://schemas.microsoft.com/office/powerpoint/2010/main" val="94781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Logistic regression exercise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945" y="702634"/>
            <a:ext cx="7761768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u="sng" dirty="0"/>
              <a:t>General goal:</a:t>
            </a:r>
            <a:r>
              <a:rPr lang="en-US" sz="2200" dirty="0"/>
              <a:t> Given data and two possible solutions for the LR weights, determine which set of weights is preferable, given the likelihood formula.</a:t>
            </a:r>
          </a:p>
        </p:txBody>
      </p:sp>
    </p:spTree>
    <p:extLst>
      <p:ext uri="{BB962C8B-B14F-4D97-AF65-F5344CB8AC3E}">
        <p14:creationId xmlns:p14="http://schemas.microsoft.com/office/powerpoint/2010/main" val="351206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Logistic regression exercise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945" y="702634"/>
            <a:ext cx="7761768" cy="53245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u="sng" dirty="0"/>
              <a:t>Data</a:t>
            </a:r>
            <a:r>
              <a:rPr lang="en-US" sz="2000" dirty="0"/>
              <a:t>: </a:t>
            </a:r>
          </a:p>
          <a:p>
            <a:r>
              <a:rPr lang="en-US" sz="2000" dirty="0">
                <a:hlinkClick r:id="rId3"/>
              </a:rPr>
              <a:t>https://github.com/kc13/CS1675/recitation7/candy-data.xlsx</a:t>
            </a:r>
            <a:endParaRPr lang="en-US" sz="2000" dirty="0"/>
          </a:p>
          <a:p>
            <a:r>
              <a:rPr lang="en-US" sz="2000" dirty="0"/>
              <a:t>Original source:</a:t>
            </a:r>
          </a:p>
          <a:p>
            <a:r>
              <a:rPr lang="en-US" sz="2000" dirty="0">
                <a:hlinkClick r:id="rId4"/>
              </a:rPr>
              <a:t>https://www.kaggle.com/fivethirtyeight/the-ultimate-halloween-candy-power-ranking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are identical (except Kaggle file is 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See the Kaggle page for acknowledgements / full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read in the Excel data: </a:t>
            </a:r>
          </a:p>
          <a:p>
            <a:pPr lvl="2"/>
            <a:r>
              <a:rPr lang="en-US" sz="2000" dirty="0"/>
              <a:t>[</a:t>
            </a:r>
            <a:r>
              <a:rPr lang="en-US" sz="2000" dirty="0" err="1"/>
              <a:t>num,txt,raw</a:t>
            </a:r>
            <a:r>
              <a:rPr lang="en-US" sz="2000" dirty="0"/>
              <a:t>] = </a:t>
            </a:r>
            <a:r>
              <a:rPr lang="en-US" sz="2000" dirty="0" err="1"/>
              <a:t>xlsread</a:t>
            </a:r>
            <a:r>
              <a:rPr lang="en-US" sz="2000" dirty="0"/>
              <a:t>(‘</a:t>
            </a:r>
            <a:r>
              <a:rPr lang="en-US" sz="2000" dirty="0">
                <a:hlinkClick r:id="rId3"/>
              </a:rPr>
              <a:t>candy-data.xlsx</a:t>
            </a:r>
            <a:r>
              <a:rPr lang="en-US" sz="2000" dirty="0"/>
              <a:t>’)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num = all the numeric data (everything but the name)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num(:,1) will be our Y variable: Is the candy chocolate or not?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You will need to create X and Y variables such that: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X is a set of training features consisting of a bias column and columns 2:end of num.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Y is num(:,1).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/>
              <a:t>For this exercise, we won’t split into train/test sets or standardize the data.</a:t>
            </a:r>
          </a:p>
        </p:txBody>
      </p:sp>
    </p:spTree>
    <p:extLst>
      <p:ext uri="{BB962C8B-B14F-4D97-AF65-F5344CB8AC3E}">
        <p14:creationId xmlns:p14="http://schemas.microsoft.com/office/powerpoint/2010/main" val="8490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Logistic regression exercise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945" y="702634"/>
            <a:ext cx="7761768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Two candidate LR weights</a:t>
            </a:r>
            <a:r>
              <a:rPr lang="en-US" sz="2400" dirty="0"/>
              <a:t>: </a:t>
            </a:r>
          </a:p>
          <a:p>
            <a:r>
              <a:rPr lang="en-US" sz="2200" dirty="0">
                <a:hlinkClick r:id="rId2"/>
              </a:rPr>
              <a:t>https://github.com/kc13/CS1675/recitation7/candy-data-w1.txt</a:t>
            </a:r>
            <a:endParaRPr lang="en-US" sz="2200" dirty="0"/>
          </a:p>
          <a:p>
            <a:r>
              <a:rPr lang="en-US" sz="2200" dirty="0">
                <a:hlinkClick r:id="rId3"/>
              </a:rPr>
              <a:t>https://github.com/kc13/CS1675/recitation7/candy-data-w2.txt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These can be read into </a:t>
            </a:r>
            <a:r>
              <a:rPr lang="en-US" sz="2200" dirty="0" err="1"/>
              <a:t>Matlab</a:t>
            </a:r>
            <a:r>
              <a:rPr lang="en-US" sz="2200" dirty="0"/>
              <a:t> with </a:t>
            </a:r>
            <a:r>
              <a:rPr lang="en-US" sz="2200" dirty="0" err="1"/>
              <a:t>dlmread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One of these sets of weights is the logistic regression solution provided by external statistical software (SPSS) after 20 iterations.</a:t>
            </a:r>
          </a:p>
          <a:p>
            <a:endParaRPr lang="en-US" sz="2200" dirty="0"/>
          </a:p>
          <a:p>
            <a:r>
              <a:rPr lang="en-US" sz="2200" dirty="0"/>
              <a:t>The other is the same weight vector after being corrupted with a small amount of normally distributed noise.   It is associated with a smaller maximum likelihood score, relative to the solution vector. </a:t>
            </a:r>
          </a:p>
        </p:txBody>
      </p:sp>
    </p:spTree>
    <p:extLst>
      <p:ext uri="{BB962C8B-B14F-4D97-AF65-F5344CB8AC3E}">
        <p14:creationId xmlns:p14="http://schemas.microsoft.com/office/powerpoint/2010/main" val="64734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945" y="702634"/>
            <a:ext cx="7761768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Write a </a:t>
            </a:r>
            <a:r>
              <a:rPr lang="en-US" sz="2200" dirty="0" err="1"/>
              <a:t>Matlab</a:t>
            </a:r>
            <a:r>
              <a:rPr lang="en-US" sz="2200" dirty="0"/>
              <a:t> function to compute the likelihood of observing the data (X and Y) given a logistic regression model with weight solution </a:t>
            </a:r>
            <a:r>
              <a:rPr lang="en-US" sz="2200" b="1" dirty="0"/>
              <a:t>w</a:t>
            </a:r>
            <a:r>
              <a:rPr lang="en-US" sz="2200" dirty="0"/>
              <a:t>.  Use this function to determine whether w1 or w2 was the original solution provided by the external software (i.e., which has a higher L(w)).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u="sng" dirty="0"/>
              <a:t>Computing likelihood</a:t>
            </a:r>
            <a:r>
              <a:rPr lang="en-US" sz="2200" dirty="0"/>
              <a:t>:</a:t>
            </a:r>
          </a:p>
          <a:p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FCB18-CA23-41FE-9419-0A53DF34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823" y="2403328"/>
            <a:ext cx="4663440" cy="15644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56B610-9E7C-4305-A8C8-31F1F81BFAD3}"/>
              </a:ext>
            </a:extLst>
          </p:cNvPr>
          <p:cNvSpPr txBox="1"/>
          <p:nvPr/>
        </p:nvSpPr>
        <p:spPr>
          <a:xfrm>
            <a:off x="264695" y="4021369"/>
            <a:ext cx="8506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Reminders: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We’re taking the product over the </a:t>
            </a:r>
            <a:r>
              <a:rPr lang="en-US" i="1" dirty="0"/>
              <a:t>N</a:t>
            </a:r>
            <a:r>
              <a:rPr lang="en-US" dirty="0"/>
              <a:t> rows of the dataset (</a:t>
            </a:r>
            <a:r>
              <a:rPr lang="en-US" i="1" dirty="0"/>
              <a:t>prod </a:t>
            </a:r>
            <a:r>
              <a:rPr lang="en-US" dirty="0"/>
              <a:t>can do this on matrices, or you can use a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σ = sigmoid function (you can implement this yourself, or use </a:t>
            </a:r>
            <a:r>
              <a:rPr lang="en-US" i="1" dirty="0" err="1"/>
              <a:t>logsig</a:t>
            </a:r>
            <a:r>
              <a:rPr lang="en-US" dirty="0"/>
              <a:t> if you have 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Note the sigmoid is applied before exponentiation.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 is already coded in 1/0s, as this formula expects.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likelihood values will be very small.  The value for the corrupted w should be smallest.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4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Solution: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945" y="702634"/>
            <a:ext cx="7761768" cy="21236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Likelihood for w1: 2.4951e-06</a:t>
            </a:r>
          </a:p>
          <a:p>
            <a:r>
              <a:rPr lang="en-US" sz="2200" dirty="0"/>
              <a:t>Likelihood for w2: 1.3288e-57</a:t>
            </a:r>
          </a:p>
          <a:p>
            <a:endParaRPr lang="en-US" sz="2200" b="1" dirty="0"/>
          </a:p>
          <a:p>
            <a:r>
              <a:rPr lang="en-US" sz="2200" b="1" dirty="0"/>
              <a:t>w1 </a:t>
            </a:r>
            <a:r>
              <a:rPr lang="en-US" sz="2200" dirty="0"/>
              <a:t>was the original solution.</a:t>
            </a:r>
          </a:p>
          <a:p>
            <a:endParaRPr lang="en-US" sz="2200" b="1" dirty="0"/>
          </a:p>
          <a:p>
            <a:r>
              <a:rPr lang="en-US" sz="2200" dirty="0"/>
              <a:t>Validation of L(w1) against SPSS: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CEB26-E314-4E67-B349-FC6F63669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96" r="54042" b="32397"/>
          <a:stretch/>
        </p:blipFill>
        <p:spPr>
          <a:xfrm>
            <a:off x="974557" y="3064692"/>
            <a:ext cx="1645920" cy="1518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444153-ED6E-41A4-8D4C-DD76776F5C1A}"/>
              </a:ext>
            </a:extLst>
          </p:cNvPr>
          <p:cNvSpPr txBox="1"/>
          <p:nvPr/>
        </p:nvSpPr>
        <p:spPr>
          <a:xfrm>
            <a:off x="3224463" y="2923674"/>
            <a:ext cx="4559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-2 * log(2.4951e-06) = 25.8024</a:t>
            </a:r>
          </a:p>
          <a:p>
            <a:endParaRPr lang="en-US" dirty="0"/>
          </a:p>
          <a:p>
            <a:r>
              <a:rPr lang="en-US" dirty="0" err="1"/>
              <a:t>Matlab</a:t>
            </a:r>
            <a:r>
              <a:rPr lang="en-US" dirty="0"/>
              <a:t> files demonstrating sample solutions to this exercise will be posted to </a:t>
            </a:r>
            <a:r>
              <a:rPr lang="en-US" dirty="0" err="1"/>
              <a:t>Github</a:t>
            </a:r>
            <a:r>
              <a:rPr lang="en-US" dirty="0"/>
              <a:t> later today (and shown in recitation).</a:t>
            </a:r>
          </a:p>
        </p:txBody>
      </p:sp>
    </p:spTree>
    <p:extLst>
      <p:ext uri="{BB962C8B-B14F-4D97-AF65-F5344CB8AC3E}">
        <p14:creationId xmlns:p14="http://schemas.microsoft.com/office/powerpoint/2010/main" val="85871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Logistic Regression: Quick review of gradient ascent update rule derivation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E3479-D7B1-42FA-BD4B-6E466389DE62}"/>
              </a:ext>
            </a:extLst>
          </p:cNvPr>
          <p:cNvSpPr txBox="1"/>
          <p:nvPr/>
        </p:nvSpPr>
        <p:spPr>
          <a:xfrm>
            <a:off x="270710" y="1090409"/>
            <a:ext cx="837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We start with the likelihood function, which we want to maximize</a:t>
            </a:r>
            <a:r>
              <a:rPr lang="en-US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7B42D-6787-4AEE-9587-49DA9D372D56}"/>
              </a:ext>
            </a:extLst>
          </p:cNvPr>
          <p:cNvSpPr txBox="1"/>
          <p:nvPr/>
        </p:nvSpPr>
        <p:spPr>
          <a:xfrm>
            <a:off x="378995" y="2611706"/>
            <a:ext cx="567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234F4-F7E1-419F-996C-6EEC274B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95" y="1552074"/>
            <a:ext cx="4663440" cy="15644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16D983-67F0-454C-A0B2-96092BC0CE63}"/>
              </a:ext>
            </a:extLst>
          </p:cNvPr>
          <p:cNvSpPr txBox="1"/>
          <p:nvPr/>
        </p:nvSpPr>
        <p:spPr>
          <a:xfrm>
            <a:off x="378995" y="3347336"/>
            <a:ext cx="837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Next, we will take the log of L(w)</a:t>
            </a:r>
            <a:r>
              <a:rPr lang="en-US" dirty="0"/>
              <a:t>: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A58E7D-4F42-4F44-860F-A64D4B084A8A}"/>
              </a:ext>
            </a:extLst>
          </p:cNvPr>
          <p:cNvGrpSpPr/>
          <p:nvPr/>
        </p:nvGrpSpPr>
        <p:grpSpPr>
          <a:xfrm>
            <a:off x="0" y="3658316"/>
            <a:ext cx="9077325" cy="955114"/>
            <a:chOff x="0" y="3658316"/>
            <a:chExt cx="9077325" cy="9551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A0D03D-765C-493D-A804-030D7CE18A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617" b="15129"/>
            <a:stretch/>
          </p:blipFill>
          <p:spPr>
            <a:xfrm>
              <a:off x="0" y="3876963"/>
              <a:ext cx="9077325" cy="73646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49650B-236F-48AB-81D3-5867BEBAA635}"/>
                </a:ext>
              </a:extLst>
            </p:cNvPr>
            <p:cNvSpPr/>
            <p:nvPr/>
          </p:nvSpPr>
          <p:spPr>
            <a:xfrm>
              <a:off x="7760368" y="3658316"/>
              <a:ext cx="1316957" cy="6008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1BC2D0-011E-4BAF-BE6C-2E8630786435}"/>
              </a:ext>
            </a:extLst>
          </p:cNvPr>
          <p:cNvSpPr txBox="1"/>
          <p:nvPr/>
        </p:nvSpPr>
        <p:spPr>
          <a:xfrm>
            <a:off x="378995" y="4680933"/>
            <a:ext cx="8379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use of log rules (source: Wikipedia): </a:t>
            </a:r>
          </a:p>
          <a:p>
            <a:pPr lvl="1"/>
            <a:endParaRPr lang="en-US" dirty="0"/>
          </a:p>
        </p:txBody>
      </p:sp>
      <p:pic>
        <p:nvPicPr>
          <p:cNvPr id="17" name="Picture 16" descr="List of logarithmic identities - Wikipedia - Mozilla Firefox">
            <a:extLst>
              <a:ext uri="{FF2B5EF4-FFF2-40B4-BE49-F238E27FC236}">
                <a16:creationId xmlns:a16="http://schemas.microsoft.com/office/drawing/2014/main" id="{FE958B9F-CE4E-458F-8E5B-E17F402B55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9" t="33511" r="59605" b="61797"/>
          <a:stretch/>
        </p:blipFill>
        <p:spPr>
          <a:xfrm>
            <a:off x="845820" y="5004098"/>
            <a:ext cx="5212080" cy="460169"/>
          </a:xfrm>
          <a:prstGeom prst="rect">
            <a:avLst/>
          </a:prstGeom>
        </p:spPr>
      </p:pic>
      <p:pic>
        <p:nvPicPr>
          <p:cNvPr id="18" name="Picture 17" descr="List of logarithmic identities - Wikipedia - Mozilla Firefox">
            <a:extLst>
              <a:ext uri="{FF2B5EF4-FFF2-40B4-BE49-F238E27FC236}">
                <a16:creationId xmlns:a16="http://schemas.microsoft.com/office/drawing/2014/main" id="{26263A90-62B3-48BD-8E83-90A2258F4A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9" t="41469" r="59605" b="54945"/>
          <a:stretch/>
        </p:blipFill>
        <p:spPr>
          <a:xfrm>
            <a:off x="845820" y="5408377"/>
            <a:ext cx="5212080" cy="3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2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2189"/>
            <a:ext cx="8134066" cy="89255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Logistic Regression: Quick review of gradient ascent update rule derivation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E3479-D7B1-42FA-BD4B-6E466389DE62}"/>
              </a:ext>
            </a:extLst>
          </p:cNvPr>
          <p:cNvSpPr txBox="1"/>
          <p:nvPr/>
        </p:nvSpPr>
        <p:spPr>
          <a:xfrm>
            <a:off x="258677" y="1911140"/>
            <a:ext cx="8379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We want to find a maximum, so we want to find the weights for which the gradient = 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D5F1B-E172-44B1-AFE5-EB4C234B7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0" b="4253"/>
          <a:stretch/>
        </p:blipFill>
        <p:spPr>
          <a:xfrm>
            <a:off x="0" y="2742137"/>
            <a:ext cx="9144000" cy="10106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D8B215-B6E2-4EDF-B772-047BF36DE617}"/>
              </a:ext>
            </a:extLst>
          </p:cNvPr>
          <p:cNvSpPr txBox="1"/>
          <p:nvPr/>
        </p:nvSpPr>
        <p:spPr>
          <a:xfrm>
            <a:off x="258676" y="3971436"/>
            <a:ext cx="83799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derivative makes use of the following rules: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Chain rule (because you have functions nested w/n the log functions)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d/dx log(x) = 1/x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C0BB9C-A7C7-47A6-B360-63FE673D2271}"/>
              </a:ext>
            </a:extLst>
          </p:cNvPr>
          <p:cNvGrpSpPr/>
          <p:nvPr/>
        </p:nvGrpSpPr>
        <p:grpSpPr>
          <a:xfrm>
            <a:off x="0" y="737379"/>
            <a:ext cx="9077325" cy="955114"/>
            <a:chOff x="0" y="3658316"/>
            <a:chExt cx="9077325" cy="9551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DF6AE88-8325-4519-8125-5597145E6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617" b="15129"/>
            <a:stretch/>
          </p:blipFill>
          <p:spPr>
            <a:xfrm>
              <a:off x="0" y="3876963"/>
              <a:ext cx="9077325" cy="73646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DD611E-5A9E-4661-BE59-A8D4B7529FC9}"/>
                </a:ext>
              </a:extLst>
            </p:cNvPr>
            <p:cNvSpPr/>
            <p:nvPr/>
          </p:nvSpPr>
          <p:spPr>
            <a:xfrm>
              <a:off x="7760368" y="3658316"/>
              <a:ext cx="1316957" cy="6008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18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2189"/>
            <a:ext cx="8134066" cy="89255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Logistic Regression: Quick review of gradient ascent update rule derivation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5E3479-D7B1-42FA-BD4B-6E466389DE62}"/>
              </a:ext>
            </a:extLst>
          </p:cNvPr>
          <p:cNvSpPr txBox="1"/>
          <p:nvPr/>
        </p:nvSpPr>
        <p:spPr>
          <a:xfrm>
            <a:off x="258677" y="1911140"/>
            <a:ext cx="8379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We want to find a maximum, so we want to find the weights for which the gradient = 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D5F1B-E172-44B1-AFE5-EB4C234B7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0" b="4253"/>
          <a:stretch/>
        </p:blipFill>
        <p:spPr>
          <a:xfrm>
            <a:off x="0" y="2742137"/>
            <a:ext cx="9144000" cy="10106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D8B215-B6E2-4EDF-B772-047BF36DE617}"/>
              </a:ext>
            </a:extLst>
          </p:cNvPr>
          <p:cNvSpPr txBox="1"/>
          <p:nvPr/>
        </p:nvSpPr>
        <p:spPr>
          <a:xfrm>
            <a:off x="258676" y="3971436"/>
            <a:ext cx="83799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derivative makes use of the following rules: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Chain rule (because you have functions nested w/n the log functions)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d/dx log(x) = 1/x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C0BB9C-A7C7-47A6-B360-63FE673D2271}"/>
              </a:ext>
            </a:extLst>
          </p:cNvPr>
          <p:cNvGrpSpPr/>
          <p:nvPr/>
        </p:nvGrpSpPr>
        <p:grpSpPr>
          <a:xfrm>
            <a:off x="0" y="737379"/>
            <a:ext cx="9077325" cy="955114"/>
            <a:chOff x="0" y="3658316"/>
            <a:chExt cx="9077325" cy="9551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DF6AE88-8325-4519-8125-5597145E6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617" b="15129"/>
            <a:stretch/>
          </p:blipFill>
          <p:spPr>
            <a:xfrm>
              <a:off x="0" y="3876963"/>
              <a:ext cx="9077325" cy="73646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DD611E-5A9E-4661-BE59-A8D4B7529FC9}"/>
                </a:ext>
              </a:extLst>
            </p:cNvPr>
            <p:cNvSpPr/>
            <p:nvPr/>
          </p:nvSpPr>
          <p:spPr>
            <a:xfrm>
              <a:off x="7760368" y="3658316"/>
              <a:ext cx="1316957" cy="6008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53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4539</TotalTime>
  <Words>810</Words>
  <Application>Microsoft Office PowerPoint</Application>
  <PresentationFormat>On-screen Show (4:3)</PresentationFormat>
  <Paragraphs>79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314</cp:revision>
  <dcterms:created xsi:type="dcterms:W3CDTF">2016-10-06T23:04:54Z</dcterms:created>
  <dcterms:modified xsi:type="dcterms:W3CDTF">2018-10-12T01:53:40Z</dcterms:modified>
</cp:coreProperties>
</file>