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258" r:id="rId3"/>
    <p:sldId id="262" r:id="rId4"/>
    <p:sldId id="264" r:id="rId5"/>
    <p:sldId id="263" r:id="rId6"/>
    <p:sldId id="265" r:id="rId7"/>
    <p:sldId id="266" r:id="rId8"/>
    <p:sldId id="274" r:id="rId9"/>
    <p:sldId id="267" r:id="rId10"/>
    <p:sldId id="260" r:id="rId11"/>
    <p:sldId id="268" r:id="rId12"/>
    <p:sldId id="269" r:id="rId13"/>
    <p:sldId id="271" r:id="rId14"/>
    <p:sldId id="273" r:id="rId15"/>
    <p:sldId id="261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2" autoAdjust="0"/>
    <p:restoredTop sz="91356" autoAdjust="0"/>
  </p:normalViewPr>
  <p:slideViewPr>
    <p:cSldViewPr snapToGrid="0" showGuides="1">
      <p:cViewPr varScale="1">
        <p:scale>
          <a:sx n="66" d="100"/>
          <a:sy n="66" d="100"/>
        </p:scale>
        <p:origin x="1680" y="78"/>
      </p:cViewPr>
      <p:guideLst>
        <p:guide orient="horz" pos="2856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1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9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0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3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6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0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emf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#12: 11/30/18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8774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300" dirty="0"/>
              <a:t>Exercises from Bishop textbook: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8.10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8.11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i="1" dirty="0"/>
              <a:t>13.3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4C7F4-FA5C-4814-A23C-76367B7D30DD}"/>
              </a:ext>
            </a:extLst>
          </p:cNvPr>
          <p:cNvSpPr txBox="1"/>
          <p:nvPr/>
        </p:nvSpPr>
        <p:spPr>
          <a:xfrm>
            <a:off x="3002693" y="6519446"/>
            <a:ext cx="6141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Note: some material/images from Bishop and/or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101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A3E6D-0157-4DAF-A8F2-241A14AA152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087246" y="1183"/>
            <a:ext cx="6492240" cy="2988127"/>
            <a:chOff x="815547" y="1229624"/>
            <a:chExt cx="5867121" cy="26935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5B949B-C650-4047-90B4-B66F1D3C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953808" y="1229624"/>
              <a:ext cx="5728860" cy="26935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7E6115-1B67-4E71-A976-B2176D4D1AD2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A2CFD22-0826-49FD-8F64-F88395459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" y="3211281"/>
            <a:ext cx="6492240" cy="176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F0FE7-DFFA-434A-A55E-667292EF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4911758"/>
            <a:ext cx="5669280" cy="1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695A45-FCE4-4B35-8C38-43C79E43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" y="2482740"/>
            <a:ext cx="6126480" cy="1276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A3E6D-0157-4DAF-A8F2-241A14AA152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814930" y="161237"/>
            <a:ext cx="6217920" cy="2151449"/>
            <a:chOff x="815547" y="1900278"/>
            <a:chExt cx="5861253" cy="20228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5B949B-C650-4047-90B4-B66F1D3C1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901"/>
            <a:stretch/>
          </p:blipFill>
          <p:spPr>
            <a:xfrm rot="60000">
              <a:off x="947940" y="1900278"/>
              <a:ext cx="5728860" cy="202281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7E6115-1B67-4E71-A976-B2176D4D1AD2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6533B0D-D284-4DD3-B2ED-FB1D5F5E9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094" y="3699427"/>
            <a:ext cx="4227120" cy="310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0CD704-C4D8-4214-9FCA-B56090149A3C}"/>
              </a:ext>
            </a:extLst>
          </p:cNvPr>
          <p:cNvCxnSpPr/>
          <p:nvPr/>
        </p:nvCxnSpPr>
        <p:spPr>
          <a:xfrm>
            <a:off x="5061159" y="1631092"/>
            <a:ext cx="408284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8EC2E-3C49-4D3F-B6A9-BD4AE57AAE8B}"/>
              </a:ext>
            </a:extLst>
          </p:cNvPr>
          <p:cNvCxnSpPr>
            <a:cxnSpLocks/>
          </p:cNvCxnSpPr>
          <p:nvPr/>
        </p:nvCxnSpPr>
        <p:spPr>
          <a:xfrm>
            <a:off x="3349292" y="1795848"/>
            <a:ext cx="12227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BE800EB-C3A4-433C-B2EF-3F8B6643E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17" y="4433443"/>
            <a:ext cx="2141370" cy="69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11EDE-F2E9-4F03-AB8E-83613B3CA7DB}"/>
              </a:ext>
            </a:extLst>
          </p:cNvPr>
          <p:cNvSpPr txBox="1"/>
          <p:nvPr/>
        </p:nvSpPr>
        <p:spPr>
          <a:xfrm>
            <a:off x="593124" y="3966519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Theorem reminder:</a:t>
            </a:r>
          </a:p>
        </p:txBody>
      </p:sp>
    </p:spTree>
    <p:extLst>
      <p:ext uri="{BB962C8B-B14F-4D97-AF65-F5344CB8AC3E}">
        <p14:creationId xmlns:p14="http://schemas.microsoft.com/office/powerpoint/2010/main" val="237740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33B0D-D284-4DD3-B2ED-FB1D5F5E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74BF6-4D65-4B6F-A0B8-A23EB82E7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71" y="465980"/>
            <a:ext cx="4206240" cy="698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D5305-EB9A-4649-A2BC-CC608CC92E6C}"/>
              </a:ext>
            </a:extLst>
          </p:cNvPr>
          <p:cNvSpPr txBox="1"/>
          <p:nvPr/>
        </p:nvSpPr>
        <p:spPr>
          <a:xfrm>
            <a:off x="230987" y="548581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slide: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9546-D837-477A-A8D5-64773D2E09D9}"/>
              </a:ext>
            </a:extLst>
          </p:cNvPr>
          <p:cNvSpPr txBox="1"/>
          <p:nvPr/>
        </p:nvSpPr>
        <p:spPr>
          <a:xfrm>
            <a:off x="230987" y="1366184"/>
            <a:ext cx="8233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p(D=0|F=0) term</a:t>
            </a:r>
            <a:r>
              <a:rPr lang="en-US" dirty="0"/>
              <a:t>:</a:t>
            </a:r>
          </a:p>
          <a:p>
            <a:r>
              <a:rPr lang="en-US" dirty="0"/>
              <a:t>There are different states of that could probabilistically lead to D = 0 (driver tells us that the tank is empty, given that the tank really is empty):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0, 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0, G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1, 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1, G =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A1D6E-BACE-440A-AF91-6C5443E7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7" y="4891804"/>
            <a:ext cx="5577840" cy="6095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B9A45C-5239-4721-A2BF-F2B637A6DFEA}"/>
              </a:ext>
            </a:extLst>
          </p:cNvPr>
          <p:cNvSpPr txBox="1"/>
          <p:nvPr/>
        </p:nvSpPr>
        <p:spPr>
          <a:xfrm>
            <a:off x="161567" y="3602400"/>
            <a:ext cx="502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factorization and marginalization guidelines from the earlier slides, we can express this DAG, and marginalize the B and G possibilities as follows:</a:t>
            </a:r>
          </a:p>
        </p:txBody>
      </p:sp>
    </p:spTree>
    <p:extLst>
      <p:ext uri="{BB962C8B-B14F-4D97-AF65-F5344CB8AC3E}">
        <p14:creationId xmlns:p14="http://schemas.microsoft.com/office/powerpoint/2010/main" val="227766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74BF6-4D65-4B6F-A0B8-A23EB82E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1" y="465980"/>
            <a:ext cx="4206240" cy="698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D5305-EB9A-4649-A2BC-CC608CC92E6C}"/>
              </a:ext>
            </a:extLst>
          </p:cNvPr>
          <p:cNvSpPr txBox="1"/>
          <p:nvPr/>
        </p:nvSpPr>
        <p:spPr>
          <a:xfrm>
            <a:off x="230987" y="548581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slide: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9546-D837-477A-A8D5-64773D2E09D9}"/>
              </a:ext>
            </a:extLst>
          </p:cNvPr>
          <p:cNvSpPr txBox="1"/>
          <p:nvPr/>
        </p:nvSpPr>
        <p:spPr>
          <a:xfrm>
            <a:off x="230987" y="1366184"/>
            <a:ext cx="823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p(D=0) term</a:t>
            </a:r>
            <a:r>
              <a:rPr lang="en-US" dirty="0"/>
              <a:t>:</a:t>
            </a:r>
          </a:p>
          <a:p>
            <a:r>
              <a:rPr lang="en-US" dirty="0"/>
              <a:t>We have to consider all possible 2</a:t>
            </a:r>
            <a:r>
              <a:rPr lang="en-US" baseline="30000" dirty="0"/>
              <a:t>3</a:t>
            </a:r>
            <a:r>
              <a:rPr lang="en-US" dirty="0"/>
              <a:t> states for the combinations of B,F, and G, and marginalize over all of these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3F5F5-09B7-4230-9FC0-801735BA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2773"/>
            <a:ext cx="6492240" cy="855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8A345-84A2-4755-B15B-0C847DA06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834C05-8509-45F0-A373-EE2FDF631F5B}"/>
              </a:ext>
            </a:extLst>
          </p:cNvPr>
          <p:cNvSpPr txBox="1"/>
          <p:nvPr/>
        </p:nvSpPr>
        <p:spPr>
          <a:xfrm>
            <a:off x="230988" y="3251206"/>
            <a:ext cx="51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combine this information with p(F=0) to compute 0.748*0.1/0.352 =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74A79-5D3E-4FDF-85C6-2927D47F9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29" y="3951816"/>
            <a:ext cx="3291840" cy="4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8A345-84A2-4755-B15B-0C847DA0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509F4-B28F-46CC-A5AE-070A5DCCBB0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814930" y="161237"/>
            <a:ext cx="6217920" cy="2151449"/>
            <a:chOff x="815547" y="1900278"/>
            <a:chExt cx="5861253" cy="2022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75E13D-1D2D-4422-A04A-2BA6FA10F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901"/>
            <a:stretch/>
          </p:blipFill>
          <p:spPr>
            <a:xfrm rot="60000">
              <a:off x="947940" y="1900278"/>
              <a:ext cx="5728860" cy="202281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4AAA2D-F3BD-4D46-B722-2A25E3C0208B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97B71-C9AE-4076-9B63-480F5D01F6CA}"/>
              </a:ext>
            </a:extLst>
          </p:cNvPr>
          <p:cNvCxnSpPr/>
          <p:nvPr/>
        </p:nvCxnSpPr>
        <p:spPr>
          <a:xfrm>
            <a:off x="4572000" y="1779373"/>
            <a:ext cx="423836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B68A5E-8ABA-4C68-81FB-53D6D16362C2}"/>
              </a:ext>
            </a:extLst>
          </p:cNvPr>
          <p:cNvCxnSpPr/>
          <p:nvPr/>
        </p:nvCxnSpPr>
        <p:spPr>
          <a:xfrm>
            <a:off x="3323365" y="1981200"/>
            <a:ext cx="423836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6D60D-153A-4480-A649-A562486AF6A5}"/>
              </a:ext>
            </a:extLst>
          </p:cNvPr>
          <p:cNvSpPr txBox="1"/>
          <p:nvPr/>
        </p:nvSpPr>
        <p:spPr>
          <a:xfrm>
            <a:off x="84951" y="2314289"/>
            <a:ext cx="8233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p(D=0|F=0,B=0) term</a:t>
            </a:r>
            <a:r>
              <a:rPr lang="en-US" dirty="0"/>
              <a:t>:</a:t>
            </a:r>
          </a:p>
          <a:p>
            <a:r>
              <a:rPr lang="en-US" dirty="0"/>
              <a:t>There are different states that could probabilistically lead to D = 0 (driver tells us that the tank is empty, given that the tank really is empty and the battery is dead):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New formulas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F971D-96BC-4B98-AE55-4FA83DBF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7" y="4384078"/>
            <a:ext cx="5029200" cy="9385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8FE98D-BA5A-4EC4-94A7-0289AC7EB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1" y="5385342"/>
            <a:ext cx="5577840" cy="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" y="743138"/>
            <a:ext cx="8686800" cy="12510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4" y="2611200"/>
            <a:ext cx="8037091" cy="16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" y="743138"/>
            <a:ext cx="8686800" cy="125108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84421" y="1097280"/>
            <a:ext cx="170367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44" y="1900614"/>
            <a:ext cx="809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Reminder from lecture slides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D-separation is a set of rules that let us determine conditional independence without going through the routine of computing joint/marginal probabilities. 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33574" y="2908432"/>
            <a:ext cx="6217920" cy="3810414"/>
            <a:chOff x="2733574" y="2908432"/>
            <a:chExt cx="6217920" cy="38104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3574" y="2908432"/>
              <a:ext cx="6217920" cy="381041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67162" y="3761873"/>
              <a:ext cx="7315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65482" y="4328159"/>
              <a:ext cx="109728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02854" y="4328159"/>
              <a:ext cx="3657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21241" y="4624938"/>
              <a:ext cx="54864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768306" y="4624938"/>
              <a:ext cx="3657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162" y="4915300"/>
              <a:ext cx="12801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21241" y="5192829"/>
              <a:ext cx="16459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71685" y="5768740"/>
              <a:ext cx="8229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09761" y="6363902"/>
              <a:ext cx="30175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20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80624" y="3193984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and B correspond to any pair of the x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</a:p>
          <a:p>
            <a:r>
              <a:rPr lang="en-US" dirty="0">
                <a:solidFill>
                  <a:srgbClr val="00B050"/>
                </a:solidFill>
              </a:rPr>
              <a:t>(observed variables – note this is a Hidden Markov model; the x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are observed and the </a:t>
            </a:r>
            <a:r>
              <a:rPr lang="en-US" dirty="0" err="1">
                <a:solidFill>
                  <a:srgbClr val="00B050"/>
                </a:solidFill>
              </a:rPr>
              <a:t>z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are latent and never observed, see slide 45 in lecture)</a:t>
            </a:r>
          </a:p>
        </p:txBody>
      </p:sp>
    </p:spTree>
    <p:extLst>
      <p:ext uri="{BB962C8B-B14F-4D97-AF65-F5344CB8AC3E}">
        <p14:creationId xmlns:p14="http://schemas.microsoft.com/office/powerpoint/2010/main" val="254307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19125" y="3773103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 any pair of x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to be conditionally independent, we would need these x nodes to be connected by paths containing nodes that satisfy criteria for being “blocked.”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68855" y="5763928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9125" y="6063916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99736" y="5803437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7298" y="6360695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06190" y="6657474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4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 all pairs of x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the path that must be traversed to get from one x node to another goes through z nodes, and the arrows on the path meet in tail-to-tail and head-to-tail relationships at these nodes.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68202" y="4350619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2899" y="4626544"/>
            <a:ext cx="1635493" cy="224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7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80C54-311B-4792-A718-4BF59A475D65}"/>
              </a:ext>
            </a:extLst>
          </p:cNvPr>
          <p:cNvGrpSpPr/>
          <p:nvPr/>
        </p:nvGrpSpPr>
        <p:grpSpPr>
          <a:xfrm>
            <a:off x="97512" y="226998"/>
            <a:ext cx="8778240" cy="3956285"/>
            <a:chOff x="97512" y="226998"/>
            <a:chExt cx="8778240" cy="39562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2C4E8D-88A9-4982-AD44-E3C329808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180000">
              <a:off x="97512" y="226998"/>
              <a:ext cx="8778240" cy="39562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3DDEE8-183B-428E-8AE0-3F382A94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9165" y="1772095"/>
              <a:ext cx="3559680" cy="106488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290" y="4368069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3163331" y="4368069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261933-A016-4C4B-A7BA-7E585575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583" y="5384538"/>
            <a:ext cx="1097280" cy="274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FEA1D-45D0-416E-A1C6-383D9BBF6B9D}"/>
              </a:ext>
            </a:extLst>
          </p:cNvPr>
          <p:cNvSpPr txBox="1"/>
          <p:nvPr/>
        </p:nvSpPr>
        <p:spPr>
          <a:xfrm>
            <a:off x="3163331" y="5335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 such a path to be considered “blocked”, the nodes along the path must be in a “conditioning set” C – which means that they must be observable.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06189" y="4649002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1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However, the nodes along the path are all latent “z” nodes, which can’t be observed, and therefore can’t be in a conditioning set C.  Therefore, none of the x variables can be d-separated from each other.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06189" y="4649002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0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 with textbook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55" y="1896326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6534"/>
            <a:ext cx="8798401" cy="17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807320" y="1894543"/>
            <a:ext cx="5519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all variables in the graph.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endParaRPr lang="en-US" u="sng" dirty="0"/>
          </a:p>
          <a:p>
            <a:r>
              <a:rPr lang="en-US" u="sng" dirty="0"/>
              <a:t>Step 3</a:t>
            </a:r>
            <a:r>
              <a:rPr lang="en-US" dirty="0"/>
              <a:t>: a is conditionally independent of b (given no observations) if we can show that p(</a:t>
            </a:r>
            <a:r>
              <a:rPr lang="en-US" dirty="0" err="1"/>
              <a:t>a,b</a:t>
            </a:r>
            <a:r>
              <a:rPr lang="en-US" dirty="0"/>
              <a:t>) = p(a)p(b)</a:t>
            </a:r>
          </a:p>
        </p:txBody>
      </p:sp>
    </p:spTree>
    <p:extLst>
      <p:ext uri="{BB962C8B-B14F-4D97-AF65-F5344CB8AC3E}">
        <p14:creationId xmlns:p14="http://schemas.microsoft.com/office/powerpoint/2010/main" val="12901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807320" y="1894543"/>
            <a:ext cx="563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1</a:t>
            </a:r>
            <a:r>
              <a:rPr lang="en-US" dirty="0"/>
              <a:t>: Find the formula for the joint probability over all variables in the graph.  Reminder from lecture: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4B69E-5434-4875-B0AC-F1F205EE1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13" y="2659724"/>
            <a:ext cx="3474720" cy="1538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A28EB-F131-46A3-AEBA-9D4CD234A6B9}"/>
              </a:ext>
            </a:extLst>
          </p:cNvPr>
          <p:cNvSpPr txBox="1"/>
          <p:nvPr/>
        </p:nvSpPr>
        <p:spPr>
          <a:xfrm>
            <a:off x="4067033" y="3471693"/>
            <a:ext cx="448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</a:t>
            </a:r>
            <a:r>
              <a:rPr lang="en-US" baseline="-25000" dirty="0" err="1"/>
              <a:t>k</a:t>
            </a:r>
            <a:r>
              <a:rPr lang="en-US" dirty="0"/>
              <a:t> = parent of k, p(</a:t>
            </a:r>
            <a:r>
              <a:rPr lang="en-US" b="1" dirty="0"/>
              <a:t>x</a:t>
            </a:r>
            <a:r>
              <a:rPr lang="en-US" dirty="0"/>
              <a:t>) refers to the joint probability over all </a:t>
            </a:r>
            <a:r>
              <a:rPr lang="en-US" i="1" dirty="0"/>
              <a:t>k</a:t>
            </a:r>
            <a:r>
              <a:rPr lang="en-US" dirty="0"/>
              <a:t>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3A235-110D-4AAB-A1D9-082850753EA7}"/>
              </a:ext>
            </a:extLst>
          </p:cNvPr>
          <p:cNvSpPr txBox="1"/>
          <p:nvPr/>
        </p:nvSpPr>
        <p:spPr>
          <a:xfrm>
            <a:off x="403666" y="4381643"/>
            <a:ext cx="659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graph: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66" y="5010244"/>
            <a:ext cx="6035040" cy="5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770249" y="1830025"/>
            <a:ext cx="5482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r>
              <a:rPr lang="en-US" dirty="0"/>
              <a:t>Here’s the full joint probability again: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 from lecture: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38" y="2540874"/>
            <a:ext cx="5669280" cy="496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59830-EA33-4190-A6F0-A4505AD07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20" y="3584351"/>
            <a:ext cx="5784480" cy="2150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061F9-FDC9-427D-93C6-FE27D1E894B7}"/>
              </a:ext>
            </a:extLst>
          </p:cNvPr>
          <p:cNvSpPr txBox="1"/>
          <p:nvPr/>
        </p:nvSpPr>
        <p:spPr>
          <a:xfrm>
            <a:off x="6252518" y="3584351"/>
            <a:ext cx="2891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the marginal probability p(</a:t>
            </a:r>
            <a:r>
              <a:rPr lang="en-US" dirty="0" err="1"/>
              <a:t>a,b</a:t>
            </a:r>
            <a:r>
              <a:rPr lang="en-US" dirty="0"/>
              <a:t>), we need to find the sum of the joint probability of a and b across all possible values of c and d.</a:t>
            </a:r>
          </a:p>
        </p:txBody>
      </p:sp>
    </p:spTree>
    <p:extLst>
      <p:ext uri="{BB962C8B-B14F-4D97-AF65-F5344CB8AC3E}">
        <p14:creationId xmlns:p14="http://schemas.microsoft.com/office/powerpoint/2010/main" val="227162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770249" y="1830025"/>
            <a:ext cx="54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89" y="2228050"/>
            <a:ext cx="5669280" cy="49661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2289B-1093-4418-9F90-99DE124CA243}"/>
              </a:ext>
            </a:extLst>
          </p:cNvPr>
          <p:cNvGrpSpPr/>
          <p:nvPr/>
        </p:nvGrpSpPr>
        <p:grpSpPr>
          <a:xfrm>
            <a:off x="626700" y="2900331"/>
            <a:ext cx="7890600" cy="805773"/>
            <a:chOff x="592313" y="2905273"/>
            <a:chExt cx="7890600" cy="8057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F5A415-BE67-4701-B716-6C05F2153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313" y="2905273"/>
              <a:ext cx="4206240" cy="8057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0B5DDC-0B26-44AD-A009-905F1D0F114D}"/>
                </a:ext>
              </a:extLst>
            </p:cNvPr>
            <p:cNvSpPr txBox="1"/>
            <p:nvPr/>
          </p:nvSpPr>
          <p:spPr>
            <a:xfrm>
              <a:off x="4714101" y="3011326"/>
              <a:ext cx="376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marginalize, we sum over all possible values of c and 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E1F85-0B44-4BEA-9DD9-BFA58DC49EA7}"/>
              </a:ext>
            </a:extLst>
          </p:cNvPr>
          <p:cNvGrpSpPr/>
          <p:nvPr/>
        </p:nvGrpSpPr>
        <p:grpSpPr>
          <a:xfrm>
            <a:off x="161911" y="3848448"/>
            <a:ext cx="8178901" cy="1200329"/>
            <a:chOff x="161911" y="3848448"/>
            <a:chExt cx="8178901" cy="12003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985408-ED77-43A1-8196-2B787488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11" y="3936515"/>
              <a:ext cx="4212381" cy="66377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45C549-D39D-480E-BE61-BB0E428A8B22}"/>
                </a:ext>
              </a:extLst>
            </p:cNvPr>
            <p:cNvSpPr txBox="1"/>
            <p:nvPr/>
          </p:nvSpPr>
          <p:spPr>
            <a:xfrm>
              <a:off x="4572000" y="3848448"/>
              <a:ext cx="3768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can substitute in the formula from above.  If a term doesn’t include the summation variable, then we can pull it out of that sum.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B2F0B9-CCC7-45E6-A959-033076974A32}"/>
              </a:ext>
            </a:extLst>
          </p:cNvPr>
          <p:cNvGrpSpPr/>
          <p:nvPr/>
        </p:nvGrpSpPr>
        <p:grpSpPr>
          <a:xfrm>
            <a:off x="626700" y="5117816"/>
            <a:ext cx="8010673" cy="1477328"/>
            <a:chOff x="626700" y="5117816"/>
            <a:chExt cx="8010673" cy="14773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35B01E-4850-40E7-8BE1-92D6193D4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700" y="5389418"/>
              <a:ext cx="2286000" cy="7310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6C23F6-2C92-441C-A726-5643000C365D}"/>
                </a:ext>
              </a:extLst>
            </p:cNvPr>
            <p:cNvSpPr txBox="1"/>
            <p:nvPr/>
          </p:nvSpPr>
          <p:spPr>
            <a:xfrm>
              <a:off x="3645667" y="5117816"/>
              <a:ext cx="49917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above expression can be reduced down to p(a)p(b)*1*1, since the sum of the probabilities of all possible values of c (or d) = 1.  This completes </a:t>
              </a:r>
              <a:r>
                <a:rPr lang="en-US" u="sng" dirty="0"/>
                <a:t>Step 3</a:t>
              </a:r>
              <a:r>
                <a:rPr lang="en-US" dirty="0"/>
                <a:t>: a is conditionally independent of b if we can show that p(</a:t>
              </a:r>
              <a:r>
                <a:rPr lang="en-US" dirty="0" err="1"/>
                <a:t>a,b</a:t>
              </a:r>
              <a:r>
                <a:rPr lang="en-US" dirty="0"/>
                <a:t>) = p(a)p(b)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1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571D1D-4E5F-4D3D-87CC-977A31C1318E}"/>
              </a:ext>
            </a:extLst>
          </p:cNvPr>
          <p:cNvSpPr txBox="1"/>
          <p:nvPr/>
        </p:nvSpPr>
        <p:spPr>
          <a:xfrm>
            <a:off x="807320" y="1894543"/>
            <a:ext cx="5519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</a:t>
            </a:r>
            <a:r>
              <a:rPr lang="en-US" dirty="0" err="1"/>
              <a:t>a,b</a:t>
            </a:r>
            <a:r>
              <a:rPr lang="en-US" dirty="0"/>
              <a:t>, and c, given d has been observed.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Find marginal joint conditional probability of p(</a:t>
            </a:r>
            <a:r>
              <a:rPr lang="en-US" dirty="0" err="1"/>
              <a:t>a,b|d</a:t>
            </a:r>
            <a:r>
              <a:rPr lang="en-US" dirty="0"/>
              <a:t>)</a:t>
            </a:r>
          </a:p>
          <a:p>
            <a:endParaRPr lang="en-US" u="sng" dirty="0"/>
          </a:p>
          <a:p>
            <a:r>
              <a:rPr lang="en-US" u="sng" dirty="0"/>
              <a:t>Step 3</a:t>
            </a:r>
            <a:r>
              <a:rPr lang="en-US" dirty="0"/>
              <a:t>: a is conditionally independent of b </a:t>
            </a:r>
            <a:r>
              <a:rPr lang="en-US" u="sng" dirty="0"/>
              <a:t>given d</a:t>
            </a:r>
            <a:r>
              <a:rPr lang="en-US" dirty="0"/>
              <a:t> if we can show that p(</a:t>
            </a:r>
            <a:r>
              <a:rPr lang="en-US" dirty="0" err="1"/>
              <a:t>a,b|d</a:t>
            </a:r>
            <a:r>
              <a:rPr lang="en-US" dirty="0"/>
              <a:t>) = p(</a:t>
            </a:r>
            <a:r>
              <a:rPr lang="en-US" dirty="0" err="1"/>
              <a:t>a|d</a:t>
            </a:r>
            <a:r>
              <a:rPr lang="en-US" dirty="0"/>
              <a:t>)p(</a:t>
            </a:r>
            <a:r>
              <a:rPr lang="en-US" dirty="0" err="1"/>
              <a:t>b|d</a:t>
            </a:r>
            <a:r>
              <a:rPr lang="en-US" dirty="0"/>
              <a:t>).  If we simplify as much as possible, and do not find this, then we conclude that a is not conditionally independent of b, given that we have observed d to be true.</a:t>
            </a:r>
          </a:p>
        </p:txBody>
      </p:sp>
    </p:spTree>
    <p:extLst>
      <p:ext uri="{BB962C8B-B14F-4D97-AF65-F5344CB8AC3E}">
        <p14:creationId xmlns:p14="http://schemas.microsoft.com/office/powerpoint/2010/main" val="213574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571D1D-4E5F-4D3D-87CC-977A31C1318E}"/>
              </a:ext>
            </a:extLst>
          </p:cNvPr>
          <p:cNvSpPr txBox="1"/>
          <p:nvPr/>
        </p:nvSpPr>
        <p:spPr>
          <a:xfrm>
            <a:off x="539584" y="1582340"/>
            <a:ext cx="5519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</a:t>
            </a:r>
            <a:r>
              <a:rPr lang="en-US" dirty="0" err="1"/>
              <a:t>a,b</a:t>
            </a:r>
            <a:r>
              <a:rPr lang="en-US" dirty="0"/>
              <a:t>, and c, given d has been observed.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 some additional formulas have been provided beyond those in the textbook solution to help make the steps more explicit).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EE5B8-87C8-425E-A097-E3AD204CC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7" y="3336666"/>
            <a:ext cx="3017520" cy="85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AB2EE5-9F43-418E-B096-B07AB515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7" y="4157216"/>
            <a:ext cx="2651760" cy="744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5A0C5-961F-43CF-823D-6860BD257ED8}"/>
              </a:ext>
            </a:extLst>
          </p:cNvPr>
          <p:cNvSpPr txBox="1"/>
          <p:nvPr/>
        </p:nvSpPr>
        <p:spPr>
          <a:xfrm>
            <a:off x="3838838" y="3647185"/>
            <a:ext cx="412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take our joint probability distribution from the previous problem and divide out p(d).</a:t>
            </a:r>
          </a:p>
        </p:txBody>
      </p:sp>
    </p:spTree>
    <p:extLst>
      <p:ext uri="{BB962C8B-B14F-4D97-AF65-F5344CB8AC3E}">
        <p14:creationId xmlns:p14="http://schemas.microsoft.com/office/powerpoint/2010/main" val="162494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A9E47C4-334E-4D8A-B3F5-360512E1D868}"/>
              </a:ext>
            </a:extLst>
          </p:cNvPr>
          <p:cNvSpPr txBox="1"/>
          <p:nvPr/>
        </p:nvSpPr>
        <p:spPr>
          <a:xfrm>
            <a:off x="5003209" y="2928548"/>
            <a:ext cx="329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use marginalization to get rid of the contribution of c.</a:t>
            </a: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96EA87-44C3-4218-BEBF-14204058C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9" y="2896974"/>
            <a:ext cx="4389120" cy="7094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38F538-294B-4268-BC66-31464DC47C9A}"/>
              </a:ext>
            </a:extLst>
          </p:cNvPr>
          <p:cNvSpPr txBox="1"/>
          <p:nvPr/>
        </p:nvSpPr>
        <p:spPr>
          <a:xfrm>
            <a:off x="235588" y="1630660"/>
            <a:ext cx="55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conditional probability of p(</a:t>
            </a:r>
            <a:r>
              <a:rPr lang="en-US" dirty="0" err="1"/>
              <a:t>a,b|d</a:t>
            </a:r>
            <a:r>
              <a:rPr lang="en-US" dirty="0"/>
              <a:t>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100AD-9BBF-48F9-B64D-3BE14425A4AE}"/>
              </a:ext>
            </a:extLst>
          </p:cNvPr>
          <p:cNvSpPr txBox="1"/>
          <p:nvPr/>
        </p:nvSpPr>
        <p:spPr>
          <a:xfrm>
            <a:off x="5038349" y="3996105"/>
            <a:ext cx="329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pull out of the sum the terms that do not depend on c.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B6003A-005B-4B0E-935E-073A39DAA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65" y="4020819"/>
            <a:ext cx="4297680" cy="565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991DC1-3360-425C-B122-6C0DE7E7EA31}"/>
              </a:ext>
            </a:extLst>
          </p:cNvPr>
          <p:cNvCxnSpPr/>
          <p:nvPr/>
        </p:nvCxnSpPr>
        <p:spPr>
          <a:xfrm>
            <a:off x="2909377" y="4433453"/>
            <a:ext cx="1737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D5DB0-5201-4029-9D24-26FF147F3304}"/>
              </a:ext>
            </a:extLst>
          </p:cNvPr>
          <p:cNvSpPr txBox="1"/>
          <p:nvPr/>
        </p:nvSpPr>
        <p:spPr>
          <a:xfrm>
            <a:off x="439600" y="4723774"/>
            <a:ext cx="76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underlined part</a:t>
            </a:r>
            <a:r>
              <a:rPr lang="en-US" dirty="0"/>
              <a:t> is equivalent to p(</a:t>
            </a:r>
            <a:r>
              <a:rPr lang="en-US" dirty="0" err="1"/>
              <a:t>d|a,b</a:t>
            </a:r>
            <a:r>
              <a:rPr lang="en-US" dirty="0"/>
              <a:t>) resulting in: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C8827A-3D3F-4873-8A40-421FB263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273" y="5358812"/>
            <a:ext cx="2834640" cy="11587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D076724-7B73-466A-AA32-96ED7FE3C00F}"/>
              </a:ext>
            </a:extLst>
          </p:cNvPr>
          <p:cNvSpPr txBox="1"/>
          <p:nvPr/>
        </p:nvSpPr>
        <p:spPr>
          <a:xfrm>
            <a:off x="4452292" y="5358812"/>
            <a:ext cx="439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only reduce down this far (</a:t>
            </a:r>
            <a:r>
              <a:rPr lang="en-US" u="sng" dirty="0"/>
              <a:t>Step #3</a:t>
            </a:r>
            <a:r>
              <a:rPr lang="en-US" dirty="0"/>
              <a:t>).  So, a is not conditionally independent of b, given that we have observed d to be true.</a:t>
            </a:r>
          </a:p>
        </p:txBody>
      </p:sp>
    </p:spTree>
    <p:extLst>
      <p:ext uri="{BB962C8B-B14F-4D97-AF65-F5344CB8AC3E}">
        <p14:creationId xmlns:p14="http://schemas.microsoft.com/office/powerpoint/2010/main" val="19946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5738</TotalTime>
  <Words>1322</Words>
  <Application>Microsoft Office PowerPoint</Application>
  <PresentationFormat>On-screen Show (4:3)</PresentationFormat>
  <Paragraphs>136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407</cp:revision>
  <dcterms:created xsi:type="dcterms:W3CDTF">2016-10-06T23:04:54Z</dcterms:created>
  <dcterms:modified xsi:type="dcterms:W3CDTF">2018-12-03T20:42:39Z</dcterms:modified>
</cp:coreProperties>
</file>