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7/17/2016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4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Lab: 7/18/16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700" y="523220"/>
            <a:ext cx="854046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Lab handout: </a:t>
            </a:r>
            <a:r>
              <a:rPr lang="en-US" sz="2000" dirty="0">
                <a:hlinkClick r:id="rId3"/>
              </a:rPr>
              <a:t>http://people.cs.pitt.edu/~ramirez/cs401/labs/lab8.htm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1545360"/>
            <a:ext cx="8694375" cy="4216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overview of Lab #8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Time available for lab / demos: 65 minutes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u="sng" dirty="0"/>
              <a:t>1</a:t>
            </a:r>
            <a:r>
              <a:rPr lang="en-US" sz="2000" u="sng" baseline="30000" dirty="0"/>
              <a:t>st</a:t>
            </a:r>
            <a:r>
              <a:rPr lang="en-US" sz="2000" u="sng" dirty="0"/>
              <a:t> section</a:t>
            </a:r>
            <a:r>
              <a:rPr lang="en-US" sz="2000" dirty="0"/>
              <a:t>: 11:30-12:35, </a:t>
            </a:r>
            <a:r>
              <a:rPr lang="en-US" sz="2000" u="sng" dirty="0"/>
              <a:t>2</a:t>
            </a:r>
            <a:r>
              <a:rPr lang="en-US" sz="2000" u="sng" baseline="30000" dirty="0"/>
              <a:t>nd</a:t>
            </a:r>
            <a:r>
              <a:rPr lang="en-US" sz="2000" u="sng" dirty="0"/>
              <a:t> section</a:t>
            </a:r>
            <a:r>
              <a:rPr lang="en-US" sz="2000" dirty="0"/>
              <a:t>: 2:30-3:35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Demos of Lab #7 should be presented first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If you need more time for Lab #8, it can be demonstrated at the beginning of next week’s lab, or during office hours.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Quiz</a:t>
            </a:r>
            <a:r>
              <a:rPr lang="en-US" sz="2000" dirty="0"/>
              <a:t>: Last 45 minutes of lab: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u="sng" dirty="0">
                <a:sym typeface="Wingdings" panose="05000000000000000000" pitchFamily="2" charset="2"/>
              </a:rPr>
              <a:t>1</a:t>
            </a:r>
            <a:r>
              <a:rPr lang="en-US" sz="2000" u="sng" baseline="30000" dirty="0">
                <a:sym typeface="Wingdings" panose="05000000000000000000" pitchFamily="2" charset="2"/>
              </a:rPr>
              <a:t>st</a:t>
            </a:r>
            <a:r>
              <a:rPr lang="en-US" sz="2000" u="sng" dirty="0">
                <a:sym typeface="Wingdings" panose="05000000000000000000" pitchFamily="2" charset="2"/>
              </a:rPr>
              <a:t> section</a:t>
            </a:r>
            <a:r>
              <a:rPr lang="en-US" sz="2000" dirty="0">
                <a:sym typeface="Wingdings" panose="05000000000000000000" pitchFamily="2" charset="2"/>
              </a:rPr>
              <a:t>: 12:35-1:20, </a:t>
            </a:r>
            <a:r>
              <a:rPr lang="en-US" sz="2000" u="sng" dirty="0">
                <a:sym typeface="Wingdings" panose="05000000000000000000" pitchFamily="2" charset="2"/>
              </a:rPr>
              <a:t>2</a:t>
            </a:r>
            <a:r>
              <a:rPr lang="en-US" sz="2000" u="sng" baseline="30000" dirty="0">
                <a:sym typeface="Wingdings" panose="05000000000000000000" pitchFamily="2" charset="2"/>
              </a:rPr>
              <a:t>nd</a:t>
            </a:r>
            <a:r>
              <a:rPr lang="en-US" sz="2000" u="sng" dirty="0">
                <a:sym typeface="Wingdings" panose="05000000000000000000" pitchFamily="2" charset="2"/>
              </a:rPr>
              <a:t> section</a:t>
            </a:r>
            <a:r>
              <a:rPr lang="en-US" sz="2000" dirty="0">
                <a:sym typeface="Wingdings" panose="05000000000000000000" pitchFamily="2" charset="2"/>
              </a:rPr>
              <a:t>: 3:35-4:20</a:t>
            </a:r>
            <a:endParaRPr lang="en-US" sz="2000" dirty="0"/>
          </a:p>
          <a:p>
            <a:pPr lvl="1"/>
            <a:endParaRPr lang="en-US" sz="2000" b="1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  <a:p>
            <a:pPr marL="914400" lvl="1" indent="-457200">
              <a:buFont typeface="+mj-lt"/>
              <a:buAutoNum type="alphaL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53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#8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71" y="616689"/>
            <a:ext cx="799568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this lab you will need to download three files: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200" u="sng" dirty="0">
                <a:solidFill>
                  <a:srgbClr val="0070C0"/>
                </a:solidFill>
              </a:rPr>
              <a:t>SimpleDeque.java</a:t>
            </a:r>
            <a:r>
              <a:rPr lang="en-US" sz="2200" dirty="0">
                <a:solidFill>
                  <a:srgbClr val="0070C0"/>
                </a:solidFill>
              </a:rPr>
              <a:t>: interface file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200" u="sng" dirty="0">
                <a:solidFill>
                  <a:srgbClr val="0070C0"/>
                </a:solidFill>
              </a:rPr>
              <a:t>MyDeque.java</a:t>
            </a:r>
            <a:r>
              <a:rPr lang="en-US" sz="2200" dirty="0">
                <a:solidFill>
                  <a:srgbClr val="0070C0"/>
                </a:solidFill>
              </a:rPr>
              <a:t>: class that uses the interface file (incomplete)</a:t>
            </a:r>
            <a:endParaRPr lang="en-US" sz="2200" u="sng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200" u="sng" dirty="0">
                <a:solidFill>
                  <a:srgbClr val="0070C0"/>
                </a:solidFill>
                <a:sym typeface="Wingdings" panose="05000000000000000000" pitchFamily="2" charset="2"/>
              </a:rPr>
              <a:t>Lab8.java</a:t>
            </a:r>
            <a:r>
              <a:rPr 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: program that will test </a:t>
            </a:r>
            <a:r>
              <a:rPr lang="en-US" sz="2200" dirty="0" err="1">
                <a:solidFill>
                  <a:srgbClr val="0070C0"/>
                </a:solidFill>
                <a:sym typeface="Wingdings" panose="05000000000000000000" pitchFamily="2" charset="2"/>
              </a:rPr>
              <a:t>MyDeque</a:t>
            </a:r>
            <a:endParaRPr lang="en-US" sz="2200" u="sng" dirty="0">
              <a:solidFill>
                <a:srgbClr val="0070C0"/>
              </a:solidFill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98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83" y="460544"/>
            <a:ext cx="7995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can be helpful to think of an interface as a contract with a client of your class (i.e., another Java program).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interface specifies the methods that your class must commit to implementing, if you claim that it implements the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01" y="1885830"/>
            <a:ext cx="909099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Today’s lab</a:t>
            </a:r>
            <a:r>
              <a:rPr lang="en-US" dirty="0"/>
              <a:t>: Note that all public methods declared in </a:t>
            </a:r>
            <a:r>
              <a:rPr lang="en-US" dirty="0" err="1"/>
              <a:t>SimpleDeque</a:t>
            </a:r>
            <a:r>
              <a:rPr lang="en-US" dirty="0"/>
              <a:t> are also present in </a:t>
            </a:r>
            <a:r>
              <a:rPr lang="en-US" dirty="0" err="1"/>
              <a:t>MyDeque</a:t>
            </a:r>
            <a:r>
              <a:rPr lang="en-US" dirty="0"/>
              <a:t>  </a:t>
            </a:r>
          </a:p>
        </p:txBody>
      </p:sp>
      <p:pic>
        <p:nvPicPr>
          <p:cNvPr id="2" name="Picture 1" descr="C:\Users\Karin\Google Drive\CS\CS401\labs\lab8\SimpleDeque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9"/>
          <a:stretch/>
        </p:blipFill>
        <p:spPr>
          <a:xfrm>
            <a:off x="21104" y="2354192"/>
            <a:ext cx="4480560" cy="4167218"/>
          </a:xfrm>
          <a:prstGeom prst="rect">
            <a:avLst/>
          </a:prstGeom>
        </p:spPr>
      </p:pic>
      <p:pic>
        <p:nvPicPr>
          <p:cNvPr id="3" name="Picture 2" descr="C:\Users\Karin\Google Drive\CS\CS401\labs\lab8\MyDeque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/>
          <a:stretch/>
        </p:blipFill>
        <p:spPr>
          <a:xfrm>
            <a:off x="4562149" y="2354193"/>
            <a:ext cx="4572000" cy="42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Completing </a:t>
            </a:r>
            <a:r>
              <a:rPr lang="en-US" sz="2600" dirty="0" err="1">
                <a:solidFill>
                  <a:srgbClr val="002060"/>
                </a:solidFill>
              </a:rPr>
              <a:t>MyDeque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7056"/>
              </p:ext>
            </p:extLst>
          </p:nvPr>
        </p:nvGraphicFramePr>
        <p:xfrm>
          <a:off x="194930" y="149269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4505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529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686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1665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2823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883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650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661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10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272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97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133" y="988828"/>
            <a:ext cx="60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myData</a:t>
            </a:r>
            <a:r>
              <a:rPr lang="en-US" dirty="0"/>
              <a:t> (array of Objects), initialized to hold “</a:t>
            </a:r>
            <a:r>
              <a:rPr lang="en-US" dirty="0" err="1"/>
              <a:t>maxItems</a:t>
            </a:r>
            <a:r>
              <a:rPr lang="en-US" dirty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8" y="2328525"/>
            <a:ext cx="624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numItems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Initialized at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continually updated to track the number of elements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be helpful for pointing to the index of the first empty slot in the array.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4930" y="1956391"/>
            <a:ext cx="0" cy="36576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7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Methods in </a:t>
            </a:r>
            <a:r>
              <a:rPr lang="en-US" sz="2600" dirty="0" err="1">
                <a:solidFill>
                  <a:srgbClr val="002060"/>
                </a:solidFill>
              </a:rPr>
              <a:t>MyDeque</a:t>
            </a:r>
            <a:r>
              <a:rPr lang="en-US" sz="2600" dirty="0">
                <a:solidFill>
                  <a:srgbClr val="002060"/>
                </a:solidFill>
              </a:rPr>
              <a:t> (reordered for these slides)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01749" y="801562"/>
            <a:ext cx="7304570" cy="1200329"/>
            <a:chOff x="53160" y="801562"/>
            <a:chExt cx="7304570" cy="1200329"/>
          </a:xfrm>
        </p:grpSpPr>
        <p:sp>
          <p:nvSpPr>
            <p:cNvPr id="5" name="Rectangle 4"/>
            <p:cNvSpPr/>
            <p:nvPr/>
          </p:nvSpPr>
          <p:spPr>
            <a:xfrm>
              <a:off x="5199321" y="1047147"/>
              <a:ext cx="2158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70C0"/>
                  </a:solidFill>
                </a:rPr>
                <a:t>Already complete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160" y="801562"/>
              <a:ext cx="45507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	public </a:t>
              </a:r>
              <a:r>
                <a:rPr lang="en-US" dirty="0" err="1"/>
                <a:t>boolean</a:t>
              </a:r>
              <a:r>
                <a:rPr lang="en-US" dirty="0"/>
                <a:t> </a:t>
              </a:r>
              <a:r>
                <a:rPr lang="en-US" dirty="0" err="1"/>
                <a:t>isEmpty</a:t>
              </a:r>
              <a:r>
                <a:rPr lang="en-US" dirty="0"/>
                <a:t>()</a:t>
              </a:r>
            </a:p>
            <a:p>
              <a:r>
                <a:rPr lang="en-US" dirty="0"/>
                <a:t>	{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numItems</a:t>
              </a:r>
              <a:r>
                <a:rPr lang="en-US" dirty="0"/>
                <a:t> == 0);</a:t>
              </a:r>
            </a:p>
            <a:p>
              <a:r>
                <a:rPr lang="en-US" dirty="0"/>
                <a:t>	}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75657" y="2423971"/>
            <a:ext cx="21584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If any empty slots exist at the end of the array, place X in the first available slot.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Remember to adjust </a:t>
            </a:r>
            <a:r>
              <a:rPr lang="en-US" dirty="0" err="1">
                <a:solidFill>
                  <a:srgbClr val="0070C0"/>
                </a:solidFill>
              </a:rPr>
              <a:t>numItems</a:t>
            </a:r>
            <a:r>
              <a:rPr lang="en-US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549349" y="2576371"/>
            <a:ext cx="7527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public void </a:t>
            </a:r>
            <a:r>
              <a:rPr lang="en-US" dirty="0" err="1"/>
              <a:t>addRear</a:t>
            </a:r>
            <a:r>
              <a:rPr lang="en-US" dirty="0"/>
              <a:t>(Object X)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Add new item at rear of list.  If the list is full,</a:t>
            </a:r>
          </a:p>
          <a:p>
            <a:r>
              <a:rPr lang="en-US" dirty="0"/>
              <a:t>		// do not add the item (just do nothing).</a:t>
            </a:r>
          </a:p>
          <a:p>
            <a:r>
              <a:rPr lang="en-US" dirty="0"/>
              <a:t>	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19761"/>
              </p:ext>
            </p:extLst>
          </p:nvPr>
        </p:nvGraphicFramePr>
        <p:xfrm>
          <a:off x="150709" y="502817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4505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529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686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1665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2823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883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650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661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10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272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971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530011" y="4383069"/>
            <a:ext cx="712378" cy="49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25434" y="4053699"/>
            <a:ext cx="4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254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Methods in </a:t>
            </a:r>
            <a:r>
              <a:rPr lang="en-US" sz="2600" dirty="0" err="1">
                <a:solidFill>
                  <a:srgbClr val="002060"/>
                </a:solidFill>
              </a:rPr>
              <a:t>MyDeque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-393404" y="492443"/>
            <a:ext cx="7666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public Object </a:t>
            </a:r>
            <a:r>
              <a:rPr lang="en-US" dirty="0" err="1"/>
              <a:t>removeRear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// Remove and return rear item from list.  If list is empty,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return null.</a:t>
            </a:r>
          </a:p>
          <a:p>
            <a:r>
              <a:rPr lang="en-US" dirty="0"/>
              <a:t>	}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01079"/>
              </p:ext>
            </p:extLst>
          </p:nvPr>
        </p:nvGraphicFramePr>
        <p:xfrm>
          <a:off x="597278" y="298671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4505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529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686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1665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2823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883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650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661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10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272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971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067033" y="2371060"/>
            <a:ext cx="600660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4279" y="3997841"/>
            <a:ext cx="6347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Remember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check if the array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store the removed object in a temporary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set the newly vacated slot to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adjust </a:t>
            </a:r>
            <a:r>
              <a:rPr lang="en-US" dirty="0" err="1">
                <a:solidFill>
                  <a:srgbClr val="00B050"/>
                </a:solidFill>
              </a:rPr>
              <a:t>numItems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 the removed object to the user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6763" y="2001728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3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Methods in </a:t>
            </a:r>
            <a:r>
              <a:rPr lang="en-US" sz="2600" dirty="0" err="1">
                <a:solidFill>
                  <a:srgbClr val="002060"/>
                </a:solidFill>
              </a:rPr>
              <a:t>MyDeque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-393404" y="492443"/>
            <a:ext cx="7666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addFront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Add new item at front of list (shifting old items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to right first).  If the list is full, do not add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the item (just do nothing).</a:t>
            </a:r>
          </a:p>
          <a:p>
            <a:r>
              <a:rPr lang="en-US" dirty="0"/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524" y="4045525"/>
            <a:ext cx="634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Remember to check if the list is full,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shift existing items to the right (a for loop may help)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add the new item in position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adjust </a:t>
            </a:r>
            <a:r>
              <a:rPr lang="en-US" dirty="0" err="1">
                <a:solidFill>
                  <a:srgbClr val="7030A0"/>
                </a:solidFill>
              </a:rPr>
              <a:t>numItems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58947" y="2987170"/>
            <a:ext cx="650440" cy="20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646" y="2603993"/>
            <a:ext cx="4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8834"/>
              </p:ext>
            </p:extLst>
          </p:nvPr>
        </p:nvGraphicFramePr>
        <p:xfrm>
          <a:off x="1484167" y="333005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4505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529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686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1665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2823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883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650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661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10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272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Methods in </a:t>
            </a:r>
            <a:r>
              <a:rPr lang="en-US" sz="2600" dirty="0" err="1">
                <a:solidFill>
                  <a:srgbClr val="002060"/>
                </a:solidFill>
              </a:rPr>
              <a:t>MyDeque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-242695" y="526257"/>
            <a:ext cx="7666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public Object </a:t>
            </a:r>
            <a:r>
              <a:rPr lang="en-US" dirty="0" err="1"/>
              <a:t>removeFront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Remove and return front item from list, shifting remaining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items to the left to fill the spot.  If list is empty,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// return null.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342" y="3939199"/>
            <a:ext cx="6347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Remember to check if the list is empty,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store the removed object in a temporary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shift existing items to the left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Is probably a good idea to set the one newly-vacated position to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adjust </a:t>
            </a:r>
            <a:r>
              <a:rPr lang="en-US" dirty="0" err="1">
                <a:solidFill>
                  <a:srgbClr val="7030A0"/>
                </a:solidFill>
              </a:rPr>
              <a:t>numItems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return the removed object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4174"/>
              </p:ext>
            </p:extLst>
          </p:nvPr>
        </p:nvGraphicFramePr>
        <p:xfrm>
          <a:off x="668160" y="322215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44505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529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686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16655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2823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8836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0650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6619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10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272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69715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42342" y="2739845"/>
            <a:ext cx="653823" cy="3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6165" y="2393637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608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For the demo: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948" y="492443"/>
            <a:ext cx="3785011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addFront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method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removeFront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method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method – 1 point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removeRear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method – 1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82210"/>
            <a:ext cx="815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Scoring will be primarily based on match with target output (see instructions), although the source code should also be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6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480</Words>
  <Application>Microsoft Office PowerPoint</Application>
  <PresentationFormat>On-screen Show (4:3)</PresentationFormat>
  <Paragraphs>114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151</cp:revision>
  <dcterms:created xsi:type="dcterms:W3CDTF">2013-07-15T20:26:40Z</dcterms:created>
  <dcterms:modified xsi:type="dcterms:W3CDTF">2016-07-18T04:17:04Z</dcterms:modified>
</cp:coreProperties>
</file>